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7099300" cy="10234613"/>
  <p:defaultTextStyle>
    <a:defPPr>
      <a:defRPr lang="fi-FI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E3E"/>
    <a:srgbClr val="51569E"/>
    <a:srgbClr val="414042"/>
    <a:srgbClr val="4B5EAA"/>
    <a:srgbClr val="00436F"/>
    <a:srgbClr val="00356C"/>
    <a:srgbClr val="FF7C80"/>
    <a:srgbClr val="FFFFFF"/>
    <a:srgbClr val="E9E9E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862" y="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608" y="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90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608" y="972190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1144D54-B8F4-45E9-AC81-CB04EA0404D2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1245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608" y="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1769"/>
            <a:ext cx="5680105" cy="460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90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608" y="972190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A189561-A48B-4550-9CA1-E2E33612C40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3160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PowerPoint_97_2003_-esitys1.ppt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094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r:id="rId4" imgW="0" imgH="0" progId="PowerPoint.Show.8">
                  <p:embed/>
                </p:oleObj>
              </mc:Choice>
              <mc:Fallback>
                <p:oleObj r:id="rId4" imgW="0" imgH="0" progId="PowerPoint.Show.8">
                  <p:embed/>
                  <p:pic>
                    <p:nvPicPr>
                      <p:cNvPr id="0" name="Base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746000"/>
            <a:ext cx="4302000" cy="1857600"/>
          </a:xfrm>
        </p:spPr>
        <p:txBody>
          <a:bodyPr anchor="b" anchorCtr="0"/>
          <a:lstStyle>
            <a:lvl1pPr algn="l"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58400"/>
            <a:ext cx="4302000" cy="939600"/>
          </a:xfrm>
        </p:spPr>
        <p:txBody>
          <a:bodyPr>
            <a:normAutofit/>
          </a:bodyPr>
          <a:lstStyle>
            <a:lvl1pPr marL="0" indent="0" algn="l">
              <a:buFont typeface="Symbol" pitchFamily="18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3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442800"/>
            <a:ext cx="4302000" cy="3333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14" name="Rectangle 2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57600"/>
            <a:ext cx="727200" cy="3636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15" name="Dian numeron paikkamerkki 8"/>
          <p:cNvSpPr>
            <a:spLocks noGrp="1"/>
          </p:cNvSpPr>
          <p:nvPr>
            <p:ph type="sldNum" sz="quarter" idx="4"/>
          </p:nvPr>
        </p:nvSpPr>
        <p:spPr>
          <a:xfrm>
            <a:off x="8161200" y="6357600"/>
            <a:ext cx="525600" cy="3636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471A5582-A9DA-4417-AD47-C383050DF7E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d_distribution_title"/>
          <p:cNvSpPr txBox="1"/>
          <p:nvPr userDrawn="1"/>
        </p:nvSpPr>
        <p:spPr>
          <a:xfrm>
            <a:off x="6228000" y="6357600"/>
            <a:ext cx="1886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endParaRPr lang="fi-FI" sz="800" dirty="0" err="1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_and_company"/>
          <p:cNvSpPr txBox="1"/>
          <p:nvPr userDrawn="1"/>
        </p:nvSpPr>
        <p:spPr>
          <a:xfrm>
            <a:off x="457200" y="715800"/>
            <a:ext cx="4301999" cy="3348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l"/>
            <a:r>
              <a:rPr lang="fi-FI" sz="1200" smtClean="0">
                <a:solidFill>
                  <a:srgbClr val="FFFFFF"/>
                </a:solidFill>
                <a:latin typeface="Georgia" panose="02040502050405020303" pitchFamily="18" charset="0"/>
              </a:rPr>
              <a:t>Bank of Finland</a:t>
            </a:r>
            <a:endParaRPr lang="fi-FI" sz="1200" dirty="0" err="1" smtClean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ntent" type="twoObj" preserve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6400" y="1821600"/>
            <a:ext cx="3168000" cy="4305600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6306" y="1821600"/>
            <a:ext cx="3168000" cy="4305600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ontent" preserve="1" userDrawn="1">
  <p:cSld name="text_and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86400" y="1821600"/>
            <a:ext cx="3168000" cy="430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6800" y="1821600"/>
            <a:ext cx="3168000" cy="430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2" name="d_distribution_slide"/>
          <p:cNvSpPr txBox="1"/>
          <p:nvPr userDrawn="1"/>
        </p:nvSpPr>
        <p:spPr>
          <a:xfrm>
            <a:off x="6749999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0"/>
            <a:ext cx="9140342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6400" y="363600"/>
            <a:ext cx="65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6400" y="1821600"/>
            <a:ext cx="6548400" cy="43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5"/>
            <a:r>
              <a:rPr lang="fi-FI" dirty="0" smtClean="0"/>
              <a:t>6</a:t>
            </a:r>
          </a:p>
          <a:p>
            <a:pPr lvl="6"/>
            <a:r>
              <a:rPr lang="fi-FI" dirty="0" smtClean="0"/>
              <a:t>7</a:t>
            </a:r>
          </a:p>
          <a:p>
            <a:pPr lvl="7"/>
            <a:r>
              <a:rPr lang="fi-FI" dirty="0" smtClean="0"/>
              <a:t>8</a:t>
            </a:r>
          </a:p>
          <a:p>
            <a:pPr lvl="8"/>
            <a:r>
              <a:rPr lang="fi-FI" dirty="0" smtClean="0"/>
              <a:t>9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7600"/>
            <a:ext cx="727200" cy="3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rgbClr val="3F3E3E"/>
                </a:solidFill>
              </a:defRPr>
            </a:lvl1pPr>
          </a:lstStyle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84400" y="6357600"/>
            <a:ext cx="1929600" cy="3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rgbClr val="3F3E3E"/>
                </a:solidFill>
              </a:defRPr>
            </a:lvl1pPr>
          </a:lstStyle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4"/>
          </p:nvPr>
        </p:nvSpPr>
        <p:spPr>
          <a:xfrm>
            <a:off x="8161200" y="6357600"/>
            <a:ext cx="525600" cy="3636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00">
                <a:solidFill>
                  <a:srgbClr val="3F3E3E"/>
                </a:solidFill>
              </a:defRPr>
            </a:lvl1pPr>
          </a:lstStyle>
          <a:p>
            <a:fld id="{471A5582-A9DA-4417-AD47-C383050DF7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TextBox 1"/>
          <p:cNvSpPr txBox="1"/>
          <p:nvPr userDrawn="1"/>
        </p:nvSpPr>
        <p:spPr>
          <a:xfrm>
            <a:off x="3230932" y="6357600"/>
            <a:ext cx="2682136" cy="363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rgbClr val="3F3E3E"/>
                </a:solidFill>
              </a:rPr>
              <a:t>Suomen Pankki – </a:t>
            </a:r>
            <a:r>
              <a:rPr lang="fi-FI" sz="800" dirty="0" err="1" smtClean="0">
                <a:solidFill>
                  <a:srgbClr val="3F3E3E"/>
                </a:solidFill>
              </a:rPr>
              <a:t>Finlands</a:t>
            </a:r>
            <a:r>
              <a:rPr lang="fi-FI" sz="800" dirty="0" smtClean="0">
                <a:solidFill>
                  <a:srgbClr val="3F3E3E"/>
                </a:solidFill>
              </a:rPr>
              <a:t> Bank – Bank of Finland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2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0" baseline="0">
          <a:solidFill>
            <a:srgbClr val="51569E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2000">
          <a:solidFill>
            <a:srgbClr val="3F3E3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apers.ssrn.com/sol3/papers.cfm?abstract_id=288133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Shorter settlement cycles with DLTs: What consequences for liquidity? by F. Vacirca, A. Pinna and S. Rosati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Discussion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41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600" b="1" dirty="0" smtClean="0"/>
              <a:t>DLT</a:t>
            </a:r>
            <a:r>
              <a:rPr lang="fi-FI" sz="3200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allow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    </a:t>
            </a:r>
            <a:r>
              <a:rPr lang="fi-FI" b="1" dirty="0" smtClean="0"/>
              <a:t>DISINTERMEDIATION</a:t>
            </a:r>
            <a:r>
              <a:rPr lang="fi-FI" dirty="0" smtClean="0"/>
              <a:t> </a:t>
            </a:r>
            <a:r>
              <a:rPr lang="fi-FI" sz="1400" dirty="0" smtClean="0"/>
              <a:t>in </a:t>
            </a:r>
            <a:r>
              <a:rPr lang="fi-FI" sz="1400" dirty="0" err="1" smtClean="0"/>
              <a:t>securities</a:t>
            </a:r>
            <a:r>
              <a:rPr lang="fi-FI" sz="1400" dirty="0" smtClean="0"/>
              <a:t> </a:t>
            </a:r>
            <a:r>
              <a:rPr lang="fi-FI" sz="1400" dirty="0" err="1" smtClean="0"/>
              <a:t>settlement</a:t>
            </a:r>
            <a:r>
              <a:rPr lang="fi-FI" sz="1400" dirty="0" smtClean="0"/>
              <a:t> and </a:t>
            </a:r>
            <a:r>
              <a:rPr lang="fi-FI" sz="1400" dirty="0" err="1" smtClean="0"/>
              <a:t>lead</a:t>
            </a:r>
            <a:r>
              <a:rPr lang="fi-FI" sz="1400" dirty="0" smtClean="0"/>
              <a:t> to</a:t>
            </a:r>
            <a:r>
              <a:rPr lang="fi-FI" dirty="0" smtClean="0"/>
              <a:t> 	</a:t>
            </a:r>
            <a:r>
              <a:rPr lang="fi-FI" sz="2400" b="1" dirty="0" smtClean="0"/>
              <a:t>STRAIGHT THROUGH PROCESSING</a:t>
            </a:r>
            <a:r>
              <a:rPr lang="fi-FI" sz="2800" b="1" dirty="0" smtClean="0"/>
              <a:t> </a:t>
            </a:r>
            <a:r>
              <a:rPr lang="fi-FI" dirty="0"/>
              <a:t>	</a:t>
            </a:r>
            <a:r>
              <a:rPr lang="fi-FI" dirty="0" smtClean="0"/>
              <a:t>    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immediate</a:t>
            </a:r>
            <a:r>
              <a:rPr lang="fi-FI" dirty="0" smtClean="0"/>
              <a:t> </a:t>
            </a:r>
            <a:r>
              <a:rPr lang="fi-FI" sz="2800" b="1" dirty="0"/>
              <a:t>T+0 </a:t>
            </a:r>
            <a:r>
              <a:rPr lang="fi-FI" sz="2800" b="1" dirty="0" err="1" smtClean="0"/>
              <a:t>settlement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Fine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…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question</a:t>
            </a:r>
            <a:r>
              <a:rPr lang="fi-FI" dirty="0" smtClean="0"/>
              <a:t>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r>
              <a:rPr lang="fi-FI" dirty="0" smtClean="0"/>
              <a:t> on </a:t>
            </a:r>
            <a:r>
              <a:rPr lang="fi-FI" dirty="0" err="1" smtClean="0"/>
              <a:t>liquidity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? </a:t>
            </a:r>
            <a:br>
              <a:rPr lang="fi-FI" dirty="0" smtClean="0"/>
            </a:br>
            <a:r>
              <a:rPr lang="fi-FI" dirty="0" smtClean="0"/>
              <a:t>(</a:t>
            </a:r>
            <a:r>
              <a:rPr lang="fi-FI" dirty="0" err="1" smtClean="0"/>
              <a:t>cash</a:t>
            </a:r>
            <a:r>
              <a:rPr lang="fi-FI" dirty="0" smtClean="0"/>
              <a:t> and </a:t>
            </a:r>
            <a:r>
              <a:rPr lang="fi-FI" dirty="0" err="1" smtClean="0"/>
              <a:t>securities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r>
              <a:rPr lang="fi-FI" dirty="0" smtClean="0"/>
              <a:t> on </a:t>
            </a:r>
            <a:r>
              <a:rPr lang="fi-FI" dirty="0" err="1" smtClean="0"/>
              <a:t>risks</a:t>
            </a:r>
            <a:r>
              <a:rPr lang="fi-FI" dirty="0"/>
              <a:t>?</a:t>
            </a:r>
            <a:r>
              <a:rPr lang="fi-FI" dirty="0" smtClean="0"/>
              <a:t> </a:t>
            </a:r>
            <a:r>
              <a:rPr lang="fi-FI" dirty="0" err="1" smtClean="0"/>
              <a:t>Could</a:t>
            </a:r>
            <a:r>
              <a:rPr lang="fi-FI" dirty="0" smtClean="0"/>
              <a:t> DLT </a:t>
            </a:r>
            <a:r>
              <a:rPr lang="fi-FI" dirty="0" err="1" smtClean="0"/>
              <a:t>features</a:t>
            </a:r>
            <a:r>
              <a:rPr lang="fi-FI" dirty="0" smtClean="0"/>
              <a:t> </a:t>
            </a:r>
            <a:r>
              <a:rPr lang="fi-FI" dirty="0" err="1" smtClean="0"/>
              <a:t>mitigate</a:t>
            </a:r>
            <a:r>
              <a:rPr lang="fi-FI" dirty="0" smtClean="0"/>
              <a:t> </a:t>
            </a:r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adverse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72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10 </a:t>
            </a:r>
            <a:r>
              <a:rPr lang="fi-FI" dirty="0" err="1" smtClean="0"/>
              <a:t>days</a:t>
            </a:r>
            <a:r>
              <a:rPr lang="fi-FI" dirty="0" smtClean="0"/>
              <a:t> of </a:t>
            </a:r>
            <a:r>
              <a:rPr lang="fi-FI" dirty="0" err="1" smtClean="0"/>
              <a:t>trading</a:t>
            </a:r>
            <a:r>
              <a:rPr lang="fi-FI" dirty="0" smtClean="0"/>
              <a:t> data </a:t>
            </a:r>
            <a:r>
              <a:rPr lang="fi-FI" dirty="0" err="1" smtClean="0"/>
              <a:t>combined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simulated</a:t>
            </a:r>
            <a:r>
              <a:rPr lang="fi-FI" dirty="0" smtClean="0"/>
              <a:t> </a:t>
            </a:r>
            <a:r>
              <a:rPr lang="fi-FI" dirty="0" err="1" smtClean="0"/>
              <a:t>settlement</a:t>
            </a:r>
            <a:r>
              <a:rPr lang="fi-FI" dirty="0" smtClean="0"/>
              <a:t> </a:t>
            </a:r>
            <a:r>
              <a:rPr lang="fi-FI" dirty="0" err="1" smtClean="0"/>
              <a:t>cycles</a:t>
            </a:r>
            <a:r>
              <a:rPr lang="fi-FI" dirty="0" smtClean="0"/>
              <a:t> of </a:t>
            </a:r>
            <a:r>
              <a:rPr lang="fi-FI" dirty="0" err="1" smtClean="0"/>
              <a:t>increasing</a:t>
            </a:r>
            <a:r>
              <a:rPr lang="fi-FI" dirty="0" smtClean="0"/>
              <a:t> </a:t>
            </a:r>
            <a:r>
              <a:rPr lang="fi-FI" dirty="0" err="1" smtClean="0"/>
              <a:t>frequency</a:t>
            </a:r>
            <a:endParaRPr lang="fi-FI" dirty="0" smtClean="0"/>
          </a:p>
          <a:p>
            <a:r>
              <a:rPr lang="fi-FI" dirty="0" smtClean="0"/>
              <a:t>A </a:t>
            </a:r>
            <a:r>
              <a:rPr lang="fi-FI" dirty="0" err="1" smtClean="0"/>
              <a:t>big</a:t>
            </a:r>
            <a:r>
              <a:rPr lang="fi-FI" dirty="0" smtClean="0"/>
              <a:t> </a:t>
            </a:r>
            <a:r>
              <a:rPr lang="fi-FI" dirty="0" err="1" smtClean="0"/>
              <a:t>array</a:t>
            </a:r>
            <a:r>
              <a:rPr lang="fi-FI" dirty="0" smtClean="0"/>
              <a:t> of </a:t>
            </a:r>
            <a:r>
              <a:rPr lang="fi-FI" dirty="0" err="1" smtClean="0"/>
              <a:t>indicators</a:t>
            </a:r>
            <a:r>
              <a:rPr lang="fi-FI" dirty="0" smtClean="0"/>
              <a:t> for </a:t>
            </a:r>
            <a:r>
              <a:rPr lang="fi-FI" dirty="0" err="1" smtClean="0"/>
              <a:t>liquidity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and </a:t>
            </a:r>
            <a:r>
              <a:rPr lang="fi-FI" dirty="0" err="1" smtClean="0"/>
              <a:t>it’s</a:t>
            </a:r>
            <a:r>
              <a:rPr lang="fi-FI" dirty="0" smtClean="0"/>
              <a:t> </a:t>
            </a:r>
            <a:r>
              <a:rPr lang="fi-FI" dirty="0" err="1" smtClean="0"/>
              <a:t>concentration</a:t>
            </a:r>
            <a:r>
              <a:rPr lang="fi-FI" dirty="0" smtClean="0"/>
              <a:t>. One </a:t>
            </a:r>
            <a:r>
              <a:rPr lang="fi-FI" dirty="0" err="1" smtClean="0"/>
              <a:t>example</a:t>
            </a:r>
            <a:r>
              <a:rPr lang="fi-FI" dirty="0" smtClean="0"/>
              <a:t>:</a:t>
            </a:r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01" y="3645024"/>
            <a:ext cx="1927926" cy="94119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7504" y="4653136"/>
            <a:ext cx="34547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dirty="0" smtClean="0">
                <a:solidFill>
                  <a:srgbClr val="414042"/>
                </a:solidFill>
              </a:rPr>
              <a:t>L</a:t>
            </a:r>
            <a:r>
              <a:rPr lang="fi-FI" sz="1400" baseline="-25000" dirty="0" smtClean="0">
                <a:solidFill>
                  <a:srgbClr val="414042"/>
                </a:solidFill>
              </a:rPr>
              <a:t>i</a:t>
            </a:r>
            <a:r>
              <a:rPr lang="fi-FI" sz="1400" baseline="30000" dirty="0" smtClean="0">
                <a:solidFill>
                  <a:srgbClr val="414042"/>
                </a:solidFill>
              </a:rPr>
              <a:t>(1)</a:t>
            </a:r>
            <a:r>
              <a:rPr lang="fi-FI" sz="1400" dirty="0" smtClean="0">
                <a:solidFill>
                  <a:srgbClr val="414042"/>
                </a:solidFill>
              </a:rPr>
              <a:t>: </a:t>
            </a:r>
            <a:r>
              <a:rPr lang="fi-FI" sz="1400" dirty="0" err="1" smtClean="0">
                <a:solidFill>
                  <a:srgbClr val="414042"/>
                </a:solidFill>
              </a:rPr>
              <a:t>R</a:t>
            </a:r>
            <a:r>
              <a:rPr lang="fi-FI" sz="1400" dirty="0" err="1" smtClean="0">
                <a:solidFill>
                  <a:srgbClr val="414042"/>
                </a:solidFill>
              </a:rPr>
              <a:t>emaining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intraday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liquidity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need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br>
              <a:rPr lang="fi-FI" sz="1400" dirty="0" smtClean="0">
                <a:solidFill>
                  <a:srgbClr val="414042"/>
                </a:solidFill>
              </a:rPr>
            </a:br>
            <a:r>
              <a:rPr lang="fi-FI" sz="1400" dirty="0" smtClean="0">
                <a:solidFill>
                  <a:srgbClr val="414042"/>
                </a:solidFill>
              </a:rPr>
              <a:t>       (</a:t>
            </a:r>
            <a:r>
              <a:rPr lang="fi-FI" sz="1400" dirty="0" err="1" smtClean="0">
                <a:solidFill>
                  <a:srgbClr val="414042"/>
                </a:solidFill>
              </a:rPr>
              <a:t>varies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throughout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the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day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over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time</a:t>
            </a:r>
            <a:r>
              <a:rPr lang="fi-FI" sz="1400" dirty="0" smtClean="0">
                <a:solidFill>
                  <a:srgbClr val="414042"/>
                </a:solidFill>
              </a:rPr>
              <a:t>)</a:t>
            </a:r>
          </a:p>
          <a:p>
            <a:pPr algn="l"/>
            <a:r>
              <a:rPr lang="fi-FI" sz="1400" dirty="0" smtClean="0">
                <a:solidFill>
                  <a:srgbClr val="414042"/>
                </a:solidFill>
              </a:rPr>
              <a:t>L</a:t>
            </a:r>
            <a:r>
              <a:rPr lang="fi-FI" sz="1400" baseline="-25000" dirty="0" smtClean="0">
                <a:solidFill>
                  <a:srgbClr val="414042"/>
                </a:solidFill>
              </a:rPr>
              <a:t>i</a:t>
            </a:r>
            <a:r>
              <a:rPr lang="fi-FI" sz="1400" baseline="30000" dirty="0" smtClean="0">
                <a:solidFill>
                  <a:srgbClr val="414042"/>
                </a:solidFill>
              </a:rPr>
              <a:t>(2)</a:t>
            </a:r>
            <a:r>
              <a:rPr lang="fi-FI" sz="1400" dirty="0" smtClean="0">
                <a:solidFill>
                  <a:srgbClr val="414042"/>
                </a:solidFill>
              </a:rPr>
              <a:t>: Peak </a:t>
            </a:r>
            <a:r>
              <a:rPr lang="fi-FI" sz="1400" dirty="0" err="1">
                <a:solidFill>
                  <a:srgbClr val="414042"/>
                </a:solidFill>
              </a:rPr>
              <a:t>intraday</a:t>
            </a:r>
            <a:r>
              <a:rPr lang="fi-FI" sz="1400" dirty="0">
                <a:solidFill>
                  <a:srgbClr val="414042"/>
                </a:solidFill>
              </a:rPr>
              <a:t> </a:t>
            </a:r>
            <a:r>
              <a:rPr lang="fi-FI" sz="1400" dirty="0" err="1">
                <a:solidFill>
                  <a:srgbClr val="414042"/>
                </a:solidFill>
              </a:rPr>
              <a:t>liquidity</a:t>
            </a:r>
            <a:r>
              <a:rPr lang="fi-FI" sz="1400" dirty="0">
                <a:solidFill>
                  <a:srgbClr val="414042"/>
                </a:solidFill>
              </a:rPr>
              <a:t> </a:t>
            </a:r>
            <a:r>
              <a:rPr lang="fi-FI" sz="1400" dirty="0" err="1">
                <a:solidFill>
                  <a:srgbClr val="414042"/>
                </a:solidFill>
              </a:rPr>
              <a:t>need</a:t>
            </a:r>
            <a:endParaRPr lang="fi-FI" sz="1400" dirty="0">
              <a:solidFill>
                <a:srgbClr val="414042"/>
              </a:solidFill>
            </a:endParaRPr>
          </a:p>
          <a:p>
            <a:pPr algn="l"/>
            <a:endParaRPr lang="fi-FI" sz="1400" dirty="0" smtClean="0">
              <a:solidFill>
                <a:srgbClr val="41404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269" y="3823848"/>
            <a:ext cx="4414163" cy="58354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95936" y="4563125"/>
            <a:ext cx="39607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dirty="0" smtClean="0">
                <a:solidFill>
                  <a:srgbClr val="414042"/>
                </a:solidFill>
              </a:rPr>
              <a:t>L</a:t>
            </a:r>
            <a:r>
              <a:rPr lang="fi-FI" sz="1400" baseline="30000" dirty="0" smtClean="0">
                <a:solidFill>
                  <a:srgbClr val="414042"/>
                </a:solidFill>
              </a:rPr>
              <a:t>(1)</a:t>
            </a:r>
            <a:r>
              <a:rPr lang="fi-FI" sz="1400" dirty="0" smtClean="0">
                <a:solidFill>
                  <a:srgbClr val="414042"/>
                </a:solidFill>
              </a:rPr>
              <a:t>: 	Total of </a:t>
            </a:r>
            <a:r>
              <a:rPr lang="fi-FI" sz="1400" dirty="0" err="1" smtClean="0">
                <a:solidFill>
                  <a:srgbClr val="414042"/>
                </a:solidFill>
              </a:rPr>
              <a:t>aggregate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remaining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needs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</a:p>
          <a:p>
            <a:pPr algn="l"/>
            <a:r>
              <a:rPr lang="fi-FI" sz="1400" dirty="0">
                <a:solidFill>
                  <a:srgbClr val="414042"/>
                </a:solidFill>
              </a:rPr>
              <a:t>	</a:t>
            </a:r>
            <a:r>
              <a:rPr lang="fi-FI" sz="1400" dirty="0" smtClean="0">
                <a:solidFill>
                  <a:srgbClr val="414042"/>
                </a:solidFill>
              </a:rPr>
              <a:t>	as a </a:t>
            </a:r>
            <a:r>
              <a:rPr lang="fi-FI" sz="1400" dirty="0" err="1" smtClean="0">
                <a:solidFill>
                  <a:srgbClr val="414042"/>
                </a:solidFill>
              </a:rPr>
              <a:t>fraction</a:t>
            </a:r>
            <a:r>
              <a:rPr lang="fi-FI" sz="1400" dirty="0" smtClean="0">
                <a:solidFill>
                  <a:srgbClr val="414042"/>
                </a:solidFill>
              </a:rPr>
              <a:t> of </a:t>
            </a:r>
          </a:p>
          <a:p>
            <a:pPr algn="l"/>
            <a:r>
              <a:rPr lang="fi-FI" sz="1400" dirty="0">
                <a:solidFill>
                  <a:srgbClr val="414042"/>
                </a:solidFill>
              </a:rPr>
              <a:t>	</a:t>
            </a:r>
            <a:r>
              <a:rPr lang="fi-FI" sz="1400" dirty="0" err="1" smtClean="0">
                <a:solidFill>
                  <a:srgbClr val="414042"/>
                </a:solidFill>
              </a:rPr>
              <a:t>aggregate</a:t>
            </a:r>
            <a:r>
              <a:rPr lang="fi-FI" sz="1400" dirty="0" smtClean="0">
                <a:solidFill>
                  <a:srgbClr val="414042"/>
                </a:solidFill>
              </a:rPr>
              <a:t> of </a:t>
            </a:r>
            <a:r>
              <a:rPr lang="fi-FI" sz="1400" dirty="0" err="1" smtClean="0">
                <a:solidFill>
                  <a:srgbClr val="414042"/>
                </a:solidFill>
              </a:rPr>
              <a:t>peak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liquidity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needs</a:t>
            </a:r>
            <a:endParaRPr lang="fi-FI" sz="1400" dirty="0" smtClean="0">
              <a:solidFill>
                <a:srgbClr val="414042"/>
              </a:solidFill>
            </a:endParaRPr>
          </a:p>
          <a:p>
            <a:pPr algn="l"/>
            <a:endParaRPr lang="fi-FI" sz="1400" dirty="0" smtClean="0">
              <a:solidFill>
                <a:srgbClr val="414042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b="65428"/>
          <a:stretch/>
        </p:blipFill>
        <p:spPr>
          <a:xfrm>
            <a:off x="4067945" y="3506768"/>
            <a:ext cx="2448272" cy="3170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5431080"/>
            <a:ext cx="2728798" cy="102225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203848" y="5989141"/>
            <a:ext cx="3716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dirty="0" err="1" smtClean="0">
                <a:solidFill>
                  <a:srgbClr val="414042"/>
                </a:solidFill>
              </a:rPr>
              <a:t>The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peak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value</a:t>
            </a:r>
            <a:r>
              <a:rPr lang="fi-FI" sz="1400" dirty="0" smtClean="0">
                <a:solidFill>
                  <a:srgbClr val="414042"/>
                </a:solidFill>
              </a:rPr>
              <a:t> in </a:t>
            </a:r>
            <a:r>
              <a:rPr lang="fi-FI" sz="1400" dirty="0" err="1" smtClean="0">
                <a:solidFill>
                  <a:srgbClr val="414042"/>
                </a:solidFill>
              </a:rPr>
              <a:t>system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level</a:t>
            </a:r>
            <a:r>
              <a:rPr lang="fi-FI" sz="1400" dirty="0" smtClean="0">
                <a:solidFill>
                  <a:srgbClr val="414042"/>
                </a:solidFill>
              </a:rPr>
              <a:t> per </a:t>
            </a:r>
            <a:r>
              <a:rPr lang="fi-FI" sz="1400" dirty="0" err="1" smtClean="0">
                <a:solidFill>
                  <a:srgbClr val="414042"/>
                </a:solidFill>
              </a:rPr>
              <a:t>each</a:t>
            </a:r>
            <a:r>
              <a:rPr lang="fi-FI" sz="1400" dirty="0" smtClean="0">
                <a:solidFill>
                  <a:srgbClr val="414042"/>
                </a:solidFill>
              </a:rPr>
              <a:t> </a:t>
            </a:r>
            <a:r>
              <a:rPr lang="fi-FI" sz="1400" dirty="0" err="1" smtClean="0">
                <a:solidFill>
                  <a:srgbClr val="414042"/>
                </a:solidFill>
              </a:rPr>
              <a:t>day</a:t>
            </a:r>
            <a:endParaRPr lang="fi-FI" sz="1400" dirty="0" smtClean="0">
              <a:solidFill>
                <a:srgbClr val="414042"/>
              </a:solidFill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2915816" y="414908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 rot="9394308">
            <a:off x="3685135" y="519152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Key </a:t>
            </a:r>
            <a:r>
              <a:rPr lang="fi-FI" dirty="0" err="1" smtClean="0"/>
              <a:t>results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Increasing</a:t>
            </a:r>
            <a:r>
              <a:rPr lang="fi-FI" dirty="0" smtClean="0"/>
              <a:t> </a:t>
            </a:r>
            <a:r>
              <a:rPr lang="fi-FI" dirty="0" err="1"/>
              <a:t>s</a:t>
            </a:r>
            <a:r>
              <a:rPr lang="fi-FI" dirty="0" err="1" smtClean="0"/>
              <a:t>ettlement</a:t>
            </a:r>
            <a:r>
              <a:rPr lang="fi-FI" dirty="0" smtClean="0"/>
              <a:t> </a:t>
            </a:r>
            <a:r>
              <a:rPr lang="fi-FI" dirty="0" err="1" smtClean="0"/>
              <a:t>frequency</a:t>
            </a:r>
            <a:r>
              <a:rPr lang="fi-FI" dirty="0" smtClean="0"/>
              <a:t>  </a:t>
            </a:r>
            <a:r>
              <a:rPr lang="fi-FI" dirty="0" err="1" smtClean="0"/>
              <a:t>pushes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 </a:t>
            </a:r>
            <a:r>
              <a:rPr lang="fi-FI" dirty="0" err="1"/>
              <a:t>l</a:t>
            </a:r>
            <a:r>
              <a:rPr lang="fi-FI" dirty="0" err="1" smtClean="0"/>
              <a:t>iquidity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Liquidity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 </a:t>
            </a:r>
            <a:r>
              <a:rPr lang="fi-FI" dirty="0" err="1" smtClean="0"/>
              <a:t>increase</a:t>
            </a:r>
            <a:r>
              <a:rPr lang="fi-FI" dirty="0" smtClean="0"/>
              <a:t> </a:t>
            </a:r>
            <a:r>
              <a:rPr lang="fi-FI" dirty="0" err="1" smtClean="0"/>
              <a:t>clearly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for </a:t>
            </a:r>
            <a:r>
              <a:rPr lang="fi-FI" dirty="0" err="1" smtClean="0"/>
              <a:t>cash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securities</a:t>
            </a:r>
            <a:r>
              <a:rPr lang="fi-FI" dirty="0" smtClean="0"/>
              <a:t> (??)</a:t>
            </a:r>
          </a:p>
          <a:p>
            <a:r>
              <a:rPr lang="fi-FI" dirty="0" err="1" smtClean="0"/>
              <a:t>Extra</a:t>
            </a:r>
            <a:r>
              <a:rPr lang="fi-FI" dirty="0" smtClean="0"/>
              <a:t> </a:t>
            </a:r>
            <a:r>
              <a:rPr lang="fi-FI" dirty="0" err="1" smtClean="0"/>
              <a:t>liquidity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rather</a:t>
            </a:r>
            <a:r>
              <a:rPr lang="fi-FI" dirty="0" smtClean="0"/>
              <a:t> </a:t>
            </a:r>
            <a:r>
              <a:rPr lang="fi-FI" dirty="0" err="1" smtClean="0"/>
              <a:t>evenly</a:t>
            </a:r>
            <a:r>
              <a:rPr lang="fi-FI" dirty="0" smtClean="0"/>
              <a:t> </a:t>
            </a:r>
            <a:r>
              <a:rPr lang="fi-FI" dirty="0" err="1" smtClean="0"/>
              <a:t>distributed</a:t>
            </a:r>
            <a:r>
              <a:rPr lang="fi-FI" dirty="0" smtClean="0"/>
              <a:t> </a:t>
            </a:r>
            <a:r>
              <a:rPr lang="fi-FI" dirty="0" err="1" smtClean="0"/>
              <a:t>except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low</a:t>
            </a:r>
            <a:r>
              <a:rPr lang="fi-FI" dirty="0" smtClean="0"/>
              <a:t> </a:t>
            </a:r>
            <a:r>
              <a:rPr lang="fi-FI" dirty="0" err="1" smtClean="0"/>
              <a:t>liquidity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4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797" y="4264477"/>
            <a:ext cx="2695203" cy="1977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493" y="4264477"/>
            <a:ext cx="2689807" cy="1977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07691" y="3892986"/>
            <a:ext cx="4081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2000" dirty="0" smtClean="0">
                <a:solidFill>
                  <a:srgbClr val="414042"/>
                </a:solidFill>
              </a:rPr>
              <a:t>Cash			</a:t>
            </a:r>
            <a:r>
              <a:rPr lang="fi-FI" sz="2000" dirty="0" err="1">
                <a:solidFill>
                  <a:srgbClr val="414042"/>
                </a:solidFill>
              </a:rPr>
              <a:t>S</a:t>
            </a:r>
            <a:r>
              <a:rPr lang="fi-FI" sz="2000" dirty="0" err="1" smtClean="0">
                <a:solidFill>
                  <a:srgbClr val="414042"/>
                </a:solidFill>
              </a:rPr>
              <a:t>ecurities</a:t>
            </a:r>
            <a:endParaRPr lang="fi-FI" sz="2000" dirty="0" smtClean="0">
              <a:solidFill>
                <a:srgbClr val="414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1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Comments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400" y="1821600"/>
            <a:ext cx="6718048" cy="4305600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DLT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enable</a:t>
            </a:r>
            <a:r>
              <a:rPr lang="fi-FI" dirty="0" smtClean="0"/>
              <a:t> </a:t>
            </a:r>
            <a:r>
              <a:rPr lang="fi-FI" dirty="0" err="1" smtClean="0"/>
              <a:t>shorter</a:t>
            </a:r>
            <a:r>
              <a:rPr lang="fi-FI" dirty="0" smtClean="0"/>
              <a:t> </a:t>
            </a:r>
            <a:r>
              <a:rPr lang="fi-FI" dirty="0" err="1" smtClean="0"/>
              <a:t>settlment</a:t>
            </a:r>
            <a:r>
              <a:rPr lang="fi-FI" dirty="0" smtClean="0"/>
              <a:t> </a:t>
            </a:r>
            <a:r>
              <a:rPr lang="fi-FI" dirty="0" err="1" smtClean="0"/>
              <a:t>cycle</a:t>
            </a:r>
            <a:r>
              <a:rPr lang="fi-FI" dirty="0"/>
              <a:t> </a:t>
            </a:r>
            <a:r>
              <a:rPr lang="fi-FI" dirty="0" smtClean="0"/>
              <a:t>– </a:t>
            </a:r>
            <a:r>
              <a:rPr lang="fi-FI" dirty="0" err="1" smtClean="0"/>
              <a:t>but</a:t>
            </a:r>
            <a:r>
              <a:rPr lang="fi-FI" dirty="0" smtClean="0"/>
              <a:t> it 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i="1" dirty="0" err="1" smtClean="0"/>
              <a:t>enforce</a:t>
            </a:r>
            <a:r>
              <a:rPr lang="fi-FI" dirty="0" smtClean="0"/>
              <a:t> it </a:t>
            </a:r>
          </a:p>
          <a:p>
            <a:endParaRPr lang="fi-FI" dirty="0" smtClean="0"/>
          </a:p>
          <a:p>
            <a:pPr lvl="1"/>
            <a:r>
              <a:rPr lang="en-US" dirty="0" smtClean="0"/>
              <a:t>We focus </a:t>
            </a:r>
            <a:r>
              <a:rPr lang="en-US" dirty="0"/>
              <a:t>on the “the possibility of giving customers the choice of how fast they want </a:t>
            </a:r>
            <a:r>
              <a:rPr lang="en-US" dirty="0" smtClean="0"/>
              <a:t>to </a:t>
            </a:r>
            <a:r>
              <a:rPr lang="fi-FI" dirty="0" err="1" smtClean="0"/>
              <a:t>settle</a:t>
            </a:r>
            <a:r>
              <a:rPr lang="fi-FI" dirty="0" smtClean="0"/>
              <a:t>.” </a:t>
            </a:r>
            <a:br>
              <a:rPr lang="fi-FI" dirty="0" smtClean="0"/>
            </a:br>
            <a:r>
              <a:rPr lang="fi-FI" dirty="0" smtClean="0"/>
              <a:t> 		- </a:t>
            </a:r>
            <a:r>
              <a:rPr lang="en-US" dirty="0"/>
              <a:t>Blythe Masters, CEO </a:t>
            </a:r>
            <a:r>
              <a:rPr lang="en-US" dirty="0" smtClean="0"/>
              <a:t>, Digital Asset Holdings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“I can even think that we [..] allow participants to select the pace at which they </a:t>
            </a:r>
            <a:r>
              <a:rPr lang="en-US" dirty="0" smtClean="0"/>
              <a:t>want to </a:t>
            </a:r>
            <a:r>
              <a:rPr lang="en-US" dirty="0"/>
              <a:t>settle, which has been challenging to do in the market today</a:t>
            </a:r>
            <a:r>
              <a:rPr lang="en-US" dirty="0" smtClean="0"/>
              <a:t>.”</a:t>
            </a:r>
            <a:br>
              <a:rPr lang="en-US" dirty="0" smtClean="0"/>
            </a:br>
            <a:r>
              <a:rPr lang="en-US" dirty="0" smtClean="0"/>
              <a:t>		- </a:t>
            </a:r>
            <a:r>
              <a:rPr lang="en-US" dirty="0"/>
              <a:t>Fredrik Voss,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the </a:t>
            </a:r>
            <a:r>
              <a:rPr lang="en-US" dirty="0"/>
              <a:t>Vice President of </a:t>
            </a:r>
            <a:r>
              <a:rPr lang="en-US" dirty="0" err="1"/>
              <a:t>Blockchain</a:t>
            </a:r>
            <a:r>
              <a:rPr lang="en-US" dirty="0"/>
              <a:t> Innovation at Nasdaq</a:t>
            </a:r>
            <a:endParaRPr lang="fi-FI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Moscow Stock Exchange reverted </a:t>
            </a:r>
            <a:r>
              <a:rPr lang="en-US" dirty="0" smtClean="0"/>
              <a:t>in March </a:t>
            </a:r>
            <a:r>
              <a:rPr lang="en-US" dirty="0"/>
              <a:t>2013 from a T+0 (same day) to a T+2 settlement cycle to reduce transaction </a:t>
            </a:r>
            <a:r>
              <a:rPr lang="en-US" dirty="0" smtClean="0"/>
              <a:t>costs </a:t>
            </a:r>
            <a:r>
              <a:rPr lang="fi-FI" dirty="0" err="1" smtClean="0"/>
              <a:t>related</a:t>
            </a:r>
            <a:r>
              <a:rPr lang="fi-FI" dirty="0" smtClean="0"/>
              <a:t> </a:t>
            </a:r>
            <a:r>
              <a:rPr lang="fi-FI" dirty="0"/>
              <a:t>to </a:t>
            </a:r>
            <a:r>
              <a:rPr lang="fi-FI" dirty="0" err="1" smtClean="0"/>
              <a:t>inventory</a:t>
            </a:r>
            <a:r>
              <a:rPr lang="fi-FI" dirty="0"/>
              <a:t> </a:t>
            </a:r>
            <a:r>
              <a:rPr lang="fi-FI" dirty="0" smtClean="0"/>
              <a:t>management</a:t>
            </a:r>
            <a:endParaRPr lang="fi-FI" dirty="0"/>
          </a:p>
          <a:p>
            <a:r>
              <a:rPr lang="fi-FI" dirty="0" err="1" smtClean="0"/>
              <a:t>See</a:t>
            </a:r>
            <a:r>
              <a:rPr lang="fi-FI" dirty="0" smtClean="0"/>
              <a:t> </a:t>
            </a:r>
            <a:r>
              <a:rPr lang="fi-FI" dirty="0"/>
              <a:t>‘Smart’ </a:t>
            </a:r>
            <a:r>
              <a:rPr lang="fi-FI" dirty="0" err="1" smtClean="0"/>
              <a:t>Settlement</a:t>
            </a:r>
            <a:r>
              <a:rPr lang="fi-FI" dirty="0" smtClean="0"/>
              <a:t> </a:t>
            </a:r>
            <a:r>
              <a:rPr lang="en-US" dirty="0" smtClean="0"/>
              <a:t>M. </a:t>
            </a:r>
            <a:r>
              <a:rPr lang="en-US" dirty="0" err="1"/>
              <a:t>Khapko</a:t>
            </a:r>
            <a:r>
              <a:rPr lang="en-US" dirty="0"/>
              <a:t> and </a:t>
            </a:r>
            <a:r>
              <a:rPr lang="en-US" dirty="0" smtClean="0"/>
              <a:t>M. </a:t>
            </a:r>
            <a:r>
              <a:rPr lang="en-US" dirty="0" err="1" smtClean="0"/>
              <a:t>Zoican</a:t>
            </a:r>
            <a:endParaRPr lang="en-US" dirty="0" smtClean="0"/>
          </a:p>
          <a:p>
            <a:pPr lvl="1"/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papers.ssrn.com/sol3/papers.cfm?abstract_id=2881331</a:t>
            </a:r>
            <a:r>
              <a:rPr lang="fi-FI" dirty="0" smtClean="0"/>
              <a:t> 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11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Data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trade</a:t>
            </a:r>
            <a:r>
              <a:rPr lang="fi-FI" dirty="0" smtClean="0"/>
              <a:t> and </a:t>
            </a:r>
            <a:r>
              <a:rPr lang="fi-FI" dirty="0" err="1" smtClean="0"/>
              <a:t>settlement</a:t>
            </a:r>
            <a:r>
              <a:rPr lang="fi-FI" dirty="0" smtClean="0"/>
              <a:t> </a:t>
            </a:r>
            <a:r>
              <a:rPr lang="fi-FI" dirty="0" err="1" smtClean="0"/>
              <a:t>instructions</a:t>
            </a:r>
            <a:r>
              <a:rPr lang="fi-FI" dirty="0" smtClean="0"/>
              <a:t> – is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latter</a:t>
            </a:r>
            <a:r>
              <a:rPr lang="fi-FI" dirty="0" smtClean="0"/>
              <a:t> info </a:t>
            </a:r>
            <a:r>
              <a:rPr lang="fi-FI" dirty="0" err="1" smtClean="0"/>
              <a:t>used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r>
              <a:rPr lang="fi-FI" dirty="0" err="1" smtClean="0"/>
              <a:t>Why</a:t>
            </a:r>
            <a:r>
              <a:rPr lang="fi-FI" dirty="0" smtClean="0"/>
              <a:t> is </a:t>
            </a:r>
            <a:r>
              <a:rPr lang="fi-FI" dirty="0" err="1" smtClean="0"/>
              <a:t>liquidity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</a:t>
            </a:r>
            <a:r>
              <a:rPr lang="fi-FI" dirty="0" err="1" smtClean="0"/>
              <a:t>increased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for </a:t>
            </a:r>
            <a:r>
              <a:rPr lang="fi-FI" dirty="0" err="1" smtClean="0"/>
              <a:t>cash</a:t>
            </a:r>
            <a:r>
              <a:rPr lang="fi-FI" dirty="0" smtClean="0"/>
              <a:t>, </a:t>
            </a:r>
            <a:r>
              <a:rPr lang="fi-FI" dirty="0" err="1" smtClean="0"/>
              <a:t>while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it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recycled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settlement</a:t>
            </a:r>
            <a:r>
              <a:rPr lang="fi-FI" dirty="0" smtClean="0"/>
              <a:t> of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asset</a:t>
            </a:r>
            <a:r>
              <a:rPr lang="fi-FI" dirty="0" smtClean="0"/>
              <a:t> </a:t>
            </a:r>
            <a:r>
              <a:rPr lang="fi-FI" dirty="0" err="1" smtClean="0"/>
              <a:t>classes</a:t>
            </a:r>
            <a:endParaRPr lang="fi-FI" dirty="0" smtClean="0"/>
          </a:p>
          <a:p>
            <a:pPr lvl="1"/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asset</a:t>
            </a:r>
            <a:r>
              <a:rPr lang="fi-FI" dirty="0" smtClean="0"/>
              <a:t> </a:t>
            </a:r>
            <a:r>
              <a:rPr lang="fi-FI" dirty="0" err="1" smtClean="0"/>
              <a:t>classes</a:t>
            </a:r>
            <a:r>
              <a:rPr lang="fi-FI" dirty="0" smtClean="0"/>
              <a:t> </a:t>
            </a:r>
            <a:r>
              <a:rPr lang="fi-FI" dirty="0" err="1" smtClean="0"/>
              <a:t>move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T+2 into T+0, </a:t>
            </a:r>
            <a:r>
              <a:rPr lang="fi-FI" dirty="0" err="1" smtClean="0"/>
              <a:t>cash</a:t>
            </a:r>
            <a:r>
              <a:rPr lang="fi-FI" dirty="0" smtClean="0"/>
              <a:t> </a:t>
            </a:r>
            <a:r>
              <a:rPr lang="fi-FI" dirty="0" err="1" smtClean="0"/>
              <a:t>had</a:t>
            </a:r>
            <a:r>
              <a:rPr lang="fi-FI" dirty="0" smtClean="0"/>
              <a:t> RTGS </a:t>
            </a:r>
            <a:r>
              <a:rPr lang="fi-FI" dirty="0" err="1" smtClean="0"/>
              <a:t>before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heap</a:t>
            </a:r>
            <a:r>
              <a:rPr lang="fi-FI" dirty="0"/>
              <a:t> of </a:t>
            </a:r>
            <a:r>
              <a:rPr lang="fi-FI" dirty="0" err="1"/>
              <a:t>virtually</a:t>
            </a:r>
            <a:r>
              <a:rPr lang="fi-FI" dirty="0"/>
              <a:t> </a:t>
            </a:r>
            <a:r>
              <a:rPr lang="fi-FI" dirty="0" err="1"/>
              <a:t>similar</a:t>
            </a:r>
            <a:r>
              <a:rPr lang="fi-FI" dirty="0"/>
              <a:t> </a:t>
            </a:r>
            <a:r>
              <a:rPr lang="fi-FI" dirty="0" err="1"/>
              <a:t>indicator</a:t>
            </a:r>
            <a:r>
              <a:rPr lang="fi-FI" dirty="0"/>
              <a:t> </a:t>
            </a:r>
            <a:r>
              <a:rPr lang="fi-FI" dirty="0" err="1"/>
              <a:t>names</a:t>
            </a:r>
            <a:r>
              <a:rPr lang="fi-FI" dirty="0"/>
              <a:t> </a:t>
            </a:r>
            <a:r>
              <a:rPr lang="fi-FI" dirty="0" err="1"/>
              <a:t>confuses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reader</a:t>
            </a:r>
            <a:r>
              <a:rPr lang="fi-FI" dirty="0"/>
              <a:t>…</a:t>
            </a:r>
          </a:p>
          <a:p>
            <a:pPr lvl="1"/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chance</a:t>
            </a:r>
            <a:r>
              <a:rPr lang="fi-FI" dirty="0"/>
              <a:t> to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standard</a:t>
            </a:r>
            <a:r>
              <a:rPr lang="fi-FI" dirty="0"/>
              <a:t> </a:t>
            </a:r>
            <a:r>
              <a:rPr lang="fi-FI" dirty="0" err="1"/>
              <a:t>indicators</a:t>
            </a:r>
            <a:r>
              <a:rPr lang="fi-FI" dirty="0"/>
              <a:t> </a:t>
            </a:r>
            <a:r>
              <a:rPr lang="fi-FI" dirty="0" err="1"/>
              <a:t>coined</a:t>
            </a:r>
            <a:r>
              <a:rPr lang="fi-FI" dirty="0"/>
              <a:t> in </a:t>
            </a:r>
            <a:r>
              <a:rPr lang="fi-FI" dirty="0" err="1"/>
              <a:t>litterature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distinct</a:t>
            </a:r>
            <a:r>
              <a:rPr lang="fi-FI" dirty="0"/>
              <a:t> </a:t>
            </a:r>
            <a:r>
              <a:rPr lang="fi-FI" dirty="0" err="1"/>
              <a:t>descriptive</a:t>
            </a:r>
            <a:r>
              <a:rPr lang="fi-FI" dirty="0"/>
              <a:t> </a:t>
            </a:r>
            <a:r>
              <a:rPr lang="fi-FI" dirty="0" err="1"/>
              <a:t>names</a:t>
            </a:r>
            <a:r>
              <a:rPr lang="fi-FI" dirty="0"/>
              <a:t>?</a:t>
            </a:r>
          </a:p>
          <a:p>
            <a:pPr lvl="1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really</a:t>
            </a:r>
            <a:r>
              <a:rPr lang="fi-FI" dirty="0" smtClean="0"/>
              <a:t> </a:t>
            </a:r>
            <a:r>
              <a:rPr lang="fi-FI" dirty="0" err="1"/>
              <a:t>relevant</a:t>
            </a:r>
            <a:r>
              <a:rPr lang="fi-FI" dirty="0"/>
              <a:t> </a:t>
            </a:r>
            <a:r>
              <a:rPr lang="fi-FI" dirty="0" err="1"/>
              <a:t>indicators</a:t>
            </a:r>
            <a:r>
              <a:rPr lang="fi-FI" dirty="0" smtClean="0"/>
              <a:t>?</a:t>
            </a:r>
          </a:p>
          <a:p>
            <a:pPr lvl="1"/>
            <a:endParaRPr lang="fi-FI" dirty="0"/>
          </a:p>
          <a:p>
            <a:r>
              <a:rPr lang="fi-FI" dirty="0"/>
              <a:t>Is a DLT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compatible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netting</a:t>
            </a:r>
            <a:r>
              <a:rPr lang="fi-FI" dirty="0"/>
              <a:t> </a:t>
            </a:r>
            <a:r>
              <a:rPr lang="fi-FI" dirty="0" err="1"/>
              <a:t>cycles</a:t>
            </a:r>
            <a:r>
              <a:rPr lang="fi-FI" dirty="0"/>
              <a:t> (i.e. </a:t>
            </a:r>
            <a:r>
              <a:rPr lang="fi-FI" dirty="0" err="1"/>
              <a:t>multilateral</a:t>
            </a:r>
            <a:r>
              <a:rPr lang="fi-FI" dirty="0"/>
              <a:t> LSM)</a:t>
            </a:r>
          </a:p>
          <a:p>
            <a:pPr lvl="1"/>
            <a:r>
              <a:rPr lang="fi-FI" dirty="0"/>
              <a:t>”</a:t>
            </a:r>
            <a:r>
              <a:rPr lang="en-US" dirty="0"/>
              <a:t> At its heart, there exists a fundamental inconsistency between a centralized wholesale interbank payment system and the decentralization inherent in DLT”</a:t>
            </a:r>
            <a:br>
              <a:rPr lang="en-US" dirty="0"/>
            </a:br>
            <a:r>
              <a:rPr lang="en-US" dirty="0"/>
              <a:t>- Carolyn Wilkins, Senior Deputy Governor of the Bank of Canada</a:t>
            </a:r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Hellqvist, Matti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62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f_template">
  <a:themeElements>
    <a:clrScheme name="bof_uusi">
      <a:dk1>
        <a:sysClr val="windowText" lastClr="000000"/>
      </a:dk1>
      <a:lt1>
        <a:sysClr val="window" lastClr="FFFFFF"/>
      </a:lt1>
      <a:dk2>
        <a:srgbClr val="3F3E3E"/>
      </a:dk2>
      <a:lt2>
        <a:srgbClr val="FAF5EF"/>
      </a:lt2>
      <a:accent1>
        <a:srgbClr val="51569E"/>
      </a:accent1>
      <a:accent2>
        <a:srgbClr val="DA8D91"/>
      </a:accent2>
      <a:accent3>
        <a:srgbClr val="A3A6D2"/>
      </a:accent3>
      <a:accent4>
        <a:srgbClr val="91A27C"/>
      </a:accent4>
      <a:accent5>
        <a:srgbClr val="C83486"/>
      </a:accent5>
      <a:accent6>
        <a:srgbClr val="009DE0"/>
      </a:accent6>
      <a:hlink>
        <a:srgbClr val="51569E"/>
      </a:hlink>
      <a:folHlink>
        <a:srgbClr val="DA8D91"/>
      </a:folHlink>
    </a:clrScheme>
    <a:fontScheme name="bof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rgbClr val="41404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of_template.potx" id="{82B938EC-ECF2-49DE-AC71-09E951452893}" vid="{0C633DB0-635B-4FA2-ADB2-5DD6C1DA2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ti SP" ma:contentTypeID="0x010100A530CFF0EEB1442EBD6E2CB2270C99FD00EB20D9583D7D43DF978B84F4B399017D00A96E26D4FF9D964D980AB0118695A8B0" ma:contentTypeVersion="45901" ma:contentTypeDescription="Suomen Pankin asiakirjat" ma:contentTypeScope="" ma:versionID="d6dec484a240fbe6159923615df82e4f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63B38E47-9DD0-49F9-8B61-C3C9843CF055" xmlns:ns4="b4d6f40e-7f85-4302-88fa-dd22d7dba25d" targetNamespace="http://schemas.microsoft.com/office/2006/metadata/properties" ma:root="true" ma:fieldsID="67710770d64768b13e59c93b09bfa9c4" ns1:_="" ns2:_="" ns3:_="" ns4:_="">
    <xsd:import namespace="http://schemas.microsoft.com/sharepoint/v3"/>
    <xsd:import namespace="http://schemas.microsoft.com/sharepoint/v3/fields"/>
    <xsd:import namespace="63B38E47-9DD0-49F9-8B61-C3C9843CF055"/>
    <xsd:import namespace="b4d6f40e-7f85-4302-88fa-dd22d7dba25d"/>
    <xsd:element name="properties">
      <xsd:complexType>
        <xsd:sequence>
          <xsd:element name="documentManagement">
            <xsd:complexType>
              <xsd:all>
                <xsd:element ref="ns2:Date"/>
                <xsd:element ref="ns1:RestrictionEscbRecord" minOccurs="0"/>
                <xsd:element ref="ns1:RestrictionEscbSensitivity" minOccurs="0"/>
                <xsd:element ref="ns3:TaskId" minOccurs="0"/>
                <xsd:element ref="ns3:GRSId" minOccurs="0"/>
                <xsd:element ref="ns1:ArchiveTime" minOccurs="0"/>
                <xsd:element ref="ns3:Function" minOccurs="0"/>
                <xsd:element ref="ns3:RecordType" minOccurs="0"/>
                <xsd:element ref="ns1:Publicityclass"/>
                <xsd:element ref="ns1:SecurityReasonSP" minOccurs="0"/>
                <xsd:element ref="ns1:CustomDistributionRestricted" minOccurs="0"/>
                <xsd:element ref="ns1:CustomDistribution" minOccurs="0"/>
                <xsd:element ref="ns1:RegistrationID" minOccurs="0"/>
                <xsd:element ref="ns1:Diarium" minOccurs="0"/>
                <xsd:element ref="ns1:Originator" minOccurs="0"/>
                <xsd:element ref="ns1:OriginatorCorporateName" minOccurs="0"/>
                <xsd:element ref="ns1:OriginatorUnitSP" minOccurs="0"/>
                <xsd:element ref="ns1:Status"/>
                <xsd:element ref="ns1:AddedRelations" minOccurs="0"/>
                <xsd:element ref="ns1:GRSSelectionDate" minOccurs="0"/>
                <xsd:element ref="ns1:SharePointId" minOccurs="0"/>
                <xsd:element ref="ns1:DocumentShape" minOccurs="0"/>
                <xsd:element ref="ns1:Direction" minOccurs="0"/>
                <xsd:element ref="ns1:Sender" minOccurs="0"/>
                <xsd:element ref="ns1:Receiver" minOccurs="0"/>
                <xsd:element ref="ns1:Registration" minOccurs="0"/>
                <xsd:element ref="ns1:Sent" minOccurs="0"/>
                <xsd:element ref="ns1:Acquired" minOccurs="0"/>
                <xsd:element ref="ns1:ContractingParty" minOccurs="0"/>
                <xsd:element ref="ns1:ValidBegin" minOccurs="0"/>
                <xsd:element ref="ns1:ValidEnd" minOccurs="0"/>
                <xsd:element ref="ns1:DateDisplay" minOccurs="0"/>
                <xsd:element ref="ns1:Deadline" minOccurs="0"/>
                <xsd:element ref="ns1:Personaldata" minOccurs="0"/>
                <xsd:element ref="ns1:ProtectionLevel" minOccurs="0"/>
                <xsd:element ref="ns1:SecurityClass" minOccurs="0"/>
                <xsd:element ref="ns1:LanguageSP" minOccurs="0"/>
                <xsd:element ref="ns1:OtherID" minOccurs="0"/>
                <xsd:element ref="ns1:SPDescription" minOccurs="0"/>
                <xsd:element ref="ns1:Abstract" minOccurs="0"/>
                <xsd:element ref="ns1:AuthenticityChecker" minOccurs="0"/>
                <xsd:element ref="ns1:AuthenticityDate" minOccurs="0"/>
                <xsd:element ref="ns1:AuthenticityDescription" minOccurs="0"/>
                <xsd:element ref="ns1:SignatureDescription" minOccurs="0"/>
                <xsd:element ref="ns3:TaskPhaseId" minOccurs="0"/>
                <xsd:element ref="ns3:TaskPhaseNativeIdentifier" minOccurs="0"/>
                <xsd:element ref="ns3:DocumentTypeKey" minOccurs="0"/>
                <xsd:element ref="ns3:SendToBuffer" minOccurs="0"/>
                <xsd:element ref="ns3:LinkInfoId" minOccurs="0"/>
                <xsd:element ref="ns1:Editor" minOccurs="0"/>
                <xsd:element ref="ns4:_dlc_DocId" minOccurs="0"/>
                <xsd:element ref="ns4:_dlc_DocIdUrl" minOccurs="0"/>
                <xsd:element ref="ns4:_dlc_DocIdPersistId" minOccurs="0"/>
                <xsd:element ref="ns1:AccessRigh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strictionEscbRecord" ma:index="3" nillable="true" ma:displayName="EKPJ-asiakirja" ma:default="" ma:description="" ma:internalName="RestrictionEscbRecord" ma:readOnly="false">
      <xsd:simpleType>
        <xsd:restriction base="dms:Choice">
          <xsd:enumeration value="-"/>
          <xsd:enumeration value="Kyllä"/>
          <xsd:enumeration value="Ei"/>
        </xsd:restriction>
      </xsd:simpleType>
    </xsd:element>
    <xsd:element name="RestrictionEscbSensitivity" ma:index="4" nillable="true" ma:displayName="EKPJ-julkisuusluokka" ma:default="" ma:description="" ma:internalName="RestrictionEscbSensitivity" ma:readOnly="false">
      <xsd:simpleType>
        <xsd:restriction base="dms:Choice">
          <xsd:enumeration value="ECB-PUBLIC"/>
          <xsd:enumeration value="ECB-UNRESTRICTED"/>
          <xsd:enumeration value="ECB-RESTRICTED"/>
          <xsd:enumeration value="ECB-CONFIDENTIAL"/>
          <xsd:enumeration value="ECB-SECRET"/>
        </xsd:restriction>
      </xsd:simpleType>
    </xsd:element>
    <xsd:element name="ArchiveTime" ma:index="7" nillable="true" ma:displayName="Arkistointiajankohta kk" ma:default="1" ma:description="Määritä vaihtoehto; Heti tai aika kuukausina. Diaariasiakirjoilla arkistointiajankohta on aina &quot;Heti&quot;." ma:format="Dropdown" ma:internalName="ArchiveTime" ma:readOnly="false">
      <xsd:simpleType>
        <xsd:restriction base="dms:Choice">
          <xsd:enumeration value="Heti"/>
          <xsd:enumeration value="1"/>
          <xsd:enumeration value="6"/>
          <xsd:enumeration value="12"/>
        </xsd:restriction>
      </xsd:simpleType>
    </xsd:element>
    <xsd:element name="Publicityclass" ma:index="11" ma:displayName="Julkisuusluokka" ma:default="" ma:description="" ma:internalName="Publicityclass" ma:readOnly="false">
      <xsd:simpleType>
        <xsd:restriction base="dms:Choice">
          <xsd:enumeration value="Julkinen"/>
          <xsd:enumeration value="Sisäinen"/>
          <xsd:enumeration value="Osittain salassa pidettävä"/>
          <xsd:enumeration value="Salassa pidettävä"/>
        </xsd:restriction>
      </xsd:simpleType>
    </xsd:element>
    <xsd:element name="SecurityReasonSP" ma:index="12" nillable="true" ma:displayName="Salassapitoperuste" ma:default="" ma:description="" ma:internalName="SecurityReasonSP" ma:readOnly="false">
      <xsd:simpleType>
        <xsd:restriction base="dms:Choice">
          <xsd:enumeration value="-"/>
          <xsd:enumeration value="EKPJ ja kv. järjestöt (JulkL 24.1 § 2 k)"/>
          <xsd:enumeration value="Rikosten ehkäiseminen (JulkL 24.1 § 3 k)"/>
          <xsd:enumeration value="Turvajärjestelyjen toteuttaminen (JulkL 24.1 § 7 k)"/>
          <xsd:enumeration value="Poikkeusoloihin varautuminen (JulkL 24.1 § 8 k)"/>
          <xsd:enumeration value="Keskuspankkipolitiikan hoitaminen (JulkL 24.1 § 11 k)"/>
          <xsd:enumeration value="Finanssi- ja tulopolitiikan hoitaminen (JulkL 24.1 § 11 k)"/>
          <xsd:enumeration value="Rahoitus- ja vakuutusmarkkinoiden luotettavuus ja toimivuus (JulkL 24.1 § 12 k)"/>
          <xsd:enumeration value="Herkät kansantaloudelliset tiedot (JulkL 24.1 § 13 k)"/>
          <xsd:enumeration value="Suomen Pankin liikesalaisuus (JulkL 24.1 § 17 k)"/>
          <xsd:enumeration value="Suomen Pankin työnantaja-asia (JulkL 24.1 § 18 k)"/>
          <xsd:enumeration value="Yksityisen liikesalaisuus (JulkL 24.1 § 20 k)"/>
          <xsd:enumeration value="Yksityiset tutkimuksen tai tilaston perusaineistot (JulkL 24.1 § 16 k)"/>
          <xsd:enumeration value="Terveystiedot (JulkL 24.1 § 25 k)"/>
          <xsd:enumeration value="Taloudellista asemaa koskevat tiedot (JulkL 24.1 § 23 k)"/>
          <xsd:enumeration value="Rekrytointi- ja suoriutumisarviot (JulkL 24.1 § 29 k)"/>
          <xsd:enumeration value="Oikeudenkäyntiasiakirja (JulkL 24.1 § 19 k)"/>
        </xsd:restriction>
      </xsd:simpleType>
    </xsd:element>
    <xsd:element name="CustomDistributionRestricted" ma:index="13" nillable="true" ma:displayName="Jakelu rajoitettu" ma:description="" ma:internalName="CustomDistributionRestricted">
      <xsd:simpleType>
        <xsd:restriction base="dms:Boolean"/>
      </xsd:simpleType>
    </xsd:element>
    <xsd:element name="CustomDistribution" ma:index="14" nillable="true" ma:displayName="Jakelu" ma:description="" ma:internalName="CustomDistribution">
      <xsd:simpleType>
        <xsd:restriction base="dms:Text"/>
      </xsd:simpleType>
    </xsd:element>
    <xsd:element name="RegistrationID" ma:index="15" nillable="true" ma:displayName="Asianumero" ma:description="" ma:internalName="RegistrationID">
      <xsd:simpleType>
        <xsd:restriction base="dms:Text"/>
      </xsd:simpleType>
    </xsd:element>
    <xsd:element name="Diarium" ma:index="16" nillable="true" ma:displayName="Diaariasiakirja" ma:default="0" ma:description="" ma:hidden="true" ma:internalName="Diarium">
      <xsd:simpleType>
        <xsd:restriction base="dms:Boolean"/>
      </xsd:simpleType>
    </xsd:element>
    <xsd:element name="Originator" ma:index="17" nillable="true" ma:displayName="Tekijä(t)" ma:description="" ma:internalName="Originator">
      <xsd:simpleType>
        <xsd:restriction base="dms:Text"/>
      </xsd:simpleType>
    </xsd:element>
    <xsd:element name="OriginatorCorporateName" ma:index="18" nillable="true" ma:displayName="Tekijän organisaatio" ma:description="" ma:internalName="OriginatorCorporateName">
      <xsd:simpleType>
        <xsd:restriction base="dms:Text"/>
      </xsd:simpleType>
    </xsd:element>
    <xsd:element name="OriginatorUnitSP" ma:index="19" nillable="true" ma:displayName="Tekijän organisaatioyksikkö" ma:default="" ma:description="" ma:internalName="OriginatorUnitSP" ma:readOnly="false">
      <xsd:simpleType>
        <xsd:restriction base="dms:Choice">
          <xsd:enumeration value="Ennustetoimisto"/>
          <xsd:enumeration value="Hallinto-osasto"/>
          <xsd:enumeration value="Henkilöstötoimisto"/>
          <xsd:enumeration value="IT-yksikkö"/>
          <xsd:enumeration value="Johdon sihteeristö"/>
          <xsd:enumeration value="Johtokunnan sihteeripalvelut -ryhmä"/>
          <xsd:enumeration value="Johtokunta"/>
          <xsd:enumeration value="Kansainvälinen yksikkö"/>
          <xsd:enumeration value="Kansainvälisen ja rahatalouden toimisto"/>
          <xsd:enumeration value="Lakiasiainyksikkö"/>
          <xsd:enumeration value="Maksuliiketoimisto"/>
          <xsd:enumeration value="Maksutasetoimisto"/>
          <xsd:enumeration value="Markkinaoperaatioiden toimisto"/>
          <xsd:enumeration value="Oulun aluekonttori"/>
          <xsd:enumeration value="Pankkitoimintaosasto"/>
          <xsd:enumeration value="Rahapolitiikka- ja tutkimusosasto"/>
          <xsd:enumeration value="Rahoitusmarkkina- ja tilasto-osasto"/>
          <xsd:enumeration value="Rahoitustilastotoimisto"/>
          <xsd:enumeration value="Riskienvalvontatoimisto"/>
          <xsd:enumeration value="Siirtymätalouksien tutkimuslaitos (BOFIT)"/>
          <xsd:enumeration value="Sijoitustoimisto"/>
          <xsd:enumeration value="Sisäinen tarkastus"/>
          <xsd:enumeration value="Sisäiset palvelut -toimisto"/>
          <xsd:enumeration value="Strategia- ja organisaatioryhmä"/>
          <xsd:enumeration value="Taloushallintotoimisto"/>
          <xsd:enumeration value="Tiedonhallintatoimisto"/>
          <xsd:enumeration value="Tilastojärjestelmätoimisto"/>
          <xsd:enumeration value="Tilastoyksikkö"/>
          <xsd:enumeration value="Turvallisuus- ja kiinteistöyksikkö"/>
          <xsd:enumeration value="Tutkimusyksikkö"/>
          <xsd:enumeration value="Vakaustoimisto"/>
          <xsd:enumeration value="Vantaan aluekonttori"/>
          <xsd:enumeration value="Viestintäyksikkö"/>
          <xsd:enumeration value="Yleisvalvontatoimisto"/>
          <xsd:enumeration value="Rahahuolto-osasto "/>
          <xsd:enumeration value="Maksuvälinetoimisto"/>
          <xsd:enumeration value="Rakenne- ja järjestelmäyksikkö"/>
          <xsd:enumeration value="Turvallisuustoimisto"/>
          <xsd:enumeration value="Vakausanalyysitoimisto"/>
          <xsd:enumeration value="Vakauspolitiikkatoimisto"/>
          <xsd:enumeration value="Tilastoanalyysi- ja tietopalvelutoimisto"/>
          <xsd:enumeration value="Riskienvalvonnan ja ulkoisen laskennan toimisto"/>
          <xsd:enumeration value="Henkilöstö- ja talousohjaustoimisto"/>
          <xsd:enumeration value="Hallintopalvelutoimisto"/>
          <xsd:enumeration value="Kiinteistötoimisto"/>
          <xsd:enumeration value="Kielipalvelutoimisto"/>
        </xsd:restriction>
      </xsd:simpleType>
    </xsd:element>
    <xsd:element name="Status" ma:index="20" ma:displayName="Tila" ma:default="Luonnos" ma:description="" ma:internalName="Status" ma:readOnly="false">
      <xsd:simpleType>
        <xsd:restriction base="dms:Choice">
          <xsd:enumeration value="Luonnos"/>
          <xsd:enumeration value="Valmis"/>
        </xsd:restriction>
      </xsd:simpleType>
    </xsd:element>
    <xsd:element name="AddedRelations" ma:index="21" nillable="true" ma:displayName="Viittaukset dokumentteihin" ma:description="" ma:hidden="true" ma:internalName="AddedRelations" ma:readOnly="false">
      <xsd:simpleType>
        <xsd:restriction base="dms:Note"/>
      </xsd:simpleType>
    </xsd:element>
    <xsd:element name="GRSSelectionDate" ma:index="22" nillable="true" ma:displayName="TOS-luokan valintapvm." ma:description="" ma:format="DateOnly" ma:internalName="GRSSelectionDate">
      <xsd:simpleType>
        <xsd:restriction base="dms:DateTime"/>
      </xsd:simpleType>
    </xsd:element>
    <xsd:element name="SharePointId" ma:index="23" nillable="true" ma:displayName="SharePointId" ma:description="SharePointId" ma:indexed="true" ma:internalName="SharePointId">
      <xsd:simpleType>
        <xsd:restriction base="dms:Unknown"/>
      </xsd:simpleType>
    </xsd:element>
    <xsd:element name="DocumentShape" ma:index="24" nillable="true" ma:displayName="Dokumentin luonne" ma:description="" ma:internalName="DocumentShape">
      <xsd:simpleType>
        <xsd:union memberTypes="dms:Text">
          <xsd:simpleType>
            <xsd:restriction base="dms:Choice">
              <xsd:enumeration value="Esittelymuistio"/>
              <xsd:enumeration value="Esityslista"/>
              <xsd:enumeration value="Faksi"/>
              <xsd:enumeration value="Kokousmuistio"/>
              <xsd:enumeration value="Lähete"/>
              <xsd:enumeration value="Matkakertomus"/>
              <xsd:enumeration value="Muistio"/>
              <xsd:enumeration value="Pöytäkirja"/>
              <xsd:enumeration value="Tarra 2 x 7"/>
              <xsd:enumeration value="Yleisasiakirja (ilman vastaanottajaa)"/>
              <xsd:enumeration value="Yleisasiakirja (vastaanottajalla)"/>
            </xsd:restriction>
          </xsd:simpleType>
        </xsd:union>
      </xsd:simpleType>
    </xsd:element>
    <xsd:element name="Direction" ma:index="25" nillable="true" ma:displayName="Suunta" ma:description="" ma:format="RadioButtons" ma:internalName="Direction">
      <xsd:simpleType>
        <xsd:restriction base="dms:Choice">
          <xsd:enumeration value="Lähtevä"/>
          <xsd:enumeration value="Saapuva"/>
          <xsd:enumeration value="Sisäinen"/>
        </xsd:restriction>
      </xsd:simpleType>
    </xsd:element>
    <xsd:element name="Sender" ma:index="26" nillable="true" ma:displayName="Lähettäjä" ma:description="" ma:internalName="Sender">
      <xsd:simpleType>
        <xsd:restriction base="dms:Text"/>
      </xsd:simpleType>
    </xsd:element>
    <xsd:element name="Receiver" ma:index="27" nillable="true" ma:displayName="Vastaanottaja" ma:description="" ma:internalName="Receiver">
      <xsd:simpleType>
        <xsd:restriction base="dms:Text"/>
      </xsd:simpleType>
    </xsd:element>
    <xsd:element name="Registration" ma:index="28" nillable="true" ma:displayName="Muu rekisteröinti" ma:description="" ma:internalName="Registration">
      <xsd:simpleType>
        <xsd:restriction base="dms:Text"/>
      </xsd:simpleType>
    </xsd:element>
    <xsd:element name="Sent" ma:index="29" nillable="true" ma:displayName="Lähetetty" ma:description="" ma:format="DateOnly" ma:internalName="Sent">
      <xsd:simpleType>
        <xsd:restriction base="dms:DateTime"/>
      </xsd:simpleType>
    </xsd:element>
    <xsd:element name="Acquired" ma:index="30" nillable="true" ma:displayName="Vastaanotettu" ma:description="" ma:format="DateOnly" ma:internalName="Acquired">
      <xsd:simpleType>
        <xsd:restriction base="dms:DateTime"/>
      </xsd:simpleType>
    </xsd:element>
    <xsd:element name="ContractingParty" ma:index="31" nillable="true" ma:displayName="Sopijapuolet" ma:description="" ma:internalName="ContractingParty">
      <xsd:simpleType>
        <xsd:restriction base="dms:Note"/>
      </xsd:simpleType>
    </xsd:element>
    <xsd:element name="ValidBegin" ma:index="32" nillable="true" ma:displayName="Voimassaolo (alku)" ma:description="" ma:format="DateOnly" ma:internalName="ValidBegin">
      <xsd:simpleType>
        <xsd:restriction base="dms:DateTime"/>
      </xsd:simpleType>
    </xsd:element>
    <xsd:element name="ValidEnd" ma:index="33" nillable="true" ma:displayName="Voimassaolo (loppu)" ma:description="" ma:format="DateOnly" ma:internalName="ValidEnd">
      <xsd:simpleType>
        <xsd:restriction base="dms:DateTime"/>
      </xsd:simpleType>
    </xsd:element>
    <xsd:element name="DateDisplay" ma:index="34" nillable="true" ma:displayName="Tapahtuman pvm" ma:description="" ma:format="DateOnly" ma:internalName="DateDisplay">
      <xsd:simpleType>
        <xsd:restriction base="dms:DateTime"/>
      </xsd:simpleType>
    </xsd:element>
    <xsd:element name="Deadline" ma:index="35" nillable="true" ma:displayName="Määräpäivä" ma:description="" ma:format="DateOnly" ma:internalName="Deadline">
      <xsd:simpleType>
        <xsd:restriction base="dms:DateTime"/>
      </xsd:simpleType>
    </xsd:element>
    <xsd:element name="Personaldata" ma:index="36" nillable="true" ma:displayName="Henkilötietoluonne" ma:description="" ma:internalName="Personaldata" ma:readOnly="false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ProtectionLevel" ma:index="37" nillable="true" ma:displayName="Suojaustaso" ma:description="" ma:internalName="ProtectionLevel" ma:readOnly="false">
      <xsd:simpleType>
        <xsd:restriction base="dms:Choice">
          <xsd:enumeration value="-"/>
          <xsd:enumeration value="I"/>
          <xsd:enumeration value="II"/>
          <xsd:enumeration value="III"/>
          <xsd:enumeration value="IV"/>
        </xsd:restriction>
      </xsd:simpleType>
    </xsd:element>
    <xsd:element name="SecurityClass" ma:index="38" nillable="true" ma:displayName="Turvallisuusluokka" ma:description="" ma:internalName="SecurityClass" ma:readOnly="false">
      <xsd:simpleType>
        <xsd:restriction base="dms:Choice">
          <xsd:enumeration value="Turvallisuusluokka I (ERITTÄIN SALAINEN)"/>
          <xsd:enumeration value="Turvallisuusluokka II (SALAINEN)"/>
          <xsd:enumeration value="Turvallisuusluokka III (LUOTTAMUKSELLINEN)"/>
          <xsd:enumeration value="Turvallisuusluokka IV (KÄYTTÖ RAJOITETTU)"/>
          <xsd:enumeration value="Ei turvallisuusluokiteltu"/>
        </xsd:restriction>
      </xsd:simpleType>
    </xsd:element>
    <xsd:element name="LanguageSP" ma:index="39" nillable="true" ma:displayName="Kieli" ma:default="fi - suomi" ma:internalName="LanguageSP" ma:readOnly="false">
      <xsd:simpleType>
        <xsd:restriction base="dms:Choice">
          <xsd:enumeration value="fi - suomi"/>
          <xsd:enumeration value="en - englanti"/>
          <xsd:enumeration value="sv - ruotsi"/>
          <xsd:enumeration value="de - saksa"/>
          <xsd:enumeration value="fr - ranska"/>
          <xsd:enumeration value="ru - venäjä"/>
          <xsd:enumeration value="zh - kiina"/>
          <xsd:enumeration value="es - espanja"/>
          <xsd:enumeration value="muu"/>
        </xsd:restriction>
      </xsd:simpleType>
    </xsd:element>
    <xsd:element name="OtherID" ma:index="40" nillable="true" ma:displayName="Muu tunnus" ma:description="" ma:internalName="OtherID">
      <xsd:simpleType>
        <xsd:restriction base="dms:Text"/>
      </xsd:simpleType>
    </xsd:element>
    <xsd:element name="SPDescription" ma:index="42" nillable="true" ma:displayName="Lisätietoja" ma:internalName="SPDescription">
      <xsd:simpleType>
        <xsd:restriction base="dms:Note">
          <xsd:maxLength value="255"/>
        </xsd:restriction>
      </xsd:simpleType>
    </xsd:element>
    <xsd:element name="Abstract" ma:index="43" nillable="true" ma:displayName="Tiivistelmä" ma:description="" ma:internalName="Abstract">
      <xsd:simpleType>
        <xsd:restriction base="dms:Note"/>
      </xsd:simpleType>
    </xsd:element>
    <xsd:element name="AuthenticityChecker" ma:index="44" nillable="true" ma:displayName="Tarkastusmerk. tekijä" ma:description="" ma:internalName="AuthenticityChecker">
      <xsd:simpleType>
        <xsd:restriction base="dms:Text"/>
      </xsd:simpleType>
    </xsd:element>
    <xsd:element name="AuthenticityDate" ma:index="45" nillable="true" ma:displayName="Tarkastusmerk. aikam." ma:description="" ma:format="DateOnly" ma:internalName="AuthenticityDate">
      <xsd:simpleType>
        <xsd:restriction base="dms:DateTime"/>
      </xsd:simpleType>
    </xsd:element>
    <xsd:element name="AuthenticityDescription" ma:index="46" nillable="true" ma:displayName="Tarkastuksen kuvaus" ma:description="" ma:internalName="AuthenticityDescription">
      <xsd:simpleType>
        <xsd:restriction base="dms:Note"/>
      </xsd:simpleType>
    </xsd:element>
    <xsd:element name="SignatureDescription" ma:index="47" nillable="true" ma:displayName="Allekirjoituksen kuvaus" ma:description="" ma:internalName="SignatureDescription">
      <xsd:simpleType>
        <xsd:restriction base="dms:Text"/>
      </xsd:simpleType>
    </xsd:element>
    <xsd:element name="Editor" ma:index="56" nillable="true" ma:displayName="Muokkaaja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cessRights" ma:index="63" nillable="true" ma:displayName="Lukuoikeudet arkistoinnin jälkeen" ma:description="Oletusarvot peritty työtilalta sekä TOS:sta." ma:internalName="AccessRight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2" ma:displayName="Päivämäärä" ma:default="[today]" ma:format="DateOnly" ma:internalName="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38E47-9DD0-49F9-8B61-C3C9843CF055" elementFormDefault="qualified">
    <xsd:import namespace="http://schemas.microsoft.com/office/2006/documentManagement/types"/>
    <xsd:import namespace="http://schemas.microsoft.com/office/infopath/2007/PartnerControls"/>
    <xsd:element name="TaskId" ma:index="5" nillable="true" ma:displayName="TaskId" ma:description="TaskId" ma:hidden="true" ma:internalName="TaskId" ma:readOnly="false">
      <xsd:simpleType>
        <xsd:restriction base="dms:Text"/>
      </xsd:simpleType>
    </xsd:element>
    <xsd:element name="GRSId" ma:index="6" nillable="true" ma:displayName="GRSId" ma:description="GRSId" ma:hidden="true" ma:internalName="GRSId" ma:readOnly="false">
      <xsd:simpleType>
        <xsd:restriction base="dms:Text"/>
      </xsd:simpleType>
    </xsd:element>
    <xsd:element name="Function" ma:index="9" nillable="true" ma:displayName="TOS-luokka (Tehtäväluokka)" ma:description="" ma:internalName="Function">
      <xsd:simpleType>
        <xsd:restriction base="dms:Text"/>
      </xsd:simpleType>
    </xsd:element>
    <xsd:element name="RecordType" ma:index="10" nillable="true" ma:displayName="Asiakirjatyyppi" ma:description="" ma:internalName="RecordType">
      <xsd:simpleType>
        <xsd:restriction base="dms:Text"/>
      </xsd:simpleType>
    </xsd:element>
    <xsd:element name="TaskPhaseId" ma:index="49" nillable="true" ma:displayName="TaskPhaseId" ma:description="" ma:internalName="TaskPhaseId" ma:readOnly="true">
      <xsd:simpleType>
        <xsd:restriction base="dms:Text"/>
      </xsd:simpleType>
    </xsd:element>
    <xsd:element name="TaskPhaseNativeIdentifier" ma:index="50" nillable="true" ma:displayName="TaskPhaseNativeIdentifier" ma:description="" ma:internalName="TaskPhaseNativeIdentifier" ma:readOnly="true">
      <xsd:simpleType>
        <xsd:restriction base="dms:Text"/>
      </xsd:simpleType>
    </xsd:element>
    <xsd:element name="DocumentTypeKey" ma:index="51" nillable="true" ma:displayName="DocumentTypeKey" ma:description="" ma:internalName="DocumentTypeKey" ma:readOnly="true">
      <xsd:simpleType>
        <xsd:restriction base="dms:Text"/>
      </xsd:simpleType>
    </xsd:element>
    <xsd:element name="SendToBuffer" ma:index="52" nillable="true" ma:displayName="Arkistoinnin tila" ma:description="Kertoo koska arkistointi on aloitettu tai suoritettu kyseiselle kohteelle." ma:internalName="SendToBuffer" ma:readOnly="true">
      <xsd:simpleType>
        <xsd:restriction base="dms:Text"/>
      </xsd:simpleType>
    </xsd:element>
    <xsd:element name="LinkInfoId" ma:index="53" nillable="true" ma:displayName="LinkInfoId" ma:description="" ma:hidden="true" ma:internalName="LinkInfo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6f40e-7f85-4302-88fa-dd22d7dba25d" elementFormDefault="qualified">
    <xsd:import namespace="http://schemas.microsoft.com/office/2006/documentManagement/types"/>
    <xsd:import namespace="http://schemas.microsoft.com/office/infopath/2007/PartnerControls"/>
    <xsd:element name="_dlc_DocId" ma:index="5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7" ma:displayName="Content Type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 ma:index="41" ma:displayName="Avainsanat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Type xmlns="63B38E47-9DD0-49F9-8B61-C3C9843CF055">Muu dokumentti</RecordType>
    <OriginatorCorporateName xmlns="http://schemas.microsoft.com/sharepoint/v3">Suomen Pankki</OriginatorCorporateName>
    <Originator xmlns="http://schemas.microsoft.com/sharepoint/v3">Hellqvist, Matti</Originator>
    <ArchiveTime xmlns="http://schemas.microsoft.com/sharepoint/v3" xsi:nil="true"/>
    <CustomDistributionRestricted xmlns="http://schemas.microsoft.com/sharepoint/v3">false</CustomDistributionRestricted>
    <GRSId xmlns="63B38E47-9DD0-49F9-8B61-C3C9843CF055">51716</GRSId>
    <Date xmlns="http://schemas.microsoft.com/sharepoint/v3/fields">2017-08-29T21:00:00+00:00</Date>
    <Status xmlns="http://schemas.microsoft.com/sharepoint/v3">Luonnos</Status>
    <OriginatorUnitSP xmlns="http://schemas.microsoft.com/sharepoint/v3">Yleisvalvontatoimisto</OriginatorUnitSP>
    <Function xmlns="63B38E47-9DD0-49F9-8B61-C3C9843CF055">A6.2 Maksu- ja arvopaperijärjestelmien yleisvalvonta</Function>
    <SecurityReasonSP xmlns="http://schemas.microsoft.com/sharepoint/v3">-</SecurityReasonSP>
    <TaskPhaseId xmlns="63B38E47-9DD0-49F9-8B61-C3C9843CF055">11577</TaskPhaseId>
    <TaskId xmlns="63B38E47-9DD0-49F9-8B61-C3C9843CF055">12528</TaskId>
    <CustomDistribution xmlns="http://schemas.microsoft.com/sharepoint/v3">Simulaattoritiimi, RM, Fujitsun simulaattorikonsultti</CustomDistribution>
    <GRSSelectionDate xmlns="http://schemas.microsoft.com/sharepoint/v3">2017-08-29T21:00:00+00:00</GRSSelectionDate>
    <RestrictionEscbRecord xmlns="http://schemas.microsoft.com/sharepoint/v3">Ei</RestrictionEscbRecord>
    <RestrictionEscbSensitivity xmlns="http://schemas.microsoft.com/sharepoint/v3" xsi:nil="true"/>
    <LanguageSP xmlns="http://schemas.microsoft.com/sharepoint/v3">en - englanti</LanguageSP>
    <Publicityclass xmlns="http://schemas.microsoft.com/sharepoint/v3">Sisäinen</Publicityclass>
    <ValidEnd xmlns="http://schemas.microsoft.com/sharepoint/v3" xsi:nil="true"/>
    <SignatureDescription xmlns="http://schemas.microsoft.com/sharepoint/v3" xsi:nil="true"/>
    <DateDisplay xmlns="http://schemas.microsoft.com/sharepoint/v3" xsi:nil="true"/>
    <Abstract xmlns="http://schemas.microsoft.com/sharepoint/v3" xsi:nil="true"/>
    <Acquired xmlns="http://schemas.microsoft.com/sharepoint/v3" xsi:nil="true"/>
    <OtherID xmlns="http://schemas.microsoft.com/sharepoint/v3" xsi:nil="true"/>
    <AuthenticityDescription xmlns="http://schemas.microsoft.com/sharepoint/v3" xsi:nil="true"/>
    <RegistrationID xmlns="http://schemas.microsoft.com/sharepoint/v3" xsi:nil="true"/>
    <ValidBegin xmlns="http://schemas.microsoft.com/sharepoint/v3" xsi:nil="true"/>
    <SharePointId xmlns="http://schemas.microsoft.com/sharepoint/v3">73873159-fdb0-4860-92b1-0d7afc56bad5</SharePointId>
    <AuthenticityDate xmlns="http://schemas.microsoft.com/sharepoint/v3" xsi:nil="true"/>
    <Sender xmlns="http://schemas.microsoft.com/sharepoint/v3" xsi:nil="true"/>
    <Diarium xmlns="http://schemas.microsoft.com/sharepoint/v3">false</Diarium>
    <Receiver xmlns="http://schemas.microsoft.com/sharepoint/v3" xsi:nil="true"/>
    <SPDescription xmlns="http://schemas.microsoft.com/sharepoint/v3" xsi:nil="true"/>
    <AddedRelations xmlns="http://schemas.microsoft.com/sharepoint/v3" xsi:nil="true"/>
    <Direction xmlns="http://schemas.microsoft.com/sharepoint/v3" xsi:nil="true"/>
    <Registration xmlns="http://schemas.microsoft.com/sharepoint/v3" xsi:nil="true"/>
    <SecurityClass xmlns="http://schemas.microsoft.com/sharepoint/v3" xsi:nil="true"/>
    <Personaldata xmlns="http://schemas.microsoft.com/sharepoint/v3" xsi:nil="true"/>
    <AuthenticityChecker xmlns="http://schemas.microsoft.com/sharepoint/v3" xsi:nil="true"/>
    <Sent xmlns="http://schemas.microsoft.com/sharepoint/v3" xsi:nil="true"/>
    <DocumentShape xmlns="http://schemas.microsoft.com/sharepoint/v3" xsi:nil="true"/>
    <ContractingParty xmlns="http://schemas.microsoft.com/sharepoint/v3" xsi:nil="true"/>
    <Deadline xmlns="http://schemas.microsoft.com/sharepoint/v3" xsi:nil="true"/>
    <ProtectionLevel xmlns="http://schemas.microsoft.com/sharepoint/v3" xsi:nil="true"/>
    <_dlc_DocId xmlns="b4d6f40e-7f85-4302-88fa-dd22d7dba25d">6PDNW662TKAY-1369-2080</_dlc_DocId>
    <_dlc_DocIdUrl xmlns="b4d6f40e-7f85-4302-88fa-dd22d7dba25d">
      <Url>http://kirstu/sp/RM/bof-pss2/_layouts/DocIdRedir.aspx?ID=6PDNW662TKAY-1369-2080</Url>
      <Description>6PDNW662TKAY-1369-2080</Description>
    </_dlc_DocIdUrl>
    <LinkInfoId xmlns="63B38E47-9DD0-49F9-8B61-C3C9843CF055" xsi:nil="true"/>
    <SendToBuffer xmlns="63B38E47-9DD0-49F9-8B61-C3C9843CF055" xsi:nil="true"/>
    <AccessRights xmlns="http://schemas.microsoft.com/sharepoint/v3">
      <UserInfo>
        <DisplayName/>
        <AccountId xsi:nil="true"/>
        <AccountType/>
      </UserInfo>
    </AccessRights>
  </documentManagement>
</p:properties>
</file>

<file path=customXml/itemProps1.xml><?xml version="1.0" encoding="utf-8"?>
<ds:datastoreItem xmlns:ds="http://schemas.openxmlformats.org/officeDocument/2006/customXml" ds:itemID="{5877302D-F4EC-4445-A71C-56F5AEF8A85F}"/>
</file>

<file path=customXml/itemProps2.xml><?xml version="1.0" encoding="utf-8"?>
<ds:datastoreItem xmlns:ds="http://schemas.openxmlformats.org/officeDocument/2006/customXml" ds:itemID="{BFC04BC6-7C2E-49D4-8D80-9C24EE2BD553}"/>
</file>

<file path=customXml/itemProps3.xml><?xml version="1.0" encoding="utf-8"?>
<ds:datastoreItem xmlns:ds="http://schemas.openxmlformats.org/officeDocument/2006/customXml" ds:itemID="{9CBD7CCE-2759-4A82-9DBF-8ACA52E9AA37}"/>
</file>

<file path=customXml/itemProps4.xml><?xml version="1.0" encoding="utf-8"?>
<ds:datastoreItem xmlns:ds="http://schemas.openxmlformats.org/officeDocument/2006/customXml" ds:itemID="{8490D193-2CAD-491D-95C3-0038EA3007DE}"/>
</file>

<file path=docProps/app.xml><?xml version="1.0" encoding="utf-8"?>
<Properties xmlns="http://schemas.openxmlformats.org/officeDocument/2006/extended-properties" xmlns:vt="http://schemas.openxmlformats.org/officeDocument/2006/docPropsVTypes">
  <Template>bof_template</Template>
  <TotalTime>1091</TotalTime>
  <Words>292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Georgia</vt:lpstr>
      <vt:lpstr>Symbol</vt:lpstr>
      <vt:lpstr>Wingdings</vt:lpstr>
      <vt:lpstr>bof_template</vt:lpstr>
      <vt:lpstr>Microsoft PowerPoint 97–2003 -esitys</vt:lpstr>
      <vt:lpstr>Shorter settlement cycles with DLTs: What consequences for liquidity? by F. Vacirca, A. Pinna and S. Rosati </vt:lpstr>
      <vt:lpstr>The study</vt:lpstr>
      <vt:lpstr>The method</vt:lpstr>
      <vt:lpstr>Key results</vt:lpstr>
      <vt:lpstr>Comments</vt:lpstr>
      <vt:lpstr>Some questions</vt:lpstr>
    </vt:vector>
  </TitlesOfParts>
  <Company>Bank of Finland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Shorter settlement cycles with DLTs: What consequences for liquidity? by F. Vacirca, A. Pinna and S. Rosati</dc:title>
  <dc:creator>Hellqvist, Matti</dc:creator>
  <cp:keywords/>
  <cp:lastModifiedBy>Hellqvist, Matti</cp:lastModifiedBy>
  <cp:revision>21</cp:revision>
  <dcterms:created xsi:type="dcterms:W3CDTF">2017-08-30T14:07:36Z</dcterms:created>
  <dcterms:modified xsi:type="dcterms:W3CDTF">2017-08-31T08:19:27Z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Saved">
    <vt:lpwstr>1</vt:lpwstr>
  </property>
  <property fmtid="{D5CDD505-2E9C-101B-9397-08002B2CF9AE}" pid="3" name="dvKameleonVerID">
    <vt:lpwstr>289.72.08.003</vt:lpwstr>
  </property>
  <property fmtid="{D5CDD505-2E9C-101B-9397-08002B2CF9AE}" pid="4" name="dvLanguage">
    <vt:lpwstr>2057</vt:lpwstr>
  </property>
  <property fmtid="{D5CDD505-2E9C-101B-9397-08002B2CF9AE}" pid="5" name="dvTemplate">
    <vt:lpwstr>bof_template.potx</vt:lpwstr>
  </property>
  <property fmtid="{D5CDD505-2E9C-101B-9397-08002B2CF9AE}" pid="6" name="dvDefinition">
    <vt:lpwstr>106 (dd_default.xml)</vt:lpwstr>
  </property>
  <property fmtid="{D5CDD505-2E9C-101B-9397-08002B2CF9AE}" pid="7" name="dvDefinitionID">
    <vt:lpwstr>106</vt:lpwstr>
  </property>
  <property fmtid="{D5CDD505-2E9C-101B-9397-08002B2CF9AE}" pid="8" name="dvContentFile">
    <vt:lpwstr>dd_default.xml</vt:lpwstr>
  </property>
  <property fmtid="{D5CDD505-2E9C-101B-9397-08002B2CF9AE}" pid="9" name="dvGlobalVerID">
    <vt:lpwstr>289.90.08.015</vt:lpwstr>
  </property>
  <property fmtid="{D5CDD505-2E9C-101B-9397-08002B2CF9AE}" pid="10" name="dvDefinitionVersion">
    <vt:lpwstr>8.1 / 7.4.2015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6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TosCompany">
    <vt:lpwstr>SUPA</vt:lpwstr>
  </property>
  <property fmtid="{D5CDD505-2E9C-101B-9397-08002B2CF9AE}" pid="20" name="dvUsed">
    <vt:lpwstr>1</vt:lpwstr>
  </property>
  <property fmtid="{D5CDD505-2E9C-101B-9397-08002B2CF9AE}" pid="21" name="dvTosLevel">
    <vt:lpwstr>3</vt:lpwstr>
  </property>
  <property fmtid="{D5CDD505-2E9C-101B-9397-08002B2CF9AE}" pid="22" name="dvTosNativeIdentifier1">
    <vt:lpwstr>A</vt:lpwstr>
  </property>
  <property fmtid="{D5CDD505-2E9C-101B-9397-08002B2CF9AE}" pid="23" name="dvTosNativeIdentifier2">
    <vt:lpwstr>A6</vt:lpwstr>
  </property>
  <property fmtid="{D5CDD505-2E9C-101B-9397-08002B2CF9AE}" pid="24" name="dvTosNativeIdentifier3">
    <vt:lpwstr>A6.2</vt:lpwstr>
  </property>
  <property fmtid="{D5CDD505-2E9C-101B-9397-08002B2CF9AE}" pid="25" name="dvTosDocType">
    <vt:lpwstr>Muu dokumentti</vt:lpwstr>
  </property>
  <property fmtid="{D5CDD505-2E9C-101B-9397-08002B2CF9AE}" pid="26" name="dvTosPublicity">
    <vt:lpwstr>Sisäinen</vt:lpwstr>
  </property>
  <property fmtid="{D5CDD505-2E9C-101B-9397-08002B2CF9AE}" pid="27" name="dvTosGrsId">
    <vt:lpwstr>12528</vt:lpwstr>
  </property>
  <property fmtid="{D5CDD505-2E9C-101B-9397-08002B2CF9AE}" pid="28" name="dvTosDoctypeGrsId">
    <vt:lpwstr>51716</vt:lpwstr>
  </property>
  <property fmtid="{D5CDD505-2E9C-101B-9397-08002B2CF9AE}" pid="29" name="dvTosTaskPhaseId">
    <vt:lpwstr>11577</vt:lpwstr>
  </property>
  <property fmtid="{D5CDD505-2E9C-101B-9397-08002B2CF9AE}" pid="30" name="dvTosFilename">
    <vt:lpwstr>sp.xml</vt:lpwstr>
  </property>
  <property fmtid="{D5CDD505-2E9C-101B-9397-08002B2CF9AE}" pid="31" name="dvCompany">
    <vt:lpwstr>SUPA</vt:lpwstr>
  </property>
  <property fmtid="{D5CDD505-2E9C-101B-9397-08002B2CF9AE}" pid="32" name="dvSite">
    <vt:lpwstr>Helsinki</vt:lpwstr>
  </property>
  <property fmtid="{D5CDD505-2E9C-101B-9397-08002B2CF9AE}" pid="33" name="dvNumbering">
    <vt:lpwstr>0</vt:lpwstr>
  </property>
  <property fmtid="{D5CDD505-2E9C-101B-9397-08002B2CF9AE}" pid="34" name="dvDUname">
    <vt:lpwstr>Hellqvist, Matti</vt:lpwstr>
  </property>
  <property fmtid="{D5CDD505-2E9C-101B-9397-08002B2CF9AE}" pid="35" name="dvDUdepartment">
    <vt:lpwstr>Oversight of Market Infrastructure</vt:lpwstr>
  </property>
  <property fmtid="{D5CDD505-2E9C-101B-9397-08002B2CF9AE}" pid="36" name="dvdutitle">
    <vt:lpwstr/>
  </property>
  <property fmtid="{D5CDD505-2E9C-101B-9397-08002B2CF9AE}" pid="37" name="dvLogoExist">
    <vt:lpwstr>0</vt:lpwstr>
  </property>
  <property fmtid="{D5CDD505-2E9C-101B-9397-08002B2CF9AE}" pid="38" name="dvCurrentlogo">
    <vt:lpwstr/>
  </property>
  <property fmtid="{D5CDD505-2E9C-101B-9397-08002B2CF9AE}" pid="39" name="OriginatorCorporateName">
    <vt:lpwstr>Suomen Pankki</vt:lpwstr>
  </property>
  <property fmtid="{D5CDD505-2E9C-101B-9397-08002B2CF9AE}" pid="40" name="Osasto">
    <vt:lpwstr>Yleisvalvontatoimisto</vt:lpwstr>
  </property>
  <property fmtid="{D5CDD505-2E9C-101B-9397-08002B2CF9AE}" pid="41" name="Originator">
    <vt:lpwstr>Hellqvist, Matti</vt:lpwstr>
  </property>
  <property fmtid="{D5CDD505-2E9C-101B-9397-08002B2CF9AE}" pid="42" name="LanguageFiva">
    <vt:lpwstr/>
  </property>
  <property fmtid="{D5CDD505-2E9C-101B-9397-08002B2CF9AE}" pid="43" name="TaskPhaseId">
    <vt:lpwstr>11577</vt:lpwstr>
  </property>
  <property fmtid="{D5CDD505-2E9C-101B-9397-08002B2CF9AE}" pid="44" name="GRSSelectionDate">
    <vt:filetime>2017-08-29T21:00:00Z</vt:filetime>
  </property>
  <property fmtid="{D5CDD505-2E9C-101B-9397-08002B2CF9AE}" pid="45" name="OriginatorUnitFiva">
    <vt:lpwstr/>
  </property>
  <property fmtid="{D5CDD505-2E9C-101B-9397-08002B2CF9AE}" pid="46" name="OriginatorUnitSP">
    <vt:lpwstr>Yleisvalvontatoimisto</vt:lpwstr>
  </property>
  <property fmtid="{D5CDD505-2E9C-101B-9397-08002B2CF9AE}" pid="47" name="LanguageSP">
    <vt:lpwstr>en - englanti</vt:lpwstr>
  </property>
  <property fmtid="{D5CDD505-2E9C-101B-9397-08002B2CF9AE}" pid="48" name="TaskId">
    <vt:lpwstr>12528</vt:lpwstr>
  </property>
  <property fmtid="{D5CDD505-2E9C-101B-9397-08002B2CF9AE}" pid="49" name="Laatija">
    <vt:lpwstr>Hellqvist, Matti</vt:lpwstr>
  </property>
  <property fmtid="{D5CDD505-2E9C-101B-9397-08002B2CF9AE}" pid="50" name="Function">
    <vt:lpwstr>A6.2 Maksu- ja arvopaperijärjestelmien yleisvalvonta</vt:lpwstr>
  </property>
  <property fmtid="{D5CDD505-2E9C-101B-9397-08002B2CF9AE}" pid="51" name="bof_osasto">
    <vt:lpwstr>Yleisvalvontatoimisto</vt:lpwstr>
  </property>
  <property fmtid="{D5CDD505-2E9C-101B-9397-08002B2CF9AE}" pid="52" name="bof_laatija">
    <vt:lpwstr>Hellqvist, Matti</vt:lpwstr>
  </property>
  <property fmtid="{D5CDD505-2E9C-101B-9397-08002B2CF9AE}" pid="53" name="GRSId">
    <vt:lpwstr>51716</vt:lpwstr>
  </property>
  <property fmtid="{D5CDD505-2E9C-101B-9397-08002B2CF9AE}" pid="54" name="RecordType">
    <vt:lpwstr>Muu dokumentti</vt:lpwstr>
  </property>
  <property fmtid="{D5CDD505-2E9C-101B-9397-08002B2CF9AE}" pid="55" name="bof_laitos">
    <vt:lpwstr>Suomen Pankki</vt:lpwstr>
  </property>
  <property fmtid="{D5CDD505-2E9C-101B-9397-08002B2CF9AE}" pid="56" name="Otsikko">
    <vt:lpwstr>Shorter settlement cycles with DLTs: What consequences for liquidity? by F. Vacirca, A. Pinna and S. Rosati</vt:lpwstr>
  </property>
  <property fmtid="{D5CDD505-2E9C-101B-9397-08002B2CF9AE}" pid="57" name="subject">
    <vt:lpwstr>Shorter settlement cycles with DLTs: What consequences for liquidity? by F. Vacirca, A. Pinna and S. Rosati</vt:lpwstr>
  </property>
  <property fmtid="{D5CDD505-2E9C-101B-9397-08002B2CF9AE}" pid="58" name="Date">
    <vt:filetime>2017-08-29T21:00:00Z</vt:filetime>
  </property>
  <property fmtid="{D5CDD505-2E9C-101B-9397-08002B2CF9AE}" pid="59" name="bof_laatimispvm">
    <vt:lpwstr>30.8.2017</vt:lpwstr>
  </property>
  <property fmtid="{D5CDD505-2E9C-101B-9397-08002B2CF9AE}" pid="60" name="Status">
    <vt:lpwstr>Luonnos</vt:lpwstr>
  </property>
  <property fmtid="{D5CDD505-2E9C-101B-9397-08002B2CF9AE}" pid="61" name="ArchiveTime">
    <vt:lpwstr/>
  </property>
  <property fmtid="{D5CDD505-2E9C-101B-9397-08002B2CF9AE}" pid="62" name="RestrictionEscbRecord">
    <vt:lpwstr>Ei</vt:lpwstr>
  </property>
  <property fmtid="{D5CDD505-2E9C-101B-9397-08002B2CF9AE}" pid="63" name="RestrictionEscbSensitivity">
    <vt:lpwstr/>
  </property>
  <property fmtid="{D5CDD505-2E9C-101B-9397-08002B2CF9AE}" pid="64" name="Publicityclass">
    <vt:lpwstr/>
  </property>
  <property fmtid="{D5CDD505-2E9C-101B-9397-08002B2CF9AE}" pid="65" name="bof_luottamuksellisuus">
    <vt:lpwstr/>
  </property>
  <property fmtid="{D5CDD505-2E9C-101B-9397-08002B2CF9AE}" pid="66" name="Luottamuksellisuus">
    <vt:lpwstr/>
  </property>
  <property fmtid="{D5CDD505-2E9C-101B-9397-08002B2CF9AE}" pid="67" name="bof_julkisuuslaki">
    <vt:lpwstr/>
  </property>
  <property fmtid="{D5CDD505-2E9C-101B-9397-08002B2CF9AE}" pid="68" name="SecurityReasonFiva">
    <vt:lpwstr/>
  </property>
  <property fmtid="{D5CDD505-2E9C-101B-9397-08002B2CF9AE}" pid="69" name="SecurityReasonSP">
    <vt:lpwstr/>
  </property>
  <property fmtid="{D5CDD505-2E9C-101B-9397-08002B2CF9AE}" pid="70" name="CustomDistributionRestricted">
    <vt:lpwstr>False</vt:lpwstr>
  </property>
  <property fmtid="{D5CDD505-2E9C-101B-9397-08002B2CF9AE}" pid="71" name="CustomDistribution">
    <vt:lpwstr/>
  </property>
  <property fmtid="{D5CDD505-2E9C-101B-9397-08002B2CF9AE}" pid="72" name="ContentTypeId">
    <vt:lpwstr>0x010100A530CFF0EEB1442EBD6E2CB2270C99FD00EB20D9583D7D43DF978B84F4B399017D00A96E26D4FF9D964D980AB0118695A8B0</vt:lpwstr>
  </property>
  <property fmtid="{D5CDD505-2E9C-101B-9397-08002B2CF9AE}" pid="73" name="_dlc_DocIdItemGuid">
    <vt:lpwstr>bbfd2ff6-2c04-490e-84d2-59084e14d622</vt:lpwstr>
  </property>
</Properties>
</file>