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0"/>
  </p:notesMasterIdLst>
  <p:handoutMasterIdLst>
    <p:handoutMasterId r:id="rId11"/>
  </p:handoutMasterIdLst>
  <p:sldIdLst>
    <p:sldId id="314" r:id="rId2"/>
    <p:sldId id="317" r:id="rId3"/>
    <p:sldId id="323" r:id="rId4"/>
    <p:sldId id="319" r:id="rId5"/>
    <p:sldId id="318" r:id="rId6"/>
    <p:sldId id="320" r:id="rId7"/>
    <p:sldId id="321" r:id="rId8"/>
    <p:sldId id="324" r:id="rId9"/>
  </p:sldIdLst>
  <p:sldSz cx="9144000" cy="6858000" type="screen4x3"/>
  <p:notesSz cx="6797675" cy="9928225"/>
  <p:defaultTextStyle>
    <a:defPPr>
      <a:defRPr lang="de-DE"/>
    </a:defPPr>
    <a:lvl1pPr marL="0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2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4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6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7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9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40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DADADC"/>
    <a:srgbClr val="00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8" autoAdjust="0"/>
  </p:normalViewPr>
  <p:slideViewPr>
    <p:cSldViewPr snapToGrid="0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1927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l">
              <a:defRPr sz="1300"/>
            </a:lvl1pPr>
          </a:lstStyle>
          <a:p>
            <a:r>
              <a:rPr lang="de-DE" smtClean="0"/>
              <a:t>W3a, Simulation und Analyse von TARGET2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r">
              <a:defRPr sz="1300"/>
            </a:lvl1pPr>
          </a:lstStyle>
          <a:p>
            <a:r>
              <a:rPr lang="de-DE" smtClean="0"/>
              <a:t>26. Juni 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r">
              <a:defRPr sz="1300"/>
            </a:lvl1pPr>
          </a:lstStyle>
          <a:p>
            <a:fld id="{76FE092F-B620-4280-8785-8885944FC0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2618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42822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l">
              <a:defRPr sz="1300"/>
            </a:lvl1pPr>
          </a:lstStyle>
          <a:p>
            <a:r>
              <a:rPr lang="de-DE" smtClean="0"/>
              <a:t>W3a, Simulation und Analyse von TARGET2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r">
              <a:defRPr sz="1300"/>
            </a:lvl1pPr>
          </a:lstStyle>
          <a:p>
            <a:r>
              <a:rPr lang="de-DE" smtClean="0"/>
              <a:t>26. Juni 2013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9" tIns="46069" rIns="92139" bIns="460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39" tIns="46069" rIns="92139" bIns="4606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r">
              <a:defRPr sz="1300"/>
            </a:lvl1pPr>
          </a:lstStyle>
          <a:p>
            <a:fld id="{62AFC97D-5284-447B-A0EB-09CB2507150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21810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2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4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6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7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9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40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W3a, Akt. Themen ZV: CSD-Verordnung &amp; T2S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6. Dezember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pn-preview.inet.bundesbank.de/hochschule/Navigation/DE/Home/home_node.html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 baseline="0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4990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78" y="1235756"/>
            <a:ext cx="8019513" cy="4602675"/>
          </a:xfrm>
        </p:spPr>
        <p:txBody>
          <a:bodyPr/>
          <a:lstStyle>
            <a:lvl1pPr marL="0" indent="0">
              <a:spcBef>
                <a:spcPts val="443"/>
              </a:spcBef>
              <a:buFont typeface="Arial" pitchFamily="34" charset="0"/>
              <a:buNone/>
              <a:defRPr sz="1800" baseline="0"/>
            </a:lvl1pPr>
            <a:lvl2pPr marL="319265" indent="0">
              <a:spcBef>
                <a:spcPts val="443"/>
              </a:spcBef>
              <a:buFont typeface="Arial" pitchFamily="34" charset="0"/>
              <a:buNone/>
              <a:defRPr sz="1800"/>
            </a:lvl2pPr>
            <a:lvl3pPr marL="478897" indent="0">
              <a:spcBef>
                <a:spcPts val="443"/>
              </a:spcBef>
              <a:buFont typeface="Arial" pitchFamily="34" charset="0"/>
              <a:buNone/>
              <a:defRPr sz="18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Inhaltsfolie mit Fließtext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(Aufzählungsebenen und Bild/Grafik)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726863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9821" y="1258735"/>
            <a:ext cx="3887223" cy="4554632"/>
          </a:xfrm>
        </p:spPr>
        <p:txBody>
          <a:bodyPr/>
          <a:lstStyle>
            <a:lvl1pPr marL="159633" indent="-159633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265" indent="-159633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897" indent="-159633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(Bild/Grafik und Fließtext)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19821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726863" y="1258735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 und Fließtext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(Bild/Grafik und Aufzählungsebenen)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19821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726863" y="1258735"/>
            <a:ext cx="3887223" cy="4554632"/>
          </a:xfrm>
        </p:spPr>
        <p:txBody>
          <a:bodyPr/>
          <a:lstStyle>
            <a:lvl1pPr marL="159633" indent="-159633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265" indent="-159633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897" indent="-159633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r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3 Spalten und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1" y="1258735"/>
            <a:ext cx="3887223" cy="215309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26575" y="1258736"/>
            <a:ext cx="3887223" cy="215309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1" y="3545301"/>
            <a:ext cx="8196359" cy="215309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der Grafik,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(Bild/Grafik)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419820" y="1258735"/>
            <a:ext cx="8188046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0" y="2"/>
            <a:ext cx="9144000" cy="685799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1208" y="2956966"/>
            <a:ext cx="8256381" cy="442837"/>
          </a:xfrm>
        </p:spPr>
        <p:txBody>
          <a:bodyPr>
            <a:noAutofit/>
          </a:bodyPr>
          <a:lstStyle>
            <a:lvl1pPr algn="l">
              <a:defRPr sz="2500" b="1" baseline="0"/>
            </a:lvl1pPr>
          </a:lstStyle>
          <a:p>
            <a:r>
              <a:rPr lang="de-DE" dirty="0" smtClean="0"/>
              <a:t>Präsentationsvorlage - Titelfolie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1208" y="3382539"/>
            <a:ext cx="8250965" cy="401651"/>
          </a:xfrm>
        </p:spPr>
        <p:txBody>
          <a:bodyPr t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3080588"/>
            <a:ext cx="777445" cy="960613"/>
          </a:xfrm>
          <a:prstGeom prst="rect">
            <a:avLst/>
          </a:prstGeom>
          <a:solidFill>
            <a:srgbClr val="D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821661" y="3080588"/>
            <a:ext cx="77744" cy="960613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067" y="3815954"/>
            <a:ext cx="8259570" cy="304746"/>
          </a:xfrm>
        </p:spPr>
        <p:txBody>
          <a:bodyPr>
            <a:normAutofit/>
          </a:bodyPr>
          <a:lstStyle>
            <a:lvl1pPr>
              <a:buNone/>
              <a:defRPr sz="1100" b="1"/>
            </a:lvl1pPr>
          </a:lstStyle>
          <a:p>
            <a:pPr lvl="0"/>
            <a:r>
              <a:rPr lang="de-DE" dirty="0" smtClean="0"/>
              <a:t>Angaben zum Referenten, Ordnungsmerkmal</a:t>
            </a:r>
            <a:endParaRPr lang="de-DE" dirty="0"/>
          </a:p>
        </p:txBody>
      </p:sp>
      <p:pic>
        <p:nvPicPr>
          <p:cNvPr id="10" name="Grafik 9" descr="Deutsche Bundesbank (zur Startseite)">
            <a:hlinkClick r:id="rId2" tooltip="&quot;Zur Startseite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0" y="10128"/>
            <a:ext cx="309372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Deutsche Bundesbank (zur Startseite)">
            <a:hlinkClick r:id="rId2" tooltip="Zur Startseit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038" y="-26008013"/>
            <a:ext cx="30956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7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 baseline="0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Aufzählungsebenen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4990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78" y="1235756"/>
            <a:ext cx="8019513" cy="4602675"/>
          </a:xfrm>
        </p:spPr>
        <p:txBody>
          <a:bodyPr/>
          <a:lstStyle>
            <a:lvl1pPr marL="159633" indent="-159633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265" indent="-159633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897" indent="-159633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  <a:lvl6pPr>
              <a:defRPr/>
            </a:lvl6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>
          <a:xfrm>
            <a:off x="466468" y="6239753"/>
            <a:ext cx="8119182" cy="185323"/>
          </a:xfrm>
        </p:spPr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Kapitelbegi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235" y="2867430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Kapitelbeginn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25254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093113"/>
            <a:ext cx="9144000" cy="48850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3" tIns="40547" rIns="81093" bIns="40547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 baseline="0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Hinterlegung und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0" y="1258734"/>
            <a:ext cx="8186400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einspaltig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093113"/>
            <a:ext cx="9144000" cy="48850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3" tIns="40547" rIns="81093" bIns="40547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Hinterlegung und Aufzählungsebenen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78" y="1235756"/>
            <a:ext cx="8019513" cy="4602675"/>
          </a:xfrm>
        </p:spPr>
        <p:txBody>
          <a:bodyPr/>
          <a:lstStyle>
            <a:lvl1pPr marL="159633" indent="-159633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265" indent="-159633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897" indent="-159633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und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1" y="1258734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26575" y="1258735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Fließ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(Fließtext/Aufzählungsebenen)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1" y="1258735"/>
            <a:ext cx="3887223" cy="4554632"/>
          </a:xfrm>
        </p:spPr>
        <p:txBody>
          <a:bodyPr/>
          <a:lstStyle>
            <a:lvl1pPr marL="0" indent="0">
              <a:spcBef>
                <a:spcPts val="443"/>
              </a:spcBef>
              <a:buFont typeface="Arial" pitchFamily="34" charset="0"/>
              <a:buNone/>
              <a:defRPr sz="1800" baseline="0"/>
            </a:lvl1pPr>
            <a:lvl2pPr marL="0" indent="0">
              <a:spcBef>
                <a:spcPts val="443"/>
              </a:spcBef>
              <a:buFont typeface="Arial" pitchFamily="34" charset="0"/>
              <a:buNone/>
              <a:defRPr sz="1800"/>
            </a:lvl2pPr>
            <a:lvl3pPr marL="0" indent="0">
              <a:spcBef>
                <a:spcPts val="443"/>
              </a:spcBef>
              <a:buFont typeface="Arial" pitchFamily="34" charset="0"/>
              <a:buNone/>
              <a:defRPr sz="1800"/>
            </a:lvl3pPr>
            <a:lvl4pPr marL="0" indent="0">
              <a:buFont typeface="Symbol" pitchFamily="18" charset="2"/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</a:lstStyle>
          <a:p>
            <a:pPr lvl="0"/>
            <a:r>
              <a:rPr lang="de-DE" dirty="0" smtClean="0"/>
              <a:t>Inhaltsbereich zweispaltig mit Fließtext</a:t>
            </a:r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26863" y="1258735"/>
            <a:ext cx="3887223" cy="4554632"/>
          </a:xfrm>
        </p:spPr>
        <p:txBody>
          <a:bodyPr/>
          <a:lstStyle>
            <a:lvl1pPr marL="159633" indent="-159633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265" indent="-159633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897" indent="-159633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 marL="665884" indent="-197966"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und Aufzählungsebenen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1" y="1258735"/>
            <a:ext cx="3887223" cy="4554632"/>
          </a:xfrm>
        </p:spPr>
        <p:txBody>
          <a:bodyPr/>
          <a:lstStyle>
            <a:lvl1pPr marL="159633" indent="-159633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265" indent="-159633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897" indent="-159633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26863" y="1258735"/>
            <a:ext cx="3887223" cy="4554632"/>
          </a:xfrm>
        </p:spPr>
        <p:txBody>
          <a:bodyPr/>
          <a:lstStyle>
            <a:lvl1pPr marL="159633" indent="-159633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265" indent="-159633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897" indent="-159633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 marL="665884" indent="-197966"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4" y="257389"/>
            <a:ext cx="8111595" cy="652582"/>
          </a:xfrm>
        </p:spPr>
        <p:txBody>
          <a:bodyPr>
            <a:noAutofit/>
          </a:bodyPr>
          <a:lstStyle>
            <a:lvl1pPr algn="l">
              <a:lnSpc>
                <a:spcPts val="2039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(Fließtext und Bild/Grafik)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1" y="298121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7" y="608524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1" y="1258734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726863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8235" y="241809"/>
            <a:ext cx="8110301" cy="652555"/>
          </a:xfrm>
          <a:prstGeom prst="rect">
            <a:avLst/>
          </a:prstGeom>
        </p:spPr>
        <p:txBody>
          <a:bodyPr vert="horz" lIns="91408" tIns="45704" rIns="91408" bIns="45704" rtlCol="0" anchor="t">
            <a:norm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820" y="1258735"/>
            <a:ext cx="8188046" cy="4554632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6468" y="6253201"/>
            <a:ext cx="2114649" cy="162000"/>
          </a:xfrm>
          <a:prstGeom prst="rect">
            <a:avLst/>
          </a:prstGeom>
        </p:spPr>
        <p:txBody>
          <a:bodyPr vert="horz" lIns="81093" tIns="40547" rIns="81093" bIns="40547" rtlCol="0" anchor="ctr"/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6468" y="6069600"/>
            <a:ext cx="8119630" cy="162000"/>
          </a:xfrm>
          <a:prstGeom prst="rect">
            <a:avLst/>
          </a:prstGeom>
        </p:spPr>
        <p:txBody>
          <a:bodyPr vert="horz" lIns="81093" tIns="40547" rIns="81093" bIns="40547" rtlCol="0" anchor="ctr"/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6468" y="6433201"/>
            <a:ext cx="2114649" cy="162000"/>
          </a:xfrm>
          <a:prstGeom prst="rect">
            <a:avLst/>
          </a:prstGeom>
        </p:spPr>
        <p:txBody>
          <a:bodyPr vert="horz" lIns="81093" tIns="40547" rIns="81093" bIns="40547" rtlCol="0" anchor="ctr"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9" r:id="rId2"/>
    <p:sldLayoutId id="2147483668" r:id="rId3"/>
    <p:sldLayoutId id="2147483667" r:id="rId4"/>
    <p:sldLayoutId id="2147483670" r:id="rId5"/>
    <p:sldLayoutId id="2147483663" r:id="rId6"/>
    <p:sldLayoutId id="2147483706" r:id="rId7"/>
    <p:sldLayoutId id="2147483671" r:id="rId8"/>
    <p:sldLayoutId id="2147483664" r:id="rId9"/>
    <p:sldLayoutId id="2147483672" r:id="rId10"/>
    <p:sldLayoutId id="2147483665" r:id="rId11"/>
    <p:sldLayoutId id="2147483673" r:id="rId12"/>
    <p:sldLayoutId id="2147483704" r:id="rId13"/>
    <p:sldLayoutId id="2147483666" r:id="rId14"/>
    <p:sldLayoutId id="2147483703" r:id="rId15"/>
    <p:sldLayoutId id="2147483710" r:id="rId16"/>
  </p:sldLayoutIdLst>
  <p:hf hdr="0"/>
  <p:txStyles>
    <p:titleStyle>
      <a:lvl1pPr algn="l" defTabSz="914084" rtl="0" eaLnBrk="1" latinLnBrk="0" hangingPunct="1"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9633" indent="-159633" algn="l" defTabSz="914084" rtl="0" eaLnBrk="1" latinLnBrk="0" hangingPunct="1">
        <a:spcBef>
          <a:spcPts val="443"/>
        </a:spcBef>
        <a:buFont typeface="Arial" pitchFamily="34" charset="0"/>
        <a:buChar char="−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265" indent="-159633" algn="l" defTabSz="914084" rtl="0" eaLnBrk="1" latinLnBrk="0" hangingPunct="1">
        <a:spcBef>
          <a:spcPts val="443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8897" indent="-159633" algn="l" defTabSz="914084" rtl="0" eaLnBrk="1" latinLnBrk="0" hangingPunct="1">
        <a:spcBef>
          <a:spcPts val="443"/>
        </a:spcBef>
        <a:buFont typeface="Arial" pitchFamily="34" charset="0"/>
        <a:buChar char="∙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65884" indent="-197966" algn="l" defTabSz="914084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45853" indent="-158372" algn="l" defTabSz="914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7825" indent="-158372" algn="l" defTabSz="914084" rtl="0" eaLnBrk="1" latinLnBrk="0" hangingPunct="1">
        <a:spcBef>
          <a:spcPct val="20000"/>
        </a:spcBef>
        <a:buFont typeface="Arial" pitchFamily="34" charset="0"/>
        <a:buChar char="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8" indent="-228520" algn="l" defTabSz="9140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10" indent="-228520" algn="l" defTabSz="9140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2" indent="-228520" algn="l" defTabSz="9140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6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7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9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2787" y="2956966"/>
            <a:ext cx="8251213" cy="442837"/>
          </a:xfrm>
        </p:spPr>
        <p:txBody>
          <a:bodyPr/>
          <a:lstStyle/>
          <a:p>
            <a:r>
              <a:rPr lang="de-DE" sz="2400" dirty="0" err="1" smtClean="0"/>
              <a:t>Identifying</a:t>
            </a:r>
            <a:r>
              <a:rPr lang="de-DE" sz="2400" dirty="0" smtClean="0"/>
              <a:t> Bank Runs in Payment Systems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208" y="3412519"/>
            <a:ext cx="8262792" cy="401651"/>
          </a:xfrm>
        </p:spPr>
        <p:txBody>
          <a:bodyPr/>
          <a:lstStyle/>
          <a:p>
            <a:r>
              <a:rPr lang="de-DE" dirty="0" err="1" smtClean="0"/>
              <a:t>by</a:t>
            </a:r>
            <a:r>
              <a:rPr lang="de-DE" dirty="0" smtClean="0"/>
              <a:t> Edoardo </a:t>
            </a:r>
            <a:r>
              <a:rPr lang="de-DE" dirty="0" err="1" smtClean="0"/>
              <a:t>Rainone</a:t>
            </a:r>
            <a:r>
              <a:rPr lang="de-DE" dirty="0" smtClean="0"/>
              <a:t>, 15th </a:t>
            </a:r>
            <a:r>
              <a:rPr lang="de-DE" dirty="0" err="1" smtClean="0"/>
              <a:t>BoF</a:t>
            </a:r>
            <a:r>
              <a:rPr lang="de-DE" dirty="0" smtClean="0"/>
              <a:t> Simulation Seminar, 31 August 2017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80067" y="3815954"/>
            <a:ext cx="8185556" cy="304746"/>
          </a:xfrm>
        </p:spPr>
        <p:txBody>
          <a:bodyPr>
            <a:noAutofit/>
          </a:bodyPr>
          <a:lstStyle/>
          <a:p>
            <a:r>
              <a:rPr lang="de-DE" dirty="0" err="1" smtClean="0"/>
              <a:t>Discussant</a:t>
            </a:r>
            <a:r>
              <a:rPr lang="de-DE" dirty="0" smtClean="0"/>
              <a:t>: Uwe Schollmeyer , Bundesbank University </a:t>
            </a:r>
            <a:r>
              <a:rPr lang="de-DE" dirty="0" err="1" smtClean="0"/>
              <a:t>of</a:t>
            </a:r>
            <a:r>
              <a:rPr lang="de-DE" dirty="0" smtClean="0"/>
              <a:t> Applied </a:t>
            </a:r>
            <a:r>
              <a:rPr lang="de-DE" dirty="0" err="1" smtClean="0"/>
              <a:t>Sciences</a:t>
            </a:r>
            <a:r>
              <a:rPr lang="de-DE" dirty="0" smtClean="0"/>
              <a:t>, </a:t>
            </a:r>
            <a:r>
              <a:rPr lang="de-DE" dirty="0" err="1" smtClean="0"/>
              <a:t>Hachenburg</a:t>
            </a:r>
            <a:endParaRPr lang="de-DE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5189539"/>
            <a:ext cx="9144000" cy="129698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187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84078" y="1124660"/>
            <a:ext cx="8019513" cy="4602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Rainone</a:t>
            </a:r>
            <a:r>
              <a:rPr lang="en-US" sz="2000" dirty="0" smtClean="0"/>
              <a:t> provides an interesting methodology for the identification of silent bank-runs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Adds to the strand of previous papers and presentations on near-time detection of bank-runs in payment system data (e.g. </a:t>
            </a:r>
            <a:r>
              <a:rPr lang="en-US" sz="2000" dirty="0" err="1" smtClean="0"/>
              <a:t>Heijmans</a:t>
            </a:r>
            <a:r>
              <a:rPr lang="en-US" sz="2000" dirty="0" smtClean="0"/>
              <a:t>/</a:t>
            </a:r>
            <a:r>
              <a:rPr lang="en-US" sz="2000" dirty="0" err="1" smtClean="0"/>
              <a:t>Heuver</a:t>
            </a:r>
            <a:r>
              <a:rPr lang="en-US" sz="2000" dirty="0" smtClean="0"/>
              <a:t>, 2011)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95659D1-D435-4DC4-B545-657E713943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5" y="3597779"/>
            <a:ext cx="4071877" cy="318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1575" r="50436" b="14122"/>
          <a:stretch/>
        </p:blipFill>
        <p:spPr bwMode="auto">
          <a:xfrm>
            <a:off x="4654140" y="3597779"/>
            <a:ext cx="3404906" cy="318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/>
              <a:t>Rainone</a:t>
            </a:r>
            <a:r>
              <a:rPr lang="en-US" sz="2000" dirty="0" smtClean="0"/>
              <a:t> provides an interesting methodology for the identification of silent bank-runs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Adds to the strand of previous papers and presentations on near-time detection of bank-runs in payment system data (e.g. </a:t>
            </a:r>
            <a:r>
              <a:rPr lang="en-US" sz="2000" dirty="0" err="1" smtClean="0"/>
              <a:t>Heijmans</a:t>
            </a:r>
            <a:r>
              <a:rPr lang="en-US" sz="2000" dirty="0" smtClean="0"/>
              <a:t>/</a:t>
            </a:r>
            <a:r>
              <a:rPr lang="en-US" sz="2000" dirty="0" err="1" smtClean="0"/>
              <a:t>Heuver</a:t>
            </a:r>
            <a:r>
              <a:rPr lang="en-US" sz="2000" dirty="0" smtClean="0"/>
              <a:t>, 2011)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Clearly points out appealing and undesired features and further issues to keep in mind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First results on transfers between banks and on cash withdrawals are promising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95659D1-D435-4DC4-B545-657E713943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1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and Methodology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Research questions: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Do payment system data include readily available data for the regulator and/or lender-of-last-resort in case of a silent bank-run?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How can silent bank-runs be characterized?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Methodology: “</a:t>
            </a:r>
            <a:r>
              <a:rPr lang="en-US" sz="2000" dirty="0" err="1" smtClean="0"/>
              <a:t>ReNoSCh</a:t>
            </a:r>
            <a:r>
              <a:rPr lang="en-US" sz="2000" dirty="0" smtClean="0"/>
              <a:t>”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Control Charts from industrial quality control enhanced by regularization and non-parametric thresholds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Puts a new meaning to the term “banking industry”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Avoids normal distribution assumption</a:t>
            </a:r>
            <a:endParaRPr lang="en-US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95659D1-D435-4DC4-B545-657E7139435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  <p:pic>
        <p:nvPicPr>
          <p:cNvPr id="1026" name="Picture 2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87" y="3626292"/>
            <a:ext cx="1474013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“recent time interval” is critical in the construction of the proposed </a:t>
            </a:r>
            <a:r>
              <a:rPr lang="en-US" sz="2000" dirty="0" smtClean="0"/>
              <a:t>algorithm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here six months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Also the </a:t>
            </a:r>
            <a:r>
              <a:rPr lang="en-US" sz="2000" dirty="0" smtClean="0"/>
              <a:t>number of days when a warning threshold has been reached has to be defined ex ante or ad hoc.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here 5 consecutive days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Sensitivity analysis?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MMI12"/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latin typeface="CMMI1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95659D1-D435-4DC4-B545-657E713943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4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Availability of data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ACH-data and ATM-data in real-time or daily or weekly …?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Identification in Eurozone?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ACHs in ASI6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Probably getting better after full implementation of TIPS (TARGET Instant Payment Service)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MT 103 in the RTGS important at all?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See SWIFT-Index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95659D1-D435-4DC4-B545-657E713943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2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Stability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Bigger domestic banks as “safe havens”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Surprising result!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Too-big-to-fail problem  </a:t>
            </a:r>
            <a:r>
              <a:rPr lang="en-US" sz="2000" dirty="0" smtClean="0">
                <a:sym typeface="Wingdings" panose="05000000000000000000" pitchFamily="2" charset="2"/>
              </a:rPr>
              <a:t>highly interesting for financial stability and recovery &amp; resolution regulation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Check for other countries’ data (</a:t>
            </a:r>
            <a:r>
              <a:rPr lang="en-US" sz="2000" dirty="0" smtClean="0">
                <a:sym typeface="Wingdings" panose="05000000000000000000" pitchFamily="2" charset="2"/>
              </a:rPr>
              <a:t>e.g. GR, CY, ES, PT)  relate to the discussion on TARGET2-imbalances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95659D1-D435-4DC4-B545-657E713943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9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thoughts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When can and when should a regulator and/or LOLR take action?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Does the proposed method improve anything over the current situation?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Instant payments </a:t>
            </a:r>
            <a:r>
              <a:rPr lang="en-US" sz="2000" dirty="0">
                <a:sym typeface="Wingdings" panose="05000000000000000000" pitchFamily="2" charset="2"/>
              </a:rPr>
              <a:t> instant lender-of-last-resort</a:t>
            </a:r>
            <a:r>
              <a:rPr lang="en-US" sz="2000" dirty="0" smtClean="0">
                <a:sym typeface="Wingdings" panose="05000000000000000000" pitchFamily="2" charset="2"/>
              </a:rPr>
              <a:t>?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Discussion by Uwe Schollmeyer, Helsinki, 31. August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795659D1-D435-4DC4-B545-657E7139435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Edoardo Rainone: Identifying Bank Runs in Payment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k_Farbe">
  <a:themeElements>
    <a:clrScheme name="Scheuer1">
      <a:dk1>
        <a:sysClr val="windowText" lastClr="000000"/>
      </a:dk1>
      <a:lt1>
        <a:srgbClr val="FFFFFF"/>
      </a:lt1>
      <a:dk2>
        <a:srgbClr val="000000"/>
      </a:dk2>
      <a:lt2>
        <a:srgbClr val="9FA2A4"/>
      </a:lt2>
      <a:accent1>
        <a:srgbClr val="7C93C3"/>
      </a:accent1>
      <a:accent2>
        <a:srgbClr val="A1CCCD"/>
      </a:accent2>
      <a:accent3>
        <a:srgbClr val="C3CBC9"/>
      </a:accent3>
      <a:accent4>
        <a:srgbClr val="C2CB9A"/>
      </a:accent4>
      <a:accent5>
        <a:srgbClr val="EAC985"/>
      </a:accent5>
      <a:accent6>
        <a:srgbClr val="D496A0"/>
      </a:accent6>
      <a:hlink>
        <a:srgbClr val="7C93C3"/>
      </a:hlink>
      <a:folHlink>
        <a:srgbClr val="B0BEDB"/>
      </a:folHlink>
    </a:clrScheme>
    <a:fontScheme name="Bundesbank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 SP" ma:contentTypeID="0x010100A530CFF0EEB1442EBD6E2CB2270C99FD00EB20D9583D7D43DF978B84F4B399017D00A96E26D4FF9D964D980AB0118695A8B0" ma:contentTypeVersion="45901" ma:contentTypeDescription="Suomen Pankin asiakirjat" ma:contentTypeScope="" ma:versionID="d6dec484a240fbe6159923615df82e4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63B38E47-9DD0-49F9-8B61-C3C9843CF055" xmlns:ns4="b4d6f40e-7f85-4302-88fa-dd22d7dba25d" targetNamespace="http://schemas.microsoft.com/office/2006/metadata/properties" ma:root="true" ma:fieldsID="67710770d64768b13e59c93b09bfa9c4" ns1:_="" ns2:_="" ns3:_="" ns4:_="">
    <xsd:import namespace="http://schemas.microsoft.com/sharepoint/v3"/>
    <xsd:import namespace="http://schemas.microsoft.com/sharepoint/v3/fields"/>
    <xsd:import namespace="63B38E47-9DD0-49F9-8B61-C3C9843CF055"/>
    <xsd:import namespace="b4d6f40e-7f85-4302-88fa-dd22d7dba25d"/>
    <xsd:element name="properties">
      <xsd:complexType>
        <xsd:sequence>
          <xsd:element name="documentManagement">
            <xsd:complexType>
              <xsd:all>
                <xsd:element ref="ns2:Date"/>
                <xsd:element ref="ns1:RestrictionEscbRecord" minOccurs="0"/>
                <xsd:element ref="ns1:RestrictionEscbSensitivity" minOccurs="0"/>
                <xsd:element ref="ns3:TaskId" minOccurs="0"/>
                <xsd:element ref="ns3:GRSId" minOccurs="0"/>
                <xsd:element ref="ns1:ArchiveTime" minOccurs="0"/>
                <xsd:element ref="ns3:Function" minOccurs="0"/>
                <xsd:element ref="ns3:RecordType" minOccurs="0"/>
                <xsd:element ref="ns1:Publicityclass"/>
                <xsd:element ref="ns1:SecurityReasonSP" minOccurs="0"/>
                <xsd:element ref="ns1:CustomDistributionRestricted" minOccurs="0"/>
                <xsd:element ref="ns1:CustomDistribution" minOccurs="0"/>
                <xsd:element ref="ns1:RegistrationID" minOccurs="0"/>
                <xsd:element ref="ns1:Diarium" minOccurs="0"/>
                <xsd:element ref="ns1:Originator" minOccurs="0"/>
                <xsd:element ref="ns1:OriginatorCorporateName" minOccurs="0"/>
                <xsd:element ref="ns1:OriginatorUnitSP" minOccurs="0"/>
                <xsd:element ref="ns1:Status"/>
                <xsd:element ref="ns1:AddedRelations" minOccurs="0"/>
                <xsd:element ref="ns1:GRSSelectionDate" minOccurs="0"/>
                <xsd:element ref="ns1:SharePointId" minOccurs="0"/>
                <xsd:element ref="ns1:DocumentShape" minOccurs="0"/>
                <xsd:element ref="ns1:Direction" minOccurs="0"/>
                <xsd:element ref="ns1:Sender" minOccurs="0"/>
                <xsd:element ref="ns1:Receiver" minOccurs="0"/>
                <xsd:element ref="ns1:Registration" minOccurs="0"/>
                <xsd:element ref="ns1:Sent" minOccurs="0"/>
                <xsd:element ref="ns1:Acquired" minOccurs="0"/>
                <xsd:element ref="ns1:ContractingParty" minOccurs="0"/>
                <xsd:element ref="ns1:ValidBegin" minOccurs="0"/>
                <xsd:element ref="ns1:ValidEnd" minOccurs="0"/>
                <xsd:element ref="ns1:DateDisplay" minOccurs="0"/>
                <xsd:element ref="ns1:Deadline" minOccurs="0"/>
                <xsd:element ref="ns1:Personaldata" minOccurs="0"/>
                <xsd:element ref="ns1:ProtectionLevel" minOccurs="0"/>
                <xsd:element ref="ns1:SecurityClass" minOccurs="0"/>
                <xsd:element ref="ns1:LanguageSP" minOccurs="0"/>
                <xsd:element ref="ns1:OtherID" minOccurs="0"/>
                <xsd:element ref="ns1:SPDescription" minOccurs="0"/>
                <xsd:element ref="ns1:Abstract" minOccurs="0"/>
                <xsd:element ref="ns1:AuthenticityChecker" minOccurs="0"/>
                <xsd:element ref="ns1:AuthenticityDate" minOccurs="0"/>
                <xsd:element ref="ns1:AuthenticityDescription" minOccurs="0"/>
                <xsd:element ref="ns1:SignatureDescription" minOccurs="0"/>
                <xsd:element ref="ns3:TaskPhaseId" minOccurs="0"/>
                <xsd:element ref="ns3:TaskPhaseNativeIdentifier" minOccurs="0"/>
                <xsd:element ref="ns3:DocumentTypeKey" minOccurs="0"/>
                <xsd:element ref="ns3:SendToBuffer" minOccurs="0"/>
                <xsd:element ref="ns3:LinkInfoId" minOccurs="0"/>
                <xsd:element ref="ns1:Editor" minOccurs="0"/>
                <xsd:element ref="ns4:_dlc_DocId" minOccurs="0"/>
                <xsd:element ref="ns4:_dlc_DocIdUrl" minOccurs="0"/>
                <xsd:element ref="ns4:_dlc_DocIdPersistId" minOccurs="0"/>
                <xsd:element ref="ns1:Access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strictionEscbRecord" ma:index="3" nillable="true" ma:displayName="EKPJ-asiakirja" ma:default="" ma:description="" ma:internalName="RestrictionEscbRecord" ma:readOnly="false">
      <xsd:simpleType>
        <xsd:restriction base="dms:Choice">
          <xsd:enumeration value="-"/>
          <xsd:enumeration value="Kyllä"/>
          <xsd:enumeration value="Ei"/>
        </xsd:restriction>
      </xsd:simpleType>
    </xsd:element>
    <xsd:element name="RestrictionEscbSensitivity" ma:index="4" nillable="true" ma:displayName="EKPJ-julkisuusluokka" ma:default="" ma:description="" ma:internalName="RestrictionEscbSensitivity" ma:readOnly="false">
      <xsd:simpleType>
        <xsd:restriction base="dms:Choice">
          <xsd:enumeration value="ECB-PUBLIC"/>
          <xsd:enumeration value="ECB-UNRESTRICTED"/>
          <xsd:enumeration value="ECB-RESTRICTED"/>
          <xsd:enumeration value="ECB-CONFIDENTIAL"/>
          <xsd:enumeration value="ECB-SECRET"/>
        </xsd:restriction>
      </xsd:simpleType>
    </xsd:element>
    <xsd:element name="ArchiveTime" ma:index="7" nillable="true" ma:displayName="Arkistointiajankohta kk" ma:default="1" ma:description="Määritä vaihtoehto; Heti tai aika kuukausina. Diaariasiakirjoilla arkistointiajankohta on aina &quot;Heti&quot;." ma:format="Dropdown" ma:internalName="ArchiveTime" ma:readOnly="false">
      <xsd:simpleType>
        <xsd:restriction base="dms:Choice">
          <xsd:enumeration value="Heti"/>
          <xsd:enumeration value="1"/>
          <xsd:enumeration value="6"/>
          <xsd:enumeration value="12"/>
        </xsd:restriction>
      </xsd:simpleType>
    </xsd:element>
    <xsd:element name="Publicityclass" ma:index="11" ma:displayName="Julkisuusluokka" ma:default="" ma:description="" ma:internalName="Publicityclass" ma:readOnly="false">
      <xsd:simpleType>
        <xsd:restriction base="dms:Choice">
          <xsd:enumeration value="Julkinen"/>
          <xsd:enumeration value="Sisäinen"/>
          <xsd:enumeration value="Osittain salassa pidettävä"/>
          <xsd:enumeration value="Salassa pidettävä"/>
        </xsd:restriction>
      </xsd:simpleType>
    </xsd:element>
    <xsd:element name="SecurityReasonSP" ma:index="12" nillable="true" ma:displayName="Salassapitoperuste" ma:default="" ma:description="" ma:internalName="SecurityReasonSP" ma:readOnly="false">
      <xsd:simpleType>
        <xsd:restriction base="dms:Choice">
          <xsd:enumeration value="-"/>
          <xsd:enumeration value="EKPJ ja kv. järjestöt (JulkL 24.1 § 2 k)"/>
          <xsd:enumeration value="Rikosten ehkäiseminen (JulkL 24.1 § 3 k)"/>
          <xsd:enumeration value="Turvajärjestelyjen toteuttaminen (JulkL 24.1 § 7 k)"/>
          <xsd:enumeration value="Poikkeusoloihin varautuminen (JulkL 24.1 § 8 k)"/>
          <xsd:enumeration value="Keskuspankkipolitiikan hoitaminen (JulkL 24.1 § 11 k)"/>
          <xsd:enumeration value="Finanssi- ja tulopolitiikan hoitaminen (JulkL 24.1 § 11 k)"/>
          <xsd:enumeration value="Rahoitus- ja vakuutusmarkkinoiden luotettavuus ja toimivuus (JulkL 24.1 § 12 k)"/>
          <xsd:enumeration value="Herkät kansantaloudelliset tiedot (JulkL 24.1 § 13 k)"/>
          <xsd:enumeration value="Suomen Pankin liikesalaisuus (JulkL 24.1 § 17 k)"/>
          <xsd:enumeration value="Suomen Pankin työnantaja-asia (JulkL 24.1 § 18 k)"/>
          <xsd:enumeration value="Yksityisen liikesalaisuus (JulkL 24.1 § 20 k)"/>
          <xsd:enumeration value="Yksityiset tutkimuksen tai tilaston perusaineistot (JulkL 24.1 § 16 k)"/>
          <xsd:enumeration value="Terveystiedot (JulkL 24.1 § 25 k)"/>
          <xsd:enumeration value="Taloudellista asemaa koskevat tiedot (JulkL 24.1 § 23 k)"/>
          <xsd:enumeration value="Rekrytointi- ja suoriutumisarviot (JulkL 24.1 § 29 k)"/>
          <xsd:enumeration value="Oikeudenkäyntiasiakirja (JulkL 24.1 § 19 k)"/>
        </xsd:restriction>
      </xsd:simpleType>
    </xsd:element>
    <xsd:element name="CustomDistributionRestricted" ma:index="13" nillable="true" ma:displayName="Jakelu rajoitettu" ma:description="" ma:internalName="CustomDistributionRestricted">
      <xsd:simpleType>
        <xsd:restriction base="dms:Boolean"/>
      </xsd:simpleType>
    </xsd:element>
    <xsd:element name="CustomDistribution" ma:index="14" nillable="true" ma:displayName="Jakelu" ma:description="" ma:internalName="CustomDistribution">
      <xsd:simpleType>
        <xsd:restriction base="dms:Text"/>
      </xsd:simpleType>
    </xsd:element>
    <xsd:element name="RegistrationID" ma:index="15" nillable="true" ma:displayName="Asianumero" ma:description="" ma:internalName="RegistrationID">
      <xsd:simpleType>
        <xsd:restriction base="dms:Text"/>
      </xsd:simpleType>
    </xsd:element>
    <xsd:element name="Diarium" ma:index="16" nillable="true" ma:displayName="Diaariasiakirja" ma:default="0" ma:description="" ma:hidden="true" ma:internalName="Diarium">
      <xsd:simpleType>
        <xsd:restriction base="dms:Boolean"/>
      </xsd:simpleType>
    </xsd:element>
    <xsd:element name="Originator" ma:index="17" nillable="true" ma:displayName="Tekijä(t)" ma:description="" ma:internalName="Originator">
      <xsd:simpleType>
        <xsd:restriction base="dms:Text"/>
      </xsd:simpleType>
    </xsd:element>
    <xsd:element name="OriginatorCorporateName" ma:index="18" nillable="true" ma:displayName="Tekijän organisaatio" ma:description="" ma:internalName="OriginatorCorporateName">
      <xsd:simpleType>
        <xsd:restriction base="dms:Text"/>
      </xsd:simpleType>
    </xsd:element>
    <xsd:element name="OriginatorUnitSP" ma:index="19" nillable="true" ma:displayName="Tekijän organisaatioyksikkö" ma:default="" ma:description="" ma:internalName="OriginatorUnitSP" ma:readOnly="false">
      <xsd:simpleType>
        <xsd:restriction base="dms:Choice">
          <xsd:enumeration value="Ennustetoimisto"/>
          <xsd:enumeration value="Hallinto-osasto"/>
          <xsd:enumeration value="Henkilöstötoimisto"/>
          <xsd:enumeration value="IT-yksikkö"/>
          <xsd:enumeration value="Johdon sihteeristö"/>
          <xsd:enumeration value="Johtokunnan sihteeripalvelut -ryhmä"/>
          <xsd:enumeration value="Johtokunta"/>
          <xsd:enumeration value="Kansainvälinen yksikkö"/>
          <xsd:enumeration value="Kansainvälisen ja rahatalouden toimisto"/>
          <xsd:enumeration value="Lakiasiainyksikkö"/>
          <xsd:enumeration value="Maksuliiketoimisto"/>
          <xsd:enumeration value="Maksutasetoimisto"/>
          <xsd:enumeration value="Markkinaoperaatioiden toimisto"/>
          <xsd:enumeration value="Oulun aluekonttori"/>
          <xsd:enumeration value="Pankkitoimintaosasto"/>
          <xsd:enumeration value="Rahapolitiikka- ja tutkimusosasto"/>
          <xsd:enumeration value="Rahoitusmarkkina- ja tilasto-osasto"/>
          <xsd:enumeration value="Rahoitustilastotoimisto"/>
          <xsd:enumeration value="Riskienvalvontatoimisto"/>
          <xsd:enumeration value="Siirtymätalouksien tutkimuslaitos (BOFIT)"/>
          <xsd:enumeration value="Sijoitustoimisto"/>
          <xsd:enumeration value="Sisäinen tarkastus"/>
          <xsd:enumeration value="Sisäiset palvelut -toimisto"/>
          <xsd:enumeration value="Strategia- ja organisaatioryhmä"/>
          <xsd:enumeration value="Taloushallintotoimisto"/>
          <xsd:enumeration value="Tiedonhallintatoimisto"/>
          <xsd:enumeration value="Tilastojärjestelmätoimisto"/>
          <xsd:enumeration value="Tilastoyksikkö"/>
          <xsd:enumeration value="Turvallisuus- ja kiinteistöyksikkö"/>
          <xsd:enumeration value="Tutkimusyksikkö"/>
          <xsd:enumeration value="Vakaustoimisto"/>
          <xsd:enumeration value="Vantaan aluekonttori"/>
          <xsd:enumeration value="Viestintäyksikkö"/>
          <xsd:enumeration value="Yleisvalvontatoimisto"/>
          <xsd:enumeration value="Rahahuolto-osasto "/>
          <xsd:enumeration value="Maksuvälinetoimisto"/>
          <xsd:enumeration value="Rakenne- ja järjestelmäyksikkö"/>
          <xsd:enumeration value="Turvallisuustoimisto"/>
          <xsd:enumeration value="Vakausanalyysitoimisto"/>
          <xsd:enumeration value="Vakauspolitiikkatoimisto"/>
          <xsd:enumeration value="Tilastoanalyysi- ja tietopalvelutoimisto"/>
          <xsd:enumeration value="Riskienvalvonnan ja ulkoisen laskennan toimisto"/>
          <xsd:enumeration value="Henkilöstö- ja talousohjaustoimisto"/>
          <xsd:enumeration value="Hallintopalvelutoimisto"/>
          <xsd:enumeration value="Kiinteistötoimisto"/>
          <xsd:enumeration value="Kielipalvelutoimisto"/>
        </xsd:restriction>
      </xsd:simpleType>
    </xsd:element>
    <xsd:element name="Status" ma:index="20" ma:displayName="Tila" ma:default="Luonnos" ma:description="" ma:internalName="Status" ma:readOnly="false">
      <xsd:simpleType>
        <xsd:restriction base="dms:Choice">
          <xsd:enumeration value="Luonnos"/>
          <xsd:enumeration value="Valmis"/>
        </xsd:restriction>
      </xsd:simpleType>
    </xsd:element>
    <xsd:element name="AddedRelations" ma:index="21" nillable="true" ma:displayName="Viittaukset dokumentteihin" ma:description="" ma:hidden="true" ma:internalName="AddedRelations" ma:readOnly="false">
      <xsd:simpleType>
        <xsd:restriction base="dms:Note"/>
      </xsd:simpleType>
    </xsd:element>
    <xsd:element name="GRSSelectionDate" ma:index="22" nillable="true" ma:displayName="TOS-luokan valintapvm." ma:description="" ma:format="DateOnly" ma:internalName="GRSSelectionDate">
      <xsd:simpleType>
        <xsd:restriction base="dms:DateTime"/>
      </xsd:simpleType>
    </xsd:element>
    <xsd:element name="SharePointId" ma:index="23" nillable="true" ma:displayName="SharePointId" ma:description="SharePointId" ma:indexed="true" ma:internalName="SharePointId">
      <xsd:simpleType>
        <xsd:restriction base="dms:Unknown"/>
      </xsd:simpleType>
    </xsd:element>
    <xsd:element name="DocumentShape" ma:index="24" nillable="true" ma:displayName="Dokumentin luonne" ma:description="" ma:internalName="DocumentShape">
      <xsd:simpleType>
        <xsd:union memberTypes="dms:Text">
          <xsd:simpleType>
            <xsd:restriction base="dms:Choice">
              <xsd:enumeration value="Esittelymuistio"/>
              <xsd:enumeration value="Esityslista"/>
              <xsd:enumeration value="Faksi"/>
              <xsd:enumeration value="Kokousmuistio"/>
              <xsd:enumeration value="Lähete"/>
              <xsd:enumeration value="Matkakertomus"/>
              <xsd:enumeration value="Muistio"/>
              <xsd:enumeration value="Pöytäkirja"/>
              <xsd:enumeration value="Tarra 2 x 7"/>
              <xsd:enumeration value="Yleisasiakirja (ilman vastaanottajaa)"/>
              <xsd:enumeration value="Yleisasiakirja (vastaanottajalla)"/>
            </xsd:restriction>
          </xsd:simpleType>
        </xsd:union>
      </xsd:simpleType>
    </xsd:element>
    <xsd:element name="Direction" ma:index="25" nillable="true" ma:displayName="Suunta" ma:description="" ma:format="RadioButtons" ma:internalName="Direction">
      <xsd:simpleType>
        <xsd:restriction base="dms:Choice">
          <xsd:enumeration value="Lähtevä"/>
          <xsd:enumeration value="Saapuva"/>
          <xsd:enumeration value="Sisäinen"/>
        </xsd:restriction>
      </xsd:simpleType>
    </xsd:element>
    <xsd:element name="Sender" ma:index="26" nillable="true" ma:displayName="Lähettäjä" ma:description="" ma:internalName="Sender">
      <xsd:simpleType>
        <xsd:restriction base="dms:Text"/>
      </xsd:simpleType>
    </xsd:element>
    <xsd:element name="Receiver" ma:index="27" nillable="true" ma:displayName="Vastaanottaja" ma:description="" ma:internalName="Receiver">
      <xsd:simpleType>
        <xsd:restriction base="dms:Text"/>
      </xsd:simpleType>
    </xsd:element>
    <xsd:element name="Registration" ma:index="28" nillable="true" ma:displayName="Muu rekisteröinti" ma:description="" ma:internalName="Registration">
      <xsd:simpleType>
        <xsd:restriction base="dms:Text"/>
      </xsd:simpleType>
    </xsd:element>
    <xsd:element name="Sent" ma:index="29" nillable="true" ma:displayName="Lähetetty" ma:description="" ma:format="DateOnly" ma:internalName="Sent">
      <xsd:simpleType>
        <xsd:restriction base="dms:DateTime"/>
      </xsd:simpleType>
    </xsd:element>
    <xsd:element name="Acquired" ma:index="30" nillable="true" ma:displayName="Vastaanotettu" ma:description="" ma:format="DateOnly" ma:internalName="Acquired">
      <xsd:simpleType>
        <xsd:restriction base="dms:DateTime"/>
      </xsd:simpleType>
    </xsd:element>
    <xsd:element name="ContractingParty" ma:index="31" nillable="true" ma:displayName="Sopijapuolet" ma:description="" ma:internalName="ContractingParty">
      <xsd:simpleType>
        <xsd:restriction base="dms:Note"/>
      </xsd:simpleType>
    </xsd:element>
    <xsd:element name="ValidBegin" ma:index="32" nillable="true" ma:displayName="Voimassaolo (alku)" ma:description="" ma:format="DateOnly" ma:internalName="ValidBegin">
      <xsd:simpleType>
        <xsd:restriction base="dms:DateTime"/>
      </xsd:simpleType>
    </xsd:element>
    <xsd:element name="ValidEnd" ma:index="33" nillable="true" ma:displayName="Voimassaolo (loppu)" ma:description="" ma:format="DateOnly" ma:internalName="ValidEnd">
      <xsd:simpleType>
        <xsd:restriction base="dms:DateTime"/>
      </xsd:simpleType>
    </xsd:element>
    <xsd:element name="DateDisplay" ma:index="34" nillable="true" ma:displayName="Tapahtuman pvm" ma:description="" ma:format="DateOnly" ma:internalName="DateDisplay">
      <xsd:simpleType>
        <xsd:restriction base="dms:DateTime"/>
      </xsd:simpleType>
    </xsd:element>
    <xsd:element name="Deadline" ma:index="35" nillable="true" ma:displayName="Määräpäivä" ma:description="" ma:format="DateOnly" ma:internalName="Deadline">
      <xsd:simpleType>
        <xsd:restriction base="dms:DateTime"/>
      </xsd:simpleType>
    </xsd:element>
    <xsd:element name="Personaldata" ma:index="36" nillable="true" ma:displayName="Henkilötietoluonne" ma:description="" ma:internalName="Personaldat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ProtectionLevel" ma:index="37" nillable="true" ma:displayName="Suojaustaso" ma:description="" ma:internalName="ProtectionLevel" ma:readOnly="false">
      <xsd:simpleType>
        <xsd:restriction base="dms:Choice">
          <xsd:enumeration value="-"/>
          <xsd:enumeration value="I"/>
          <xsd:enumeration value="II"/>
          <xsd:enumeration value="III"/>
          <xsd:enumeration value="IV"/>
        </xsd:restriction>
      </xsd:simpleType>
    </xsd:element>
    <xsd:element name="SecurityClass" ma:index="38" nillable="true" ma:displayName="Turvallisuusluokka" ma:description="" ma:internalName="SecurityClass" ma:readOnly="false">
      <xsd:simpleType>
        <xsd:restriction base="dms:Choice">
          <xsd:enumeration value="Turvallisuusluokka I (ERITTÄIN SALAINEN)"/>
          <xsd:enumeration value="Turvallisuusluokka II (SALAINEN)"/>
          <xsd:enumeration value="Turvallisuusluokka III (LUOTTAMUKSELLINEN)"/>
          <xsd:enumeration value="Turvallisuusluokka IV (KÄYTTÖ RAJOITETTU)"/>
          <xsd:enumeration value="Ei turvallisuusluokiteltu"/>
        </xsd:restriction>
      </xsd:simpleType>
    </xsd:element>
    <xsd:element name="LanguageSP" ma:index="39" nillable="true" ma:displayName="Kieli" ma:default="fi - suomi" ma:internalName="LanguageSP" ma:readOnly="false">
      <xsd:simpleType>
        <xsd:restriction base="dms:Choice">
          <xsd:enumeration value="fi - suomi"/>
          <xsd:enumeration value="en - englanti"/>
          <xsd:enumeration value="sv - ruotsi"/>
          <xsd:enumeration value="de - saksa"/>
          <xsd:enumeration value="fr - ranska"/>
          <xsd:enumeration value="ru - venäjä"/>
          <xsd:enumeration value="zh - kiina"/>
          <xsd:enumeration value="es - espanja"/>
          <xsd:enumeration value="muu"/>
        </xsd:restriction>
      </xsd:simpleType>
    </xsd:element>
    <xsd:element name="OtherID" ma:index="40" nillable="true" ma:displayName="Muu tunnus" ma:description="" ma:internalName="OtherID">
      <xsd:simpleType>
        <xsd:restriction base="dms:Text"/>
      </xsd:simpleType>
    </xsd:element>
    <xsd:element name="SPDescription" ma:index="42" nillable="true" ma:displayName="Lisätietoja" ma:internalName="SPDescription">
      <xsd:simpleType>
        <xsd:restriction base="dms:Note">
          <xsd:maxLength value="255"/>
        </xsd:restriction>
      </xsd:simpleType>
    </xsd:element>
    <xsd:element name="Abstract" ma:index="43" nillable="true" ma:displayName="Tiivistelmä" ma:description="" ma:internalName="Abstract">
      <xsd:simpleType>
        <xsd:restriction base="dms:Note"/>
      </xsd:simpleType>
    </xsd:element>
    <xsd:element name="AuthenticityChecker" ma:index="44" nillable="true" ma:displayName="Tarkastusmerk. tekijä" ma:description="" ma:internalName="AuthenticityChecker">
      <xsd:simpleType>
        <xsd:restriction base="dms:Text"/>
      </xsd:simpleType>
    </xsd:element>
    <xsd:element name="AuthenticityDate" ma:index="45" nillable="true" ma:displayName="Tarkastusmerk. aikam." ma:description="" ma:format="DateOnly" ma:internalName="AuthenticityDate">
      <xsd:simpleType>
        <xsd:restriction base="dms:DateTime"/>
      </xsd:simpleType>
    </xsd:element>
    <xsd:element name="AuthenticityDescription" ma:index="46" nillable="true" ma:displayName="Tarkastuksen kuvaus" ma:description="" ma:internalName="AuthenticityDescription">
      <xsd:simpleType>
        <xsd:restriction base="dms:Note"/>
      </xsd:simpleType>
    </xsd:element>
    <xsd:element name="SignatureDescription" ma:index="47" nillable="true" ma:displayName="Allekirjoituksen kuvaus" ma:description="" ma:internalName="SignatureDescription">
      <xsd:simpleType>
        <xsd:restriction base="dms:Text"/>
      </xsd:simpleType>
    </xsd:element>
    <xsd:element name="Editor" ma:index="56" nillable="true" ma:displayName="Muokkaaja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Rights" ma:index="63" nillable="true" ma:displayName="Lukuoikeudet arkistoinnin jälkeen" ma:description="Oletusarvot peritty työtilalta sekä TOS:sta." ma:internalName="AccessRight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ate" ma:index="2" ma:displayName="Päivämäärä" ma:default="[today]" ma:format="DateOnly" ma:internalName="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38E47-9DD0-49F9-8B61-C3C9843CF055" elementFormDefault="qualified">
    <xsd:import namespace="http://schemas.microsoft.com/office/2006/documentManagement/types"/>
    <xsd:import namespace="http://schemas.microsoft.com/office/infopath/2007/PartnerControls"/>
    <xsd:element name="TaskId" ma:index="5" nillable="true" ma:displayName="TaskId" ma:description="TaskId" ma:hidden="true" ma:internalName="TaskId" ma:readOnly="false">
      <xsd:simpleType>
        <xsd:restriction base="dms:Text"/>
      </xsd:simpleType>
    </xsd:element>
    <xsd:element name="GRSId" ma:index="6" nillable="true" ma:displayName="GRSId" ma:description="GRSId" ma:hidden="true" ma:internalName="GRSId" ma:readOnly="false">
      <xsd:simpleType>
        <xsd:restriction base="dms:Text"/>
      </xsd:simpleType>
    </xsd:element>
    <xsd:element name="Function" ma:index="9" nillable="true" ma:displayName="TOS-luokka (Tehtäväluokka)" ma:description="" ma:internalName="Function">
      <xsd:simpleType>
        <xsd:restriction base="dms:Text"/>
      </xsd:simpleType>
    </xsd:element>
    <xsd:element name="RecordType" ma:index="10" nillable="true" ma:displayName="Asiakirjatyyppi" ma:description="" ma:internalName="RecordType">
      <xsd:simpleType>
        <xsd:restriction base="dms:Text"/>
      </xsd:simpleType>
    </xsd:element>
    <xsd:element name="TaskPhaseId" ma:index="49" nillable="true" ma:displayName="TaskPhaseId" ma:description="" ma:internalName="TaskPhaseId" ma:readOnly="true">
      <xsd:simpleType>
        <xsd:restriction base="dms:Text"/>
      </xsd:simpleType>
    </xsd:element>
    <xsd:element name="TaskPhaseNativeIdentifier" ma:index="50" nillable="true" ma:displayName="TaskPhaseNativeIdentifier" ma:description="" ma:internalName="TaskPhaseNativeIdentifier" ma:readOnly="true">
      <xsd:simpleType>
        <xsd:restriction base="dms:Text"/>
      </xsd:simpleType>
    </xsd:element>
    <xsd:element name="DocumentTypeKey" ma:index="51" nillable="true" ma:displayName="DocumentTypeKey" ma:description="" ma:internalName="DocumentTypeKey" ma:readOnly="true">
      <xsd:simpleType>
        <xsd:restriction base="dms:Text"/>
      </xsd:simpleType>
    </xsd:element>
    <xsd:element name="SendToBuffer" ma:index="52" nillable="true" ma:displayName="Arkistoinnin tila" ma:description="Kertoo koska arkistointi on aloitettu tai suoritettu kyseiselle kohteelle." ma:internalName="SendToBuffer" ma:readOnly="true">
      <xsd:simpleType>
        <xsd:restriction base="dms:Text"/>
      </xsd:simpleType>
    </xsd:element>
    <xsd:element name="LinkInfoId" ma:index="53" nillable="true" ma:displayName="LinkInfoId" ma:description="" ma:hidden="true" ma:internalName="LinkInfo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f40e-7f85-4302-88fa-dd22d7dba25d" elementFormDefault="qualified">
    <xsd:import namespace="http://schemas.microsoft.com/office/2006/documentManagement/types"/>
    <xsd:import namespace="http://schemas.microsoft.com/office/infopath/2007/PartnerControls"/>
    <xsd:element name="_dlc_DocId" ma:index="5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Content Type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 ma:index="41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InfoId xmlns="63B38E47-9DD0-49F9-8B61-C3C9843CF055" xsi:nil="true"/>
    <Diarium xmlns="http://schemas.microsoft.com/sharepoint/v3">false</Diarium>
    <RecordType xmlns="63B38E47-9DD0-49F9-8B61-C3C9843CF055">Maksujärjestelmäsimulaattoreiden dokumentti</RecordType>
    <SharePointId xmlns="http://schemas.microsoft.com/sharepoint/v3">b4931349-0920-4cc4-a7f0-8ff036e491d0</SharePointId>
    <GRSSelectionDate xmlns="http://schemas.microsoft.com/sharepoint/v3">2017-08-31T08:19:47+00:00</GRSSelectionDate>
    <ArchiveTime xmlns="http://schemas.microsoft.com/sharepoint/v3" xsi:nil="true"/>
    <RestrictionEscbSensitivity xmlns="http://schemas.microsoft.com/sharepoint/v3" xsi:nil="true"/>
    <CustomDistributionRestricted xmlns="http://schemas.microsoft.com/sharepoint/v3">false</CustomDistributionRestricted>
    <SendToBuffer xmlns="63B38E47-9DD0-49F9-8B61-C3C9843CF055" xsi:nil="true"/>
    <_dlc_DocId xmlns="b4d6f40e-7f85-4302-88fa-dd22d7dba25d">6PDNW662TKAY-1369-2079</_dlc_DocId>
    <_dlc_DocIdUrl xmlns="b4d6f40e-7f85-4302-88fa-dd22d7dba25d">
      <Url>http://kirstu/sp/RM/bof-pss2/_layouts/DocIdRedir.aspx?ID=6PDNW662TKAY-1369-2079</Url>
      <Description>6PDNW662TKAY-1369-2079</Description>
    </_dlc_DocIdUrl>
    <Publicityclass xmlns="http://schemas.microsoft.com/sharepoint/v3">Salassa pidettävä</Publicityclass>
    <GRSId xmlns="63B38E47-9DD0-49F9-8B61-C3C9843CF055">52482</GRSId>
    <Status xmlns="http://schemas.microsoft.com/sharepoint/v3">Luonnos</Status>
    <Function xmlns="63B38E47-9DD0-49F9-8B61-C3C9843CF055">A6.2 Maksu- ja arvopaperijärjestelmien yleisvalvonta</Function>
    <SecurityReasonSP xmlns="http://schemas.microsoft.com/sharepoint/v3">EKPJ ja kv. järjestöt (JulkL 24.1 § 2 k)</SecurityReasonSP>
    <CustomDistribution xmlns="http://schemas.microsoft.com/sharepoint/v3">Simulaattoritiimi, RM, Fujitsun simulaattorikonsultti</CustomDistribution>
    <TaskId xmlns="63B38E47-9DD0-49F9-8B61-C3C9843CF055">12672</TaskId>
    <TaskPhaseId xmlns="63B38E47-9DD0-49F9-8B61-C3C9843CF055">11697</TaskPhaseId>
    <ValidEnd xmlns="http://schemas.microsoft.com/sharepoint/v3" xsi:nil="true"/>
    <SignatureDescription xmlns="http://schemas.microsoft.com/sharepoint/v3" xsi:nil="true"/>
    <DateDisplay xmlns="http://schemas.microsoft.com/sharepoint/v3" xsi:nil="true"/>
    <Abstract xmlns="http://schemas.microsoft.com/sharepoint/v3" xsi:nil="true"/>
    <RestrictionEscbRecord xmlns="http://schemas.microsoft.com/sharepoint/v3" xsi:nil="true"/>
    <Acquired xmlns="http://schemas.microsoft.com/sharepoint/v3" xsi:nil="true"/>
    <Originator xmlns="http://schemas.microsoft.com/sharepoint/v3" xsi:nil="true"/>
    <OtherID xmlns="http://schemas.microsoft.com/sharepoint/v3" xsi:nil="true"/>
    <AuthenticityDescription xmlns="http://schemas.microsoft.com/sharepoint/v3" xsi:nil="true"/>
    <RegistrationID xmlns="http://schemas.microsoft.com/sharepoint/v3" xsi:nil="true"/>
    <ValidBegin xmlns="http://schemas.microsoft.com/sharepoint/v3" xsi:nil="true"/>
    <AuthenticityDate xmlns="http://schemas.microsoft.com/sharepoint/v3" xsi:nil="true"/>
    <Sender xmlns="http://schemas.microsoft.com/sharepoint/v3" xsi:nil="true"/>
    <Receiver xmlns="http://schemas.microsoft.com/sharepoint/v3" xsi:nil="true"/>
    <SPDescription xmlns="http://schemas.microsoft.com/sharepoint/v3" xsi:nil="true"/>
    <AddedRelations xmlns="http://schemas.microsoft.com/sharepoint/v3" xsi:nil="true"/>
    <Direction xmlns="http://schemas.microsoft.com/sharepoint/v3" xsi:nil="true"/>
    <Registration xmlns="http://schemas.microsoft.com/sharepoint/v3" xsi:nil="true"/>
    <SecurityClass xmlns="http://schemas.microsoft.com/sharepoint/v3" xsi:nil="true"/>
    <LanguageSP xmlns="http://schemas.microsoft.com/sharepoint/v3">fi - suomi</LanguageSP>
    <Personaldata xmlns="http://schemas.microsoft.com/sharepoint/v3" xsi:nil="true"/>
    <AuthenticityChecker xmlns="http://schemas.microsoft.com/sharepoint/v3" xsi:nil="true"/>
    <Sent xmlns="http://schemas.microsoft.com/sharepoint/v3" xsi:nil="true"/>
    <OriginatorUnitSP xmlns="http://schemas.microsoft.com/sharepoint/v3" xsi:nil="true"/>
    <DocumentShape xmlns="http://schemas.microsoft.com/sharepoint/v3" xsi:nil="true"/>
    <ContractingParty xmlns="http://schemas.microsoft.com/sharepoint/v3" xsi:nil="true"/>
    <Deadline xmlns="http://schemas.microsoft.com/sharepoint/v3" xsi:nil="true"/>
    <ProtectionLevel xmlns="http://schemas.microsoft.com/sharepoint/v3" xsi:nil="true"/>
    <Date xmlns="http://schemas.microsoft.com/sharepoint/v3/fields">2017-08-31T08:19:49+00:00</Date>
    <OriginatorCorporateNam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B7F473F-0991-44E1-8CB1-B211C8FD5E22}"/>
</file>

<file path=customXml/itemProps2.xml><?xml version="1.0" encoding="utf-8"?>
<ds:datastoreItem xmlns:ds="http://schemas.openxmlformats.org/officeDocument/2006/customXml" ds:itemID="{911F527A-4F45-4D30-AAE9-BD2D5056F846}"/>
</file>

<file path=customXml/itemProps3.xml><?xml version="1.0" encoding="utf-8"?>
<ds:datastoreItem xmlns:ds="http://schemas.openxmlformats.org/officeDocument/2006/customXml" ds:itemID="{1C24D891-EA51-4C32-A0D4-26FA4B5E8E1D}"/>
</file>

<file path=customXml/itemProps4.xml><?xml version="1.0" encoding="utf-8"?>
<ds:datastoreItem xmlns:ds="http://schemas.openxmlformats.org/officeDocument/2006/customXml" ds:itemID="{B0D17E93-A2E6-4A41-81AC-7A635879E9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Bildschirmpräsentation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BBk_Farbe</vt:lpstr>
      <vt:lpstr>Identifying Bank Runs in Payment Systems</vt:lpstr>
      <vt:lpstr>Contribution</vt:lpstr>
      <vt:lpstr>Contribution</vt:lpstr>
      <vt:lpstr>Research Question and Methodology</vt:lpstr>
      <vt:lpstr>Timing</vt:lpstr>
      <vt:lpstr>Data</vt:lpstr>
      <vt:lpstr>Financial Stability</vt:lpstr>
      <vt:lpstr>Some other thoughts</vt:lpstr>
    </vt:vector>
  </TitlesOfParts>
  <Company>Deutsche Bundesbank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Uwe Schollmeyer</dc:creator>
  <cp:lastModifiedBy>Uwe Schollmeyer</cp:lastModifiedBy>
  <cp:revision>204</cp:revision>
  <cp:lastPrinted>2014-06-11T03:06:50Z</cp:lastPrinted>
  <dcterms:created xsi:type="dcterms:W3CDTF">2011-09-19T07:17:23Z</dcterms:created>
  <dcterms:modified xsi:type="dcterms:W3CDTF">2017-08-31T07:59:29Z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0x010100A530CFF0EEB1442EBD6E2CB2270C99FD00EB20D9583D7D43DF978B84F4B399017D00A96E26D4FF9D964D980AB0118695A8B0</vt:lpwstr>
  </property>
  <property fmtid="{D5CDD505-2E9C-101B-9397-08002B2CF9AE}" pid="3" name="_dlc_DocIdItemGuid">
    <vt:lpwstr>47568f7b-0784-4301-a399-32a09c72e1fe</vt:lpwstr>
  </property>
</Properties>
</file>