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320" r:id="rId4"/>
    <p:sldId id="289" r:id="rId5"/>
    <p:sldId id="318" r:id="rId6"/>
    <p:sldId id="319" r:id="rId7"/>
    <p:sldId id="325" r:id="rId8"/>
    <p:sldId id="321" r:id="rId9"/>
    <p:sldId id="324" r:id="rId10"/>
    <p:sldId id="298" r:id="rId11"/>
    <p:sldId id="299" r:id="rId12"/>
    <p:sldId id="328" r:id="rId13"/>
    <p:sldId id="326" r:id="rId14"/>
    <p:sldId id="327" r:id="rId15"/>
    <p:sldId id="329" r:id="rId16"/>
    <p:sldId id="338" r:id="rId17"/>
    <p:sldId id="330" r:id="rId18"/>
    <p:sldId id="331" r:id="rId19"/>
    <p:sldId id="332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6" autoAdjust="0"/>
    <p:restoredTop sz="94705" autoAdjust="0"/>
  </p:normalViewPr>
  <p:slideViewPr>
    <p:cSldViewPr snapToGrid="0">
      <p:cViewPr varScale="1">
        <p:scale>
          <a:sx n="84" d="100"/>
          <a:sy n="84" d="100"/>
        </p:scale>
        <p:origin x="-45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BD4A-F09F-4AEB-996C-F991ABC2E691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881FE-1B3E-4D4C-B2B0-A98A32263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4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881FE-1B3E-4D4C-B2B0-A98A322630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3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881FE-1B3E-4D4C-B2B0-A98A322630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3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0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8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1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66F2-42E5-40CE-9440-5BDC3F70F962}" type="datetimeFigureOut">
              <a:rPr lang="en-GB" smtClean="0"/>
              <a:t>29/08/2017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F4B2-7D53-47F0-BA29-BE3FDFA2A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s.ssrn.com/sol3/papers.cfm?abstract_id=29461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inmarketcap.com/currencies/ethereum-classic/" TargetMode="External"/><Relationship Id="rId3" Type="http://schemas.openxmlformats.org/officeDocument/2006/relationships/hyperlink" Target="https://coinmarketcap.com/currencies/ethereum/" TargetMode="External"/><Relationship Id="rId7" Type="http://schemas.openxmlformats.org/officeDocument/2006/relationships/hyperlink" Target="https://coinmarketcap.com/currencies/monero/" TargetMode="External"/><Relationship Id="rId2" Type="http://schemas.openxmlformats.org/officeDocument/2006/relationships/hyperlink" Target="https://coinmarketcap.com/currencies/bitcoi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inmarketcap.com/currencies/litecoin/" TargetMode="External"/><Relationship Id="rId11" Type="http://schemas.openxmlformats.org/officeDocument/2006/relationships/hyperlink" Target="https://coinmarketcap.com/assets/augur/" TargetMode="External"/><Relationship Id="rId5" Type="http://schemas.openxmlformats.org/officeDocument/2006/relationships/hyperlink" Target="https://coinmarketcap.com/currencies/ripple/" TargetMode="External"/><Relationship Id="rId10" Type="http://schemas.openxmlformats.org/officeDocument/2006/relationships/hyperlink" Target="https://coinmarketcap.com/assets/maidsafecoin/" TargetMode="External"/><Relationship Id="rId4" Type="http://schemas.openxmlformats.org/officeDocument/2006/relationships/hyperlink" Target="https://coinmarketcap.com/currencies/dash/" TargetMode="External"/><Relationship Id="rId9" Type="http://schemas.openxmlformats.org/officeDocument/2006/relationships/hyperlink" Target="https://coinmarketcap.com/currencies/ne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654" y="18679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Cryptocurrencies from an Austrian perspective	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>
                <a:hlinkClick r:id="rId2"/>
              </a:rPr>
              <a:t>https://papers.ssrn.com/sol3/papers.cfm?abstract_id=2946160</a:t>
            </a:r>
            <a:r>
              <a:rPr lang="en-GB" sz="4000" dirty="0"/>
              <a:t>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609" y="4758518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Alistair Milne, Loughborough University</a:t>
            </a:r>
          </a:p>
          <a:p>
            <a:r>
              <a:rPr lang="en-GB" sz="3200" dirty="0"/>
              <a:t>Presentation at BOF-Payment Simulator Seminar</a:t>
            </a:r>
            <a:br>
              <a:rPr lang="en-GB" sz="3200" dirty="0"/>
            </a:br>
            <a:r>
              <a:rPr lang="en-GB" sz="3200" dirty="0"/>
              <a:t>Aug 31</a:t>
            </a:r>
            <a:r>
              <a:rPr lang="en-GB" sz="3200" baseline="30000" dirty="0"/>
              <a:t>st</a:t>
            </a:r>
            <a:r>
              <a:rPr lang="en-GB" sz="32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10786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45393"/>
              </p:ext>
            </p:extLst>
          </p:nvPr>
        </p:nvGraphicFramePr>
        <p:xfrm>
          <a:off x="495300" y="558800"/>
          <a:ext cx="109601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Document" r:id="rId4" imgW="6089592" imgH="2406058" progId="Word.Document.12">
                  <p:embed/>
                </p:oleObj>
              </mc:Choice>
              <mc:Fallback>
                <p:oleObj name="Document" r:id="rId4" imgW="6089592" imgH="2406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558800"/>
                        <a:ext cx="10960100" cy="433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8432" y="5232903"/>
            <a:ext cx="947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 cryptocurrency ledger (e.g. Bitcoin </a:t>
            </a:r>
            <a:r>
              <a:rPr lang="en-GB" dirty="0" err="1"/>
              <a:t>blockchain</a:t>
            </a:r>
            <a:r>
              <a:rPr lang="en-GB" dirty="0"/>
              <a:t>), only does one thing, credit only transactions.</a:t>
            </a:r>
          </a:p>
        </p:txBody>
      </p:sp>
    </p:spTree>
    <p:extLst>
      <p:ext uri="{BB962C8B-B14F-4D97-AF65-F5344CB8AC3E}">
        <p14:creationId xmlns:p14="http://schemas.microsoft.com/office/powerpoint/2010/main" val="316580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4661"/>
              </p:ext>
            </p:extLst>
          </p:nvPr>
        </p:nvGraphicFramePr>
        <p:xfrm>
          <a:off x="568325" y="946150"/>
          <a:ext cx="11082338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cument" r:id="rId4" imgW="6089592" imgH="2406058" progId="Word.Document.12">
                  <p:embed/>
                </p:oleObj>
              </mc:Choice>
              <mc:Fallback>
                <p:oleObj name="Document" r:id="rId4" imgW="6089592" imgH="2406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325" y="946150"/>
                        <a:ext cx="11082338" cy="436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3164" y="5395865"/>
            <a:ext cx="996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proposal: </a:t>
            </a:r>
            <a:r>
              <a:rPr lang="en-GB" dirty="0"/>
              <a:t>a state-sponsored ledger, containing fiat (state issued) money, bank money </a:t>
            </a:r>
            <a:r>
              <a:rPr lang="en-GB" b="1" dirty="0"/>
              <a:t>&amp;</a:t>
            </a:r>
            <a:r>
              <a:rPr lang="en-GB" dirty="0"/>
              <a:t> money-financed bank loans.  Banks can freely create money but are committed to repay in the future at a stated time. ‘Smart contracts’ (or as I prefer to call them dumb contracts) used to ensure repayment.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113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2ECEF-F62B-4558-BF42-2654FE9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eliminates bank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9EDC87-6B84-4C4E-960A-DB0ECAF3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3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Credit safe money held in a (possibly bank-operated) crypto safe</a:t>
            </a:r>
          </a:p>
          <a:p>
            <a:r>
              <a:rPr lang="en-GB" dirty="0"/>
              <a:t>Clearly distinguished from credit risky deposits (intraday?, overnight or term) to a bank or other financial or non-financial institutions</a:t>
            </a:r>
          </a:p>
          <a:p>
            <a:endParaRPr lang="en-GB" dirty="0"/>
          </a:p>
          <a:p>
            <a:r>
              <a:rPr lang="en-GB" dirty="0"/>
              <a:t>No more ‘sequential order constraint’</a:t>
            </a:r>
          </a:p>
          <a:p>
            <a:pPr lvl="1"/>
            <a:r>
              <a:rPr lang="en-GB" dirty="0"/>
              <a:t>So no possibility of a bank run</a:t>
            </a:r>
          </a:p>
          <a:p>
            <a:pPr lvl="1"/>
            <a:r>
              <a:rPr lang="en-GB" dirty="0"/>
              <a:t>But banks can still suffer liquidity problems (inability to refinance borrowing)</a:t>
            </a:r>
          </a:p>
          <a:p>
            <a:pPr lvl="1"/>
            <a:endParaRPr lang="en-GB" dirty="0"/>
          </a:p>
          <a:p>
            <a:r>
              <a:rPr lang="en-GB" dirty="0"/>
              <a:t>Need for rethinking ‘lender of last resort’</a:t>
            </a:r>
          </a:p>
          <a:p>
            <a:pPr lvl="1"/>
            <a:r>
              <a:rPr lang="en-GB" dirty="0"/>
              <a:t>No longer needed to stem bank runs</a:t>
            </a:r>
          </a:p>
          <a:p>
            <a:pPr lvl="1"/>
            <a:r>
              <a:rPr lang="en-GB" dirty="0"/>
              <a:t>But loss of confidence may still result in a self-reinforcing withdrawal of liquidity from money markets</a:t>
            </a:r>
          </a:p>
        </p:txBody>
      </p:sp>
    </p:spTree>
    <p:extLst>
      <p:ext uri="{BB962C8B-B14F-4D97-AF65-F5344CB8AC3E}">
        <p14:creationId xmlns:p14="http://schemas.microsoft.com/office/powerpoint/2010/main" val="6988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231"/>
            <a:ext cx="10515600" cy="1325563"/>
          </a:xfrm>
        </p:spPr>
        <p:txBody>
          <a:bodyPr/>
          <a:lstStyle/>
          <a:p>
            <a:r>
              <a:rPr lang="en-GB" b="1" dirty="0"/>
              <a:t>The proposal -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3467" y="1400112"/>
                <a:ext cx="10515600" cy="54578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Implemented by reform of interbank payment systems</a:t>
                </a:r>
              </a:p>
              <a:p>
                <a:r>
                  <a:rPr lang="en-GB" dirty="0"/>
                  <a:t>Has to be a permissioned ledger</a:t>
                </a:r>
              </a:p>
              <a:p>
                <a:pPr lvl="1"/>
                <a:r>
                  <a:rPr lang="en-GB" dirty="0"/>
                  <a:t>Key </a:t>
                </a:r>
                <a:r>
                  <a:rPr lang="en-GB" dirty="0" err="1"/>
                  <a:t>permissioning</a:t>
                </a:r>
                <a:r>
                  <a:rPr lang="en-GB" dirty="0"/>
                  <a:t> will be for banks – subject to usual requirements</a:t>
                </a:r>
              </a:p>
              <a:p>
                <a:pPr lvl="1"/>
                <a:r>
                  <a:rPr lang="en-GB" dirty="0" err="1"/>
                  <a:t>Permissioning</a:t>
                </a:r>
                <a:r>
                  <a:rPr lang="en-GB" dirty="0"/>
                  <a:t> also for other non-bank participants to maintain AML/ KYC</a:t>
                </a:r>
              </a:p>
              <a:p>
                <a:pPr lvl="2"/>
                <a:r>
                  <a:rPr lang="en-GB" dirty="0"/>
                  <a:t>Requires (welcome for other reasons) comprehensive national online identity</a:t>
                </a:r>
              </a:p>
              <a:p>
                <a:r>
                  <a:rPr lang="en-GB" dirty="0"/>
                  <a:t>Banks are likely </a:t>
                </a:r>
                <a:r>
                  <a:rPr lang="en-GB" dirty="0" smtClean="0"/>
                  <a:t>‘verification nodes’</a:t>
                </a:r>
                <a:endParaRPr lang="en-GB" dirty="0"/>
              </a:p>
              <a:p>
                <a:pPr lvl="1"/>
                <a:r>
                  <a:rPr lang="en-GB" dirty="0"/>
                  <a:t>Broader set of verification nodes also possible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-per </a:t>
                </a:r>
                <a:r>
                  <a:rPr lang="en-GB" dirty="0"/>
                  <a:t>cent reserve requirements</a:t>
                </a:r>
              </a:p>
              <a:p>
                <a:pPr lvl="1"/>
                <a:r>
                  <a:rPr lang="en-GB" dirty="0"/>
                  <a:t>Banks required to place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- per cent of their own money as security on ledger</a:t>
                </a:r>
              </a:p>
              <a:p>
                <a:pPr lvl="1"/>
                <a:r>
                  <a:rPr lang="en-GB" dirty="0"/>
                  <a:t>aka ‘</a:t>
                </a:r>
                <a:r>
                  <a:rPr lang="en-GB" dirty="0" err="1"/>
                  <a:t>overcollateralisation</a:t>
                </a:r>
                <a:r>
                  <a:rPr lang="en-GB" dirty="0"/>
                  <a:t>’</a:t>
                </a:r>
              </a:p>
              <a:p>
                <a:pPr lvl="1"/>
                <a:r>
                  <a:rPr lang="en-GB" dirty="0"/>
                  <a:t>The degree of fractional-reserving is controlled as required, anything from 0 to 100 </a:t>
                </a:r>
              </a:p>
              <a:p>
                <a:pPr lvl="1"/>
                <a:r>
                  <a:rPr lang="en-GB" dirty="0"/>
                  <a:t>100 corresponds to the ‘Chicago plan’ – or narrow banking</a:t>
                </a:r>
              </a:p>
              <a:p>
                <a:r>
                  <a:rPr lang="en-GB" dirty="0"/>
                  <a:t>‘Triple lock’ on repayment</a:t>
                </a:r>
              </a:p>
              <a:p>
                <a:pPr lvl="1"/>
                <a:r>
                  <a:rPr lang="en-GB" dirty="0"/>
                  <a:t>implies we can move to self-regulation of the banking industry ! </a:t>
                </a:r>
              </a:p>
              <a:p>
                <a:r>
                  <a:rPr lang="en-GB" dirty="0"/>
                  <a:t>Privately supplied deposit insurance (as in P2P/ market place lending)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467" y="1400112"/>
                <a:ext cx="10515600" cy="5457888"/>
              </a:xfrm>
              <a:blipFill rotWithShape="1">
                <a:blip r:embed="rId2"/>
                <a:stretch>
                  <a:fillRect l="-928" t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25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Additional: Implications for money markets and </a:t>
            </a:r>
            <a:r>
              <a:rPr lang="en-GB" dirty="0" smtClean="0"/>
              <a:t>simulation modelling </a:t>
            </a:r>
            <a:r>
              <a:rPr lang="en-GB" dirty="0"/>
              <a:t>of payments flows</a:t>
            </a:r>
          </a:p>
          <a:p>
            <a:r>
              <a:rPr lang="en-GB" dirty="0"/>
              <a:t>(Preliminary work. Not in paper. See supplementary notes.)</a:t>
            </a:r>
          </a:p>
        </p:txBody>
      </p:sp>
    </p:spTree>
    <p:extLst>
      <p:ext uri="{BB962C8B-B14F-4D97-AF65-F5344CB8AC3E}">
        <p14:creationId xmlns:p14="http://schemas.microsoft.com/office/powerpoint/2010/main" val="25353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659A14-0D6D-4357-9F05-A280BB54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ncertainty </a:t>
            </a:r>
            <a:r>
              <a:rPr lang="en-GB" dirty="0"/>
              <a:t>in payments flows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AB5C2EA-5A58-4B66-A1ED-1824D801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dirty="0"/>
              <a:t>From inter alia:</a:t>
            </a:r>
          </a:p>
          <a:p>
            <a:pPr lvl="0"/>
            <a:r>
              <a:rPr lang="en-GB" dirty="0"/>
              <a:t>Settlement of securities and money market trades (equities, bonds, bills, and other instruments. </a:t>
            </a:r>
          </a:p>
          <a:p>
            <a:pPr lvl="0"/>
            <a:r>
              <a:rPr lang="en-GB" dirty="0"/>
              <a:t>Capital inflows/ outflows, from forex markets</a:t>
            </a:r>
          </a:p>
          <a:p>
            <a:pPr lvl="0"/>
            <a:r>
              <a:rPr lang="en-GB" dirty="0"/>
              <a:t>Government receipts, seasonal</a:t>
            </a:r>
          </a:p>
          <a:p>
            <a:pPr lvl="0"/>
            <a:r>
              <a:rPr lang="en-GB" dirty="0"/>
              <a:t>Other season flows (agriculture, Xmas).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All uncertain, at entire frequency range intra-day to medium </a:t>
            </a:r>
            <a:r>
              <a:rPr lang="en-GB" dirty="0" smtClean="0"/>
              <a:t>term</a:t>
            </a:r>
          </a:p>
          <a:p>
            <a:pPr marL="0" indent="0">
              <a:buNone/>
            </a:pPr>
            <a:r>
              <a:rPr lang="en-GB" dirty="0" smtClean="0"/>
              <a:t>Challenge of ensuring sufficient medium of exchange to support these flows.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6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of ‘</a:t>
            </a:r>
            <a:r>
              <a:rPr lang="en-GB" dirty="0" err="1" smtClean="0"/>
              <a:t>fiatcoin</a:t>
            </a:r>
            <a:r>
              <a:rPr lang="en-GB" dirty="0" smtClean="0"/>
              <a:t>’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100% customer not bank ownership of settlement assets</a:t>
                </a:r>
              </a:p>
              <a:p>
                <a:r>
                  <a:rPr lang="en-GB" dirty="0" smtClean="0"/>
                  <a:t>No longer a role for CB providing settlement assets 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>Intraday or overnight</a:t>
                </a:r>
              </a:p>
              <a:p>
                <a:r>
                  <a:rPr lang="en-GB" dirty="0" smtClean="0"/>
                  <a:t>Current modelling of intraday payments no longer required</a:t>
                </a:r>
              </a:p>
              <a:p>
                <a:r>
                  <a:rPr lang="en-GB" dirty="0" smtClean="0"/>
                  <a:t>But modelling of money market credits becomes more important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>for private gain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>for monitoring financial stability &amp; setting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-per </a:t>
                </a:r>
                <a:r>
                  <a:rPr lang="en-GB" dirty="0"/>
                  <a:t>cent </a:t>
                </a:r>
                <a:r>
                  <a:rPr lang="en-GB" dirty="0" smtClean="0"/>
                  <a:t>reserving requirement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0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42929-0F3A-4769-AB7D-6AA808B2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schemata of current modelling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52865EB-FFAE-48C6-8060-BA80D6C78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91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Banks A, B, C. </a:t>
                </a:r>
              </a:p>
              <a:p>
                <a:pPr lvl="1"/>
                <a:r>
                  <a:rPr lang="en-GB" dirty="0"/>
                  <a:t>A is anticipating payment from B and 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𝐶𝐴</m:t>
                        </m:r>
                      </m:sub>
                    </m:sSub>
                  </m:oMath>
                </a14:m>
                <a:r>
                  <a:rPr lang="en-GB" dirty="0"/>
                  <a:t>;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GB" dirty="0"/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 lvl="1"/>
                <a:r>
                  <a:rPr lang="en-GB" dirty="0"/>
                  <a:t>These flows are stochastic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,+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𝐼𝐽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GB" dirty="0"/>
                  <a:t> .</a:t>
                </a:r>
              </a:p>
              <a:p>
                <a:r>
                  <a:rPr lang="en-GB" dirty="0"/>
                  <a:t>Reserve (money) demand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  <m:r>
                          <a:rPr lang="en-GB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𝐶𝐴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𝐴𝐶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&amp;</a:t>
                </a:r>
                <a:r>
                  <a:rPr lang="en-GB" dirty="0" err="1"/>
                  <a:t>tc</a:t>
                </a:r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Potential disequilibrium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sup>
                        </m:sSubSup>
                      </m:e>
                    </m:nary>
                    <m:r>
                      <a:rPr lang="en-GB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Supply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GB" dirty="0"/>
                  <a:t> controlled by central bank, determines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overnight rate.</a:t>
                </a:r>
              </a:p>
              <a:p>
                <a:r>
                  <a:rPr lang="en-GB" dirty="0"/>
                  <a:t>Planned payments depend on interest rates and potential reserve disequilibria e.g.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𝐵𝐴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𝐴𝐶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GB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Potential disequilibria / </a:t>
                </a:r>
                <a:r>
                  <a:rPr lang="en-GB" dirty="0" smtClean="0"/>
                  <a:t>hoarding and gridlock : justifies </a:t>
                </a:r>
                <a:r>
                  <a:rPr lang="en-GB" dirty="0"/>
                  <a:t>agent based/ simulation </a:t>
                </a:r>
                <a:r>
                  <a:rPr lang="en-GB" dirty="0" smtClean="0"/>
                  <a:t>modelling / </a:t>
                </a:r>
                <a:r>
                  <a:rPr lang="en-GB" i="1" dirty="0" smtClean="0"/>
                  <a:t>need for intraday reserve lending</a:t>
                </a:r>
                <a:endParaRPr lang="en-GB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2865EB-FFAE-48C6-8060-BA80D6C78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9175"/>
              </a:xfrm>
              <a:blipFill rotWithShape="1">
                <a:blip r:embed="rId2"/>
                <a:stretch>
                  <a:fillRect l="-928" t="-3153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3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A8DCE-E6D7-43EB-984B-F25DBE39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 proposal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F8B072-71CC-46D0-A8B1-0C032EA75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300" y="1520824"/>
                <a:ext cx="10515600" cy="52059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Central bank no longer creates reserves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Instead (rather like we have currently in securities for settlement) a totally private </a:t>
                </a:r>
                <a:r>
                  <a:rPr lang="en-GB" dirty="0" smtClean="0"/>
                  <a:t>market for settlement assets with </a:t>
                </a:r>
                <a:r>
                  <a:rPr lang="en-GB" dirty="0"/>
                  <a:t>payments media created and supplied on a commercial basis.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Money market liquidity from </a:t>
                </a:r>
                <a:r>
                  <a:rPr lang="en-GB" dirty="0"/>
                  <a:t>commercial ‘ledger’ banks, pledging loans to ledger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Requires intraday interest rates to incentivise intraday lending</a:t>
                </a:r>
              </a:p>
              <a:p>
                <a:r>
                  <a:rPr lang="en-GB" dirty="0"/>
                  <a:t>Focus is now on (ledger) money demand of the non-bank private sector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Commercial banks hold money for lending and for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-percent’ reserving</a:t>
                </a:r>
              </a:p>
              <a:p>
                <a:pPr marL="914400" lvl="2" indent="0">
                  <a:buSzPct val="85000"/>
                  <a:buNone/>
                </a:pPr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=5%, capacity to increase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GB" dirty="0"/>
                  <a:t> by €200mn, requires idle reserve €10mn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Depends on prospective fluctuations in intraday/ overnight/ term interest rates</a:t>
                </a:r>
              </a:p>
              <a:p>
                <a:r>
                  <a:rPr lang="en-GB" dirty="0"/>
                  <a:t>No more “gridlock”/ RTGS modelling</a:t>
                </a:r>
              </a:p>
              <a:p>
                <a:r>
                  <a:rPr lang="en-GB" dirty="0"/>
                  <a:t>But replaced by need for </a:t>
                </a:r>
                <a:r>
                  <a:rPr lang="en-GB" dirty="0" smtClean="0"/>
                  <a:t>sufficient private supply of payments media</a:t>
                </a:r>
                <a:endParaRPr lang="en-GB" dirty="0"/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For private sector: analysing commercial bank commercial strategies</a:t>
                </a:r>
              </a:p>
              <a:p>
                <a:pPr lvl="1">
                  <a:buSzPct val="85000"/>
                  <a:buFont typeface="Wingdings" panose="05000000000000000000" pitchFamily="2" charset="2"/>
                  <a:buChar char="Ø"/>
                </a:pPr>
                <a:r>
                  <a:rPr lang="en-GB" dirty="0"/>
                  <a:t>For central bank: analysing consequences of the ‘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-percent’ rule and advising on its application; also designing lender of last resort function.</a:t>
                </a:r>
              </a:p>
              <a:p>
                <a:pPr marL="0" indent="0">
                  <a:buSzPct val="8500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F8B072-71CC-46D0-A8B1-0C032EA75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300" y="1520824"/>
                <a:ext cx="10515600" cy="5205901"/>
              </a:xfrm>
              <a:blipFill rotWithShape="1">
                <a:blip r:embed="rId2"/>
                <a:stretch>
                  <a:fillRect l="-928" t="-2342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54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42929-0F3A-4769-AB7D-6AA808B2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modelling schemata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52865EB-FFAE-48C6-8060-BA80D6C78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7073"/>
                <a:ext cx="10515600" cy="54909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Focus now on customers of banks A, B, C. </a:t>
                </a:r>
              </a:p>
              <a:p>
                <a:pPr lvl="1"/>
                <a:r>
                  <a:rPr lang="en-GB" dirty="0"/>
                  <a:t>Reusing the previous notation, now representing customer payments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𝐶𝐴</m:t>
                        </m:r>
                      </m:sub>
                    </m:sSub>
                  </m:oMath>
                </a14:m>
                <a:r>
                  <a:rPr lang="en-GB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GB" dirty="0"/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 lvl="1"/>
                <a:r>
                  <a:rPr lang="en-GB" dirty="0"/>
                  <a:t>Again these flows are stochastic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,+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𝐼𝐽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=0</m:t>
                            </m:r>
                          </m:e>
                        </m:nary>
                      </m:e>
                    </m:nary>
                  </m:oMath>
                </a14:m>
                <a:r>
                  <a:rPr lang="en-GB" dirty="0"/>
                  <a:t> .</a:t>
                </a:r>
              </a:p>
              <a:p>
                <a:r>
                  <a:rPr lang="en-GB" b="1" dirty="0"/>
                  <a:t>Customer</a:t>
                </a:r>
                <a:r>
                  <a:rPr lang="en-GB" dirty="0"/>
                  <a:t> (money) demand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  <m:r>
                          <a:rPr lang="en-GB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𝐶𝐴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𝐴𝐶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/>
                  <a:t> &amp;</a:t>
                </a:r>
                <a:r>
                  <a:rPr lang="en-GB" dirty="0" err="1"/>
                  <a:t>tc</a:t>
                </a:r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Potential disequilibrium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sup>
                        </m:sSubSup>
                      </m:e>
                    </m:nary>
                    <m:r>
                      <a:rPr lang="en-GB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GB" b="1" dirty="0"/>
                  <a:t>Key difference</a:t>
                </a:r>
                <a:r>
                  <a:rPr lang="en-GB" dirty="0"/>
                  <a:t>, inelastic supply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𝐶𝐴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𝐴𝐶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𝐴𝐶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i="1"/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𝐵𝐶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Planned payments again depend on interest rates and potential reserve </a:t>
                </a:r>
                <a:r>
                  <a:rPr lang="en-GB" dirty="0" smtClean="0"/>
                  <a:t>dis-equilibria </a:t>
                </a:r>
                <a:r>
                  <a:rPr lang="en-GB" dirty="0"/>
                  <a:t>(note </a:t>
                </a:r>
                <a:r>
                  <a:rPr lang="en-GB" dirty="0" smtClean="0"/>
                  <a:t>: rates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now quite stochastic) e.g.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𝐵𝐴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𝐴𝐶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GB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Demand</a:t>
                </a:r>
                <a:r>
                  <a:rPr lang="en-GB" dirty="0" smtClean="0"/>
                  <a:t> </a:t>
                </a:r>
                <a:r>
                  <a:rPr lang="en-GB" dirty="0"/>
                  <a:t>agent based/ simulation modelling, to model flows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rates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But not to justify intraday reserve lending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2865EB-FFAE-48C6-8060-BA80D6C78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7073"/>
                <a:ext cx="10515600" cy="5490927"/>
              </a:xfrm>
              <a:blipFill rotWithShape="1">
                <a:blip r:embed="rId2"/>
                <a:stretch>
                  <a:fillRect l="-928" t="-2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76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of a substantial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397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/>
              <a:t>The paper on SSRN: proposes a radical reform of monetary arrangements</a:t>
            </a:r>
          </a:p>
          <a:p>
            <a:pPr marL="0" indent="0">
              <a:buNone/>
            </a:pPr>
            <a:r>
              <a:rPr lang="en-GB" sz="3200" dirty="0"/>
              <a:t>Only initial work, likely multiple outputs: book, book chapters, journal papers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Presentation today:</a:t>
            </a:r>
          </a:p>
          <a:p>
            <a:pPr marL="0" indent="0">
              <a:buNone/>
            </a:pPr>
            <a:r>
              <a:rPr lang="en-GB" sz="3600" dirty="0"/>
              <a:t>Part 1: from the paper</a:t>
            </a:r>
          </a:p>
          <a:p>
            <a:r>
              <a:rPr lang="en-GB" sz="3200" dirty="0"/>
              <a:t>A short review of cryptocurrencies &amp; distributed ledger</a:t>
            </a:r>
          </a:p>
          <a:p>
            <a:r>
              <a:rPr lang="en-GB" sz="3200" dirty="0"/>
              <a:t>The proposal: final payment without settlement</a:t>
            </a:r>
          </a:p>
          <a:p>
            <a:pPr lvl="1"/>
            <a:r>
              <a:rPr lang="en-GB" dirty="0"/>
              <a:t>eliminating bank runs/ fundamentally altering ‘lender of last resort’</a:t>
            </a:r>
          </a:p>
          <a:p>
            <a:pPr marL="0" indent="0">
              <a:buNone/>
            </a:pPr>
            <a:r>
              <a:rPr lang="en-GB" dirty="0"/>
              <a:t>(Paper also argues that this can help achieve Austrian monetary objectives – disengaging the state from intervention in financial sector, taming credit cycles)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3500" dirty="0"/>
              <a:t>Part 2: g</a:t>
            </a:r>
            <a:r>
              <a:rPr lang="en-GB" sz="3600" dirty="0"/>
              <a:t>oing beyond the paper (short further notes available)</a:t>
            </a:r>
          </a:p>
          <a:p>
            <a:r>
              <a:rPr lang="en-GB" sz="3200" dirty="0"/>
              <a:t>Implications for quantitative modelling of money markets and payments flows</a:t>
            </a:r>
          </a:p>
        </p:txBody>
      </p:sp>
    </p:spTree>
    <p:extLst>
      <p:ext uri="{BB962C8B-B14F-4D97-AF65-F5344CB8AC3E}">
        <p14:creationId xmlns:p14="http://schemas.microsoft.com/office/powerpoint/2010/main" val="276916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820" y="1767205"/>
            <a:ext cx="10515600" cy="132556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21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of cryptocurrencies and the policy proposal</a:t>
            </a:r>
          </a:p>
        </p:txBody>
      </p:sp>
    </p:spTree>
    <p:extLst>
      <p:ext uri="{BB962C8B-B14F-4D97-AF65-F5344CB8AC3E}">
        <p14:creationId xmlns:p14="http://schemas.microsoft.com/office/powerpoint/2010/main" val="139053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Table 1: the leading cryptocurrencies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0455"/>
              </p:ext>
            </p:extLst>
          </p:nvPr>
        </p:nvGraphicFramePr>
        <p:xfrm>
          <a:off x="895740" y="951727"/>
          <a:ext cx="10077060" cy="5478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7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1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7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0682">
                <a:tc rowSpan="2">
                  <a:txBody>
                    <a:bodyPr/>
                    <a:lstStyle/>
                    <a:p>
                      <a:pPr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Rank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Name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Date of launch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Ticker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Market Capitalisation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6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1060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US dollars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Percent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19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 dirty="0">
                          <a:effectLst/>
                          <a:hlinkClick r:id="rId2"/>
                        </a:rPr>
                        <a:t>Bitcoin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Jan, 2009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BTC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$18,774,053,810 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84.66%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01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 dirty="0" err="1">
                          <a:effectLst/>
                          <a:hlinkClick r:id="rId3"/>
                        </a:rPr>
                        <a:t>Ethereum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Aug, 2015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ETH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$1,529,262,607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6.90%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4"/>
                        </a:rPr>
                        <a:t>Dash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Jan, 2014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DASH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$306,741,545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1.38%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5"/>
                        </a:rPr>
                        <a:t>Ripple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Sep, 2014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XRP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$244,556,871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1.10%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6"/>
                        </a:rPr>
                        <a:t>Litecoin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Oct, 2011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LTC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$190,232,580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0.86%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6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7"/>
                        </a:rPr>
                        <a:t>Monero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Apr, 2014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XMR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$177,583,908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0.80%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909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8"/>
                        </a:rPr>
                        <a:t>Ethereum Classic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Jul, 2016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ETC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$115,647,290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0.52%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8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9"/>
                        </a:rPr>
                        <a:t>NEM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Mar, 2015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XEM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$83,963,700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0.38%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9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10"/>
                        </a:rPr>
                        <a:t>MaidSafeCoin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Apr, 2014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MAID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$63,237,411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0.29%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830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u="sng">
                          <a:effectLst/>
                          <a:hlinkClick r:id="rId11"/>
                        </a:rPr>
                        <a:t>Augur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Oct, 2015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REP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$58,390,090</a:t>
                      </a:r>
                      <a:endParaRPr lang="en-GB" sz="2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0.26%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0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(more detail in paper Appendix 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4" y="1623527"/>
            <a:ext cx="10515600" cy="508207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Cryptocurrency technologies are fascinating </a:t>
            </a:r>
          </a:p>
          <a:p>
            <a:pPr lvl="1"/>
            <a:r>
              <a:rPr lang="en-GB" dirty="0"/>
              <a:t>but usage is niche and not always legal</a:t>
            </a:r>
          </a:p>
          <a:p>
            <a:r>
              <a:rPr lang="en-GB" dirty="0"/>
              <a:t>Key features: </a:t>
            </a:r>
          </a:p>
          <a:p>
            <a:pPr lvl="1"/>
            <a:r>
              <a:rPr lang="en-GB" dirty="0"/>
              <a:t>decentralised, encrypted, </a:t>
            </a:r>
            <a:r>
              <a:rPr lang="en-GB" dirty="0" err="1"/>
              <a:t>unpermissioned</a:t>
            </a:r>
            <a:r>
              <a:rPr lang="en-GB" dirty="0"/>
              <a:t>, supported by open source software, </a:t>
            </a:r>
          </a:p>
          <a:p>
            <a:r>
              <a:rPr lang="en-GB" dirty="0"/>
              <a:t>No prospect of substituting for established nation state currencies</a:t>
            </a:r>
          </a:p>
          <a:p>
            <a:pPr lvl="1"/>
            <a:r>
              <a:rPr lang="en-GB" dirty="0"/>
              <a:t>Not least because of governance problems</a:t>
            </a:r>
          </a:p>
          <a:p>
            <a:r>
              <a:rPr lang="en-GB" dirty="0"/>
              <a:t>Should central banks issue their own ‘cryptocurrencies’?</a:t>
            </a:r>
          </a:p>
          <a:p>
            <a:pPr lvl="1"/>
            <a:r>
              <a:rPr lang="en-GB" dirty="0"/>
              <a:t>Weak case in terms of improving payments services</a:t>
            </a:r>
          </a:p>
          <a:p>
            <a:pPr lvl="1"/>
            <a:r>
              <a:rPr lang="en-GB" dirty="0"/>
              <a:t>Related issue: non-banks access to central bank liabilities</a:t>
            </a:r>
          </a:p>
          <a:p>
            <a:pPr lvl="2"/>
            <a:r>
              <a:rPr lang="en-GB" dirty="0"/>
              <a:t>supporting competition in payment and transaction services</a:t>
            </a:r>
          </a:p>
          <a:p>
            <a:pPr lvl="2"/>
            <a:r>
              <a:rPr lang="en-GB" dirty="0"/>
              <a:t>but this is different, can be achieved with conventional technology not crypto</a:t>
            </a:r>
          </a:p>
          <a:p>
            <a:pPr lvl="1"/>
            <a:r>
              <a:rPr lang="en-GB" dirty="0"/>
              <a:t>Other rationales? Perhaps yes e.g. client asset segregation.</a:t>
            </a:r>
          </a:p>
          <a:p>
            <a:pPr lvl="1"/>
            <a:r>
              <a:rPr lang="en-GB" dirty="0"/>
              <a:t>Also a case on broader macroeconomic and prudential grounds (my proposal)</a:t>
            </a:r>
          </a:p>
          <a:p>
            <a:r>
              <a:rPr lang="en-GB" dirty="0"/>
              <a:t>Widespread interest in the technology of ‘mutual distributed ledgers’ aka ‘blockchain’ underpinning cryptocurrencies</a:t>
            </a:r>
          </a:p>
        </p:txBody>
      </p:sp>
    </p:spTree>
    <p:extLst>
      <p:ext uri="{BB962C8B-B14F-4D97-AF65-F5344CB8AC3E}">
        <p14:creationId xmlns:p14="http://schemas.microsoft.com/office/powerpoint/2010/main" val="110241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proposal ‘</a:t>
            </a:r>
            <a:r>
              <a:rPr lang="en-GB" dirty="0" err="1" smtClean="0"/>
              <a:t>Fiatcoin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40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3200"/>
                <a:ext cx="10769600" cy="5384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All banks and central bank activity is divided into two parts</a:t>
                </a:r>
              </a:p>
              <a:p>
                <a:pPr marL="514350" indent="-514350">
                  <a:buAutoNum type="arabicParenBoth"/>
                </a:pPr>
                <a:r>
                  <a:rPr lang="en-GB" dirty="0"/>
                  <a:t>All money (client or their own) moved onto one mutual distributed ledger</a:t>
                </a:r>
              </a:p>
              <a:p>
                <a:pPr marL="457200" lvl="1" indent="0">
                  <a:buNone/>
                </a:pPr>
                <a:r>
                  <a:rPr lang="en-GB" dirty="0"/>
                  <a:t>i.e. transaction deposits, notes, coin – anything used directly in payment</a:t>
                </a:r>
              </a:p>
              <a:p>
                <a:pPr marL="457200" lvl="1" indent="0">
                  <a:buNone/>
                </a:pPr>
                <a:r>
                  <a:rPr lang="en-GB" i="1" dirty="0"/>
                  <a:t>Off balance sheet</a:t>
                </a:r>
              </a:p>
              <a:p>
                <a:pPr marL="457200" lvl="1" indent="0">
                  <a:buNone/>
                </a:pPr>
                <a:r>
                  <a:rPr lang="en-GB" dirty="0"/>
                  <a:t>No longer a need for central bank reserves for settlement</a:t>
                </a:r>
              </a:p>
              <a:p>
                <a:pPr marL="0" indent="0">
                  <a:buNone/>
                </a:pPr>
                <a:r>
                  <a:rPr lang="en-GB" dirty="0"/>
                  <a:t>(2) All other assets and liabilities remain on balance sheet.</a:t>
                </a:r>
              </a:p>
              <a:p>
                <a:r>
                  <a:rPr lang="en-GB" dirty="0"/>
                  <a:t>Banks can continue to finance loans through money creation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sz="2600" dirty="0"/>
                  <a:t>Money is created temporarily on the ledger (limited by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b="1" dirty="0"/>
                  <a:t>-percent rule</a:t>
                </a:r>
                <a:r>
                  <a:rPr lang="en-GB" sz="2600" dirty="0"/>
                  <a:t>)</a:t>
                </a:r>
              </a:p>
              <a:p>
                <a:pPr marL="0" indent="0">
                  <a:buNone/>
                </a:pPr>
                <a:r>
                  <a:rPr lang="en-GB" sz="2600" dirty="0"/>
                  <a:t>	Backed by a commitment to repay from future repayment of principal</a:t>
                </a:r>
              </a:p>
              <a:p>
                <a:pPr marL="0" indent="0">
                  <a:buNone/>
                </a:pPr>
                <a:r>
                  <a:rPr lang="en-GB" b="1" dirty="0"/>
                  <a:t>Triple lock</a:t>
                </a:r>
                <a:r>
                  <a:rPr lang="en-GB" dirty="0"/>
                  <a:t>: commitment is first borrower, second bank, third banking industry</a:t>
                </a:r>
              </a:p>
              <a:p>
                <a:r>
                  <a:rPr lang="en-GB" dirty="0"/>
                  <a:t>Bank failure (balance sheet losses) no longer any impact on payments</a:t>
                </a:r>
              </a:p>
              <a:p>
                <a:pPr marL="457200" lvl="1" indent="0">
                  <a:buNone/>
                </a:pPr>
                <a:r>
                  <a:rPr lang="en-GB" dirty="0"/>
                  <a:t>Bank failure may still affect supply of credit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3200"/>
                <a:ext cx="10769600" cy="5384800"/>
              </a:xfrm>
              <a:blipFill>
                <a:blip r:embed="rId2"/>
                <a:stretch>
                  <a:fillRect l="-1076" t="-1812" b="-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2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/>
              <a:t>Figure 1: fractional reserved banking with central bank settlement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14296"/>
              </p:ext>
            </p:extLst>
          </p:nvPr>
        </p:nvGraphicFramePr>
        <p:xfrm>
          <a:off x="914399" y="2076450"/>
          <a:ext cx="10844261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3" imgW="7367500" imgH="3162317" progId="Word.Document.12">
                  <p:embed/>
                </p:oleObj>
              </mc:Choice>
              <mc:Fallback>
                <p:oleObj name="Document" r:id="rId3" imgW="7367500" imgH="3162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9" y="2076450"/>
                        <a:ext cx="10844261" cy="465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8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3: </a:t>
            </a:r>
            <a:r>
              <a:rPr lang="en-GB"/>
              <a:t>fractional reserved </a:t>
            </a:r>
            <a:r>
              <a:rPr lang="en-GB" dirty="0"/>
              <a:t>banking without settlement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88565"/>
              </p:ext>
            </p:extLst>
          </p:nvPr>
        </p:nvGraphicFramePr>
        <p:xfrm>
          <a:off x="1206500" y="1651000"/>
          <a:ext cx="82042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Document" r:id="rId3" imgW="9851052" imgH="5991985" progId="Word.Document.12">
                  <p:embed/>
                </p:oleObj>
              </mc:Choice>
              <mc:Fallback>
                <p:oleObj name="Document" r:id="rId3" imgW="9851052" imgH="5991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" y="1651000"/>
                        <a:ext cx="82042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51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 SP" ma:contentTypeID="0x010100A530CFF0EEB1442EBD6E2CB2270C99FD00EB20D9583D7D43DF978B84F4B399017D00A96E26D4FF9D964D980AB0118695A8B0" ma:contentTypeVersion="45901" ma:contentTypeDescription="Suomen Pankin asiakirjat" ma:contentTypeScope="" ma:versionID="d6dec484a240fbe6159923615df82e4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63B38E47-9DD0-49F9-8B61-C3C9843CF055" xmlns:ns4="b4d6f40e-7f85-4302-88fa-dd22d7dba25d" targetNamespace="http://schemas.microsoft.com/office/2006/metadata/properties" ma:root="true" ma:fieldsID="67710770d64768b13e59c93b09bfa9c4" ns1:_="" ns2:_="" ns3:_="" ns4:_="">
    <xsd:import namespace="http://schemas.microsoft.com/sharepoint/v3"/>
    <xsd:import namespace="http://schemas.microsoft.com/sharepoint/v3/fields"/>
    <xsd:import namespace="63B38E47-9DD0-49F9-8B61-C3C9843CF055"/>
    <xsd:import namespace="b4d6f40e-7f85-4302-88fa-dd22d7dba25d"/>
    <xsd:element name="properties">
      <xsd:complexType>
        <xsd:sequence>
          <xsd:element name="documentManagement">
            <xsd:complexType>
              <xsd:all>
                <xsd:element ref="ns2:Date"/>
                <xsd:element ref="ns1:RestrictionEscbRecord" minOccurs="0"/>
                <xsd:element ref="ns1:RestrictionEscbSensitivity" minOccurs="0"/>
                <xsd:element ref="ns3:TaskId" minOccurs="0"/>
                <xsd:element ref="ns3:GRSId" minOccurs="0"/>
                <xsd:element ref="ns1:ArchiveTime" minOccurs="0"/>
                <xsd:element ref="ns3:Function" minOccurs="0"/>
                <xsd:element ref="ns3:RecordType" minOccurs="0"/>
                <xsd:element ref="ns1:Publicityclass"/>
                <xsd:element ref="ns1:SecurityReasonSP" minOccurs="0"/>
                <xsd:element ref="ns1:CustomDistributionRestricted" minOccurs="0"/>
                <xsd:element ref="ns1:CustomDistribution" minOccurs="0"/>
                <xsd:element ref="ns1:RegistrationID" minOccurs="0"/>
                <xsd:element ref="ns1:Diarium" minOccurs="0"/>
                <xsd:element ref="ns1:Originator" minOccurs="0"/>
                <xsd:element ref="ns1:OriginatorCorporateName" minOccurs="0"/>
                <xsd:element ref="ns1:OriginatorUnitSP" minOccurs="0"/>
                <xsd:element ref="ns1:Status"/>
                <xsd:element ref="ns1:AddedRelations" minOccurs="0"/>
                <xsd:element ref="ns1:GRSSelectionDate" minOccurs="0"/>
                <xsd:element ref="ns1:SharePointId" minOccurs="0"/>
                <xsd:element ref="ns1:DocumentShape" minOccurs="0"/>
                <xsd:element ref="ns1:Direction" minOccurs="0"/>
                <xsd:element ref="ns1:Sender" minOccurs="0"/>
                <xsd:element ref="ns1:Receiver" minOccurs="0"/>
                <xsd:element ref="ns1:Registration" minOccurs="0"/>
                <xsd:element ref="ns1:Sent" minOccurs="0"/>
                <xsd:element ref="ns1:Acquired" minOccurs="0"/>
                <xsd:element ref="ns1:ContractingParty" minOccurs="0"/>
                <xsd:element ref="ns1:ValidBegin" minOccurs="0"/>
                <xsd:element ref="ns1:ValidEnd" minOccurs="0"/>
                <xsd:element ref="ns1:DateDisplay" minOccurs="0"/>
                <xsd:element ref="ns1:Deadline" minOccurs="0"/>
                <xsd:element ref="ns1:Personaldata" minOccurs="0"/>
                <xsd:element ref="ns1:ProtectionLevel" minOccurs="0"/>
                <xsd:element ref="ns1:SecurityClass" minOccurs="0"/>
                <xsd:element ref="ns1:LanguageSP" minOccurs="0"/>
                <xsd:element ref="ns1:OtherID" minOccurs="0"/>
                <xsd:element ref="ns1:SPDescription" minOccurs="0"/>
                <xsd:element ref="ns1:Abstract" minOccurs="0"/>
                <xsd:element ref="ns1:AuthenticityChecker" minOccurs="0"/>
                <xsd:element ref="ns1:AuthenticityDate" minOccurs="0"/>
                <xsd:element ref="ns1:AuthenticityDescription" minOccurs="0"/>
                <xsd:element ref="ns1:SignatureDescription" minOccurs="0"/>
                <xsd:element ref="ns3:TaskPhaseId" minOccurs="0"/>
                <xsd:element ref="ns3:TaskPhaseNativeIdentifier" minOccurs="0"/>
                <xsd:element ref="ns3:DocumentTypeKey" minOccurs="0"/>
                <xsd:element ref="ns3:SendToBuffer" minOccurs="0"/>
                <xsd:element ref="ns3:LinkInfoId" minOccurs="0"/>
                <xsd:element ref="ns1:Editor" minOccurs="0"/>
                <xsd:element ref="ns4:_dlc_DocId" minOccurs="0"/>
                <xsd:element ref="ns4:_dlc_DocIdUrl" minOccurs="0"/>
                <xsd:element ref="ns4:_dlc_DocIdPersistId" minOccurs="0"/>
                <xsd:element ref="ns1:Access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strictionEscbRecord" ma:index="3" nillable="true" ma:displayName="EKPJ-asiakirja" ma:default="" ma:description="" ma:internalName="RestrictionEscbRecord" ma:readOnly="false">
      <xsd:simpleType>
        <xsd:restriction base="dms:Choice">
          <xsd:enumeration value="-"/>
          <xsd:enumeration value="Kyllä"/>
          <xsd:enumeration value="Ei"/>
        </xsd:restriction>
      </xsd:simpleType>
    </xsd:element>
    <xsd:element name="RestrictionEscbSensitivity" ma:index="4" nillable="true" ma:displayName="EKPJ-julkisuusluokka" ma:default="" ma:description="" ma:internalName="RestrictionEscbSensitivity" ma:readOnly="false">
      <xsd:simpleType>
        <xsd:restriction base="dms:Choice">
          <xsd:enumeration value="ECB-PUBLIC"/>
          <xsd:enumeration value="ECB-UNRESTRICTED"/>
          <xsd:enumeration value="ECB-RESTRICTED"/>
          <xsd:enumeration value="ECB-CONFIDENTIAL"/>
          <xsd:enumeration value="ECB-SECRET"/>
        </xsd:restriction>
      </xsd:simpleType>
    </xsd:element>
    <xsd:element name="ArchiveTime" ma:index="7" nillable="true" ma:displayName="Arkistointiajankohta kk" ma:default="1" ma:description="Määritä vaihtoehto; Heti tai aika kuukausina. Diaariasiakirjoilla arkistointiajankohta on aina &quot;Heti&quot;." ma:format="Dropdown" ma:internalName="ArchiveTime" ma:readOnly="false">
      <xsd:simpleType>
        <xsd:restriction base="dms:Choice">
          <xsd:enumeration value="Heti"/>
          <xsd:enumeration value="1"/>
          <xsd:enumeration value="6"/>
          <xsd:enumeration value="12"/>
        </xsd:restriction>
      </xsd:simpleType>
    </xsd:element>
    <xsd:element name="Publicityclass" ma:index="11" ma:displayName="Julkisuusluokka" ma:default="" ma:description="" ma:internalName="Publicityclass" ma:readOnly="false">
      <xsd:simpleType>
        <xsd:restriction base="dms:Choice">
          <xsd:enumeration value="Julkinen"/>
          <xsd:enumeration value="Sisäinen"/>
          <xsd:enumeration value="Osittain salassa pidettävä"/>
          <xsd:enumeration value="Salassa pidettävä"/>
        </xsd:restriction>
      </xsd:simpleType>
    </xsd:element>
    <xsd:element name="SecurityReasonSP" ma:index="12" nillable="true" ma:displayName="Salassapitoperuste" ma:default="" ma:description="" ma:internalName="SecurityReasonSP" ma:readOnly="false">
      <xsd:simpleType>
        <xsd:restriction base="dms:Choice">
          <xsd:enumeration value="-"/>
          <xsd:enumeration value="EKPJ ja kv. järjestöt (JulkL 24.1 § 2 k)"/>
          <xsd:enumeration value="Rikosten ehkäiseminen (JulkL 24.1 § 3 k)"/>
          <xsd:enumeration value="Turvajärjestelyjen toteuttaminen (JulkL 24.1 § 7 k)"/>
          <xsd:enumeration value="Poikkeusoloihin varautuminen (JulkL 24.1 § 8 k)"/>
          <xsd:enumeration value="Keskuspankkipolitiikan hoitaminen (JulkL 24.1 § 11 k)"/>
          <xsd:enumeration value="Finanssi- ja tulopolitiikan hoitaminen (JulkL 24.1 § 11 k)"/>
          <xsd:enumeration value="Rahoitus- ja vakuutusmarkkinoiden luotettavuus ja toimivuus (JulkL 24.1 § 12 k)"/>
          <xsd:enumeration value="Herkät kansantaloudelliset tiedot (JulkL 24.1 § 13 k)"/>
          <xsd:enumeration value="Suomen Pankin liikesalaisuus (JulkL 24.1 § 17 k)"/>
          <xsd:enumeration value="Suomen Pankin työnantaja-asia (JulkL 24.1 § 18 k)"/>
          <xsd:enumeration value="Yksityisen liikesalaisuus (JulkL 24.1 § 20 k)"/>
          <xsd:enumeration value="Yksityiset tutkimuksen tai tilaston perusaineistot (JulkL 24.1 § 16 k)"/>
          <xsd:enumeration value="Terveystiedot (JulkL 24.1 § 25 k)"/>
          <xsd:enumeration value="Taloudellista asemaa koskevat tiedot (JulkL 24.1 § 23 k)"/>
          <xsd:enumeration value="Rekrytointi- ja suoriutumisarviot (JulkL 24.1 § 29 k)"/>
          <xsd:enumeration value="Oikeudenkäyntiasiakirja (JulkL 24.1 § 19 k)"/>
        </xsd:restriction>
      </xsd:simpleType>
    </xsd:element>
    <xsd:element name="CustomDistributionRestricted" ma:index="13" nillable="true" ma:displayName="Jakelu rajoitettu" ma:description="" ma:internalName="CustomDistributionRestricted">
      <xsd:simpleType>
        <xsd:restriction base="dms:Boolean"/>
      </xsd:simpleType>
    </xsd:element>
    <xsd:element name="CustomDistribution" ma:index="14" nillable="true" ma:displayName="Jakelu" ma:description="" ma:internalName="CustomDistribution">
      <xsd:simpleType>
        <xsd:restriction base="dms:Text"/>
      </xsd:simpleType>
    </xsd:element>
    <xsd:element name="RegistrationID" ma:index="15" nillable="true" ma:displayName="Asianumero" ma:description="" ma:internalName="RegistrationID">
      <xsd:simpleType>
        <xsd:restriction base="dms:Text"/>
      </xsd:simpleType>
    </xsd:element>
    <xsd:element name="Diarium" ma:index="16" nillable="true" ma:displayName="Diaariasiakirja" ma:default="0" ma:description="" ma:hidden="true" ma:internalName="Diarium">
      <xsd:simpleType>
        <xsd:restriction base="dms:Boolean"/>
      </xsd:simpleType>
    </xsd:element>
    <xsd:element name="Originator" ma:index="17" nillable="true" ma:displayName="Tekijä(t)" ma:description="" ma:internalName="Originator">
      <xsd:simpleType>
        <xsd:restriction base="dms:Text"/>
      </xsd:simpleType>
    </xsd:element>
    <xsd:element name="OriginatorCorporateName" ma:index="18" nillable="true" ma:displayName="Tekijän organisaatio" ma:description="" ma:internalName="OriginatorCorporateName">
      <xsd:simpleType>
        <xsd:restriction base="dms:Text"/>
      </xsd:simpleType>
    </xsd:element>
    <xsd:element name="OriginatorUnitSP" ma:index="19" nillable="true" ma:displayName="Tekijän organisaatioyksikkö" ma:default="" ma:description="" ma:internalName="OriginatorUnitSP" ma:readOnly="false">
      <xsd:simpleType>
        <xsd:restriction base="dms:Choice">
          <xsd:enumeration value="Ennustetoimisto"/>
          <xsd:enumeration value="Hallinto-osasto"/>
          <xsd:enumeration value="Henkilöstötoimisto"/>
          <xsd:enumeration value="IT-yksikkö"/>
          <xsd:enumeration value="Johdon sihteeristö"/>
          <xsd:enumeration value="Johtokunnan sihteeripalvelut -ryhmä"/>
          <xsd:enumeration value="Johtokunta"/>
          <xsd:enumeration value="Kansainvälinen yksikkö"/>
          <xsd:enumeration value="Kansainvälisen ja rahatalouden toimisto"/>
          <xsd:enumeration value="Lakiasiainyksikkö"/>
          <xsd:enumeration value="Maksuliiketoimisto"/>
          <xsd:enumeration value="Maksutasetoimisto"/>
          <xsd:enumeration value="Markkinaoperaatioiden toimisto"/>
          <xsd:enumeration value="Oulun aluekonttori"/>
          <xsd:enumeration value="Pankkitoimintaosasto"/>
          <xsd:enumeration value="Rahapolitiikka- ja tutkimusosasto"/>
          <xsd:enumeration value="Rahoitusmarkkina- ja tilasto-osasto"/>
          <xsd:enumeration value="Rahoitustilastotoimisto"/>
          <xsd:enumeration value="Riskienvalvontatoimisto"/>
          <xsd:enumeration value="Siirtymätalouksien tutkimuslaitos (BOFIT)"/>
          <xsd:enumeration value="Sijoitustoimisto"/>
          <xsd:enumeration value="Sisäinen tarkastus"/>
          <xsd:enumeration value="Sisäiset palvelut -toimisto"/>
          <xsd:enumeration value="Strategia- ja organisaatioryhmä"/>
          <xsd:enumeration value="Taloushallintotoimisto"/>
          <xsd:enumeration value="Tiedonhallintatoimisto"/>
          <xsd:enumeration value="Tilastojärjestelmätoimisto"/>
          <xsd:enumeration value="Tilastoyksikkö"/>
          <xsd:enumeration value="Turvallisuus- ja kiinteistöyksikkö"/>
          <xsd:enumeration value="Tutkimusyksikkö"/>
          <xsd:enumeration value="Vakaustoimisto"/>
          <xsd:enumeration value="Vantaan aluekonttori"/>
          <xsd:enumeration value="Viestintäyksikkö"/>
          <xsd:enumeration value="Yleisvalvontatoimisto"/>
          <xsd:enumeration value="Rahahuolto-osasto "/>
          <xsd:enumeration value="Maksuvälinetoimisto"/>
          <xsd:enumeration value="Rakenne- ja järjestelmäyksikkö"/>
          <xsd:enumeration value="Turvallisuustoimisto"/>
          <xsd:enumeration value="Vakausanalyysitoimisto"/>
          <xsd:enumeration value="Vakauspolitiikkatoimisto"/>
          <xsd:enumeration value="Tilastoanalyysi- ja tietopalvelutoimisto"/>
          <xsd:enumeration value="Riskienvalvonnan ja ulkoisen laskennan toimisto"/>
          <xsd:enumeration value="Henkilöstö- ja talousohjaustoimisto"/>
          <xsd:enumeration value="Hallintopalvelutoimisto"/>
          <xsd:enumeration value="Kiinteistötoimisto"/>
          <xsd:enumeration value="Kielipalvelutoimisto"/>
        </xsd:restriction>
      </xsd:simpleType>
    </xsd:element>
    <xsd:element name="Status" ma:index="20" ma:displayName="Tila" ma:default="Luonnos" ma:description="" ma:internalName="Status" ma:readOnly="false">
      <xsd:simpleType>
        <xsd:restriction base="dms:Choice">
          <xsd:enumeration value="Luonnos"/>
          <xsd:enumeration value="Valmis"/>
        </xsd:restriction>
      </xsd:simpleType>
    </xsd:element>
    <xsd:element name="AddedRelations" ma:index="21" nillable="true" ma:displayName="Viittaukset dokumentteihin" ma:description="" ma:hidden="true" ma:internalName="AddedRelations" ma:readOnly="false">
      <xsd:simpleType>
        <xsd:restriction base="dms:Note"/>
      </xsd:simpleType>
    </xsd:element>
    <xsd:element name="GRSSelectionDate" ma:index="22" nillable="true" ma:displayName="TOS-luokan valintapvm." ma:description="" ma:format="DateOnly" ma:internalName="GRSSelectionDate">
      <xsd:simpleType>
        <xsd:restriction base="dms:DateTime"/>
      </xsd:simpleType>
    </xsd:element>
    <xsd:element name="SharePointId" ma:index="23" nillable="true" ma:displayName="SharePointId" ma:description="SharePointId" ma:indexed="true" ma:internalName="SharePointId">
      <xsd:simpleType>
        <xsd:restriction base="dms:Unknown"/>
      </xsd:simpleType>
    </xsd:element>
    <xsd:element name="DocumentShape" ma:index="24" nillable="true" ma:displayName="Dokumentin luonne" ma:description="" ma:internalName="DocumentShape">
      <xsd:simpleType>
        <xsd:union memberTypes="dms:Text">
          <xsd:simpleType>
            <xsd:restriction base="dms:Choice">
              <xsd:enumeration value="Esittelymuistio"/>
              <xsd:enumeration value="Esityslista"/>
              <xsd:enumeration value="Faksi"/>
              <xsd:enumeration value="Kokousmuistio"/>
              <xsd:enumeration value="Lähete"/>
              <xsd:enumeration value="Matkakertomus"/>
              <xsd:enumeration value="Muistio"/>
              <xsd:enumeration value="Pöytäkirja"/>
              <xsd:enumeration value="Tarra 2 x 7"/>
              <xsd:enumeration value="Yleisasiakirja (ilman vastaanottajaa)"/>
              <xsd:enumeration value="Yleisasiakirja (vastaanottajalla)"/>
            </xsd:restriction>
          </xsd:simpleType>
        </xsd:union>
      </xsd:simpleType>
    </xsd:element>
    <xsd:element name="Direction" ma:index="25" nillable="true" ma:displayName="Suunta" ma:description="" ma:format="RadioButtons" ma:internalName="Direction">
      <xsd:simpleType>
        <xsd:restriction base="dms:Choice">
          <xsd:enumeration value="Lähtevä"/>
          <xsd:enumeration value="Saapuva"/>
          <xsd:enumeration value="Sisäinen"/>
        </xsd:restriction>
      </xsd:simpleType>
    </xsd:element>
    <xsd:element name="Sender" ma:index="26" nillable="true" ma:displayName="Lähettäjä" ma:description="" ma:internalName="Sender">
      <xsd:simpleType>
        <xsd:restriction base="dms:Text"/>
      </xsd:simpleType>
    </xsd:element>
    <xsd:element name="Receiver" ma:index="27" nillable="true" ma:displayName="Vastaanottaja" ma:description="" ma:internalName="Receiver">
      <xsd:simpleType>
        <xsd:restriction base="dms:Text"/>
      </xsd:simpleType>
    </xsd:element>
    <xsd:element name="Registration" ma:index="28" nillable="true" ma:displayName="Muu rekisteröinti" ma:description="" ma:internalName="Registration">
      <xsd:simpleType>
        <xsd:restriction base="dms:Text"/>
      </xsd:simpleType>
    </xsd:element>
    <xsd:element name="Sent" ma:index="29" nillable="true" ma:displayName="Lähetetty" ma:description="" ma:format="DateOnly" ma:internalName="Sent">
      <xsd:simpleType>
        <xsd:restriction base="dms:DateTime"/>
      </xsd:simpleType>
    </xsd:element>
    <xsd:element name="Acquired" ma:index="30" nillable="true" ma:displayName="Vastaanotettu" ma:description="" ma:format="DateOnly" ma:internalName="Acquired">
      <xsd:simpleType>
        <xsd:restriction base="dms:DateTime"/>
      </xsd:simpleType>
    </xsd:element>
    <xsd:element name="ContractingParty" ma:index="31" nillable="true" ma:displayName="Sopijapuolet" ma:description="" ma:internalName="ContractingParty">
      <xsd:simpleType>
        <xsd:restriction base="dms:Note"/>
      </xsd:simpleType>
    </xsd:element>
    <xsd:element name="ValidBegin" ma:index="32" nillable="true" ma:displayName="Voimassaolo (alku)" ma:description="" ma:format="DateOnly" ma:internalName="ValidBegin">
      <xsd:simpleType>
        <xsd:restriction base="dms:DateTime"/>
      </xsd:simpleType>
    </xsd:element>
    <xsd:element name="ValidEnd" ma:index="33" nillable="true" ma:displayName="Voimassaolo (loppu)" ma:description="" ma:format="DateOnly" ma:internalName="ValidEnd">
      <xsd:simpleType>
        <xsd:restriction base="dms:DateTime"/>
      </xsd:simpleType>
    </xsd:element>
    <xsd:element name="DateDisplay" ma:index="34" nillable="true" ma:displayName="Tapahtuman pvm" ma:description="" ma:format="DateOnly" ma:internalName="DateDisplay">
      <xsd:simpleType>
        <xsd:restriction base="dms:DateTime"/>
      </xsd:simpleType>
    </xsd:element>
    <xsd:element name="Deadline" ma:index="35" nillable="true" ma:displayName="Määräpäivä" ma:description="" ma:format="DateOnly" ma:internalName="Deadline">
      <xsd:simpleType>
        <xsd:restriction base="dms:DateTime"/>
      </xsd:simpleType>
    </xsd:element>
    <xsd:element name="Personaldata" ma:index="36" nillable="true" ma:displayName="Henkilötietoluonne" ma:description="" ma:internalName="Personaldat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ProtectionLevel" ma:index="37" nillable="true" ma:displayName="Suojaustaso" ma:description="" ma:internalName="ProtectionLevel" ma:readOnly="false">
      <xsd:simpleType>
        <xsd:restriction base="dms:Choice">
          <xsd:enumeration value="-"/>
          <xsd:enumeration value="I"/>
          <xsd:enumeration value="II"/>
          <xsd:enumeration value="III"/>
          <xsd:enumeration value="IV"/>
        </xsd:restriction>
      </xsd:simpleType>
    </xsd:element>
    <xsd:element name="SecurityClass" ma:index="38" nillable="true" ma:displayName="Turvallisuusluokka" ma:description="" ma:internalName="SecurityClass" ma:readOnly="false">
      <xsd:simpleType>
        <xsd:restriction base="dms:Choice">
          <xsd:enumeration value="Turvallisuusluokka I (ERITTÄIN SALAINEN)"/>
          <xsd:enumeration value="Turvallisuusluokka II (SALAINEN)"/>
          <xsd:enumeration value="Turvallisuusluokka III (LUOTTAMUKSELLINEN)"/>
          <xsd:enumeration value="Turvallisuusluokka IV (KÄYTTÖ RAJOITETTU)"/>
          <xsd:enumeration value="Ei turvallisuusluokiteltu"/>
        </xsd:restriction>
      </xsd:simpleType>
    </xsd:element>
    <xsd:element name="LanguageSP" ma:index="39" nillable="true" ma:displayName="Kieli" ma:default="fi - suomi" ma:internalName="LanguageSP" ma:readOnly="false">
      <xsd:simpleType>
        <xsd:restriction base="dms:Choice">
          <xsd:enumeration value="fi - suomi"/>
          <xsd:enumeration value="en - englanti"/>
          <xsd:enumeration value="sv - ruotsi"/>
          <xsd:enumeration value="de - saksa"/>
          <xsd:enumeration value="fr - ranska"/>
          <xsd:enumeration value="ru - venäjä"/>
          <xsd:enumeration value="zh - kiina"/>
          <xsd:enumeration value="es - espanja"/>
          <xsd:enumeration value="muu"/>
        </xsd:restriction>
      </xsd:simpleType>
    </xsd:element>
    <xsd:element name="OtherID" ma:index="40" nillable="true" ma:displayName="Muu tunnus" ma:description="" ma:internalName="OtherID">
      <xsd:simpleType>
        <xsd:restriction base="dms:Text"/>
      </xsd:simpleType>
    </xsd:element>
    <xsd:element name="SPDescription" ma:index="42" nillable="true" ma:displayName="Lisätietoja" ma:internalName="SPDescription">
      <xsd:simpleType>
        <xsd:restriction base="dms:Note">
          <xsd:maxLength value="255"/>
        </xsd:restriction>
      </xsd:simpleType>
    </xsd:element>
    <xsd:element name="Abstract" ma:index="43" nillable="true" ma:displayName="Tiivistelmä" ma:description="" ma:internalName="Abstract">
      <xsd:simpleType>
        <xsd:restriction base="dms:Note"/>
      </xsd:simpleType>
    </xsd:element>
    <xsd:element name="AuthenticityChecker" ma:index="44" nillable="true" ma:displayName="Tarkastusmerk. tekijä" ma:description="" ma:internalName="AuthenticityChecker">
      <xsd:simpleType>
        <xsd:restriction base="dms:Text"/>
      </xsd:simpleType>
    </xsd:element>
    <xsd:element name="AuthenticityDate" ma:index="45" nillable="true" ma:displayName="Tarkastusmerk. aikam." ma:description="" ma:format="DateOnly" ma:internalName="AuthenticityDate">
      <xsd:simpleType>
        <xsd:restriction base="dms:DateTime"/>
      </xsd:simpleType>
    </xsd:element>
    <xsd:element name="AuthenticityDescription" ma:index="46" nillable="true" ma:displayName="Tarkastuksen kuvaus" ma:description="" ma:internalName="AuthenticityDescription">
      <xsd:simpleType>
        <xsd:restriction base="dms:Note"/>
      </xsd:simpleType>
    </xsd:element>
    <xsd:element name="SignatureDescription" ma:index="47" nillable="true" ma:displayName="Allekirjoituksen kuvaus" ma:description="" ma:internalName="SignatureDescription">
      <xsd:simpleType>
        <xsd:restriction base="dms:Text"/>
      </xsd:simpleType>
    </xsd:element>
    <xsd:element name="Editor" ma:index="56" nillable="true" ma:displayName="Muokkaaj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Rights" ma:index="63" nillable="true" ma:displayName="Lukuoikeudet arkistoinnin jälkeen" ma:description="Oletusarvot peritty työtilalta sekä TOS:sta." ma:internalName="AccessRight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ate" ma:index="2" ma:displayName="Päivämäärä" ma:default="[today]" ma:format="DateOnly" ma:internalName="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8E47-9DD0-49F9-8B61-C3C9843CF055" elementFormDefault="qualified">
    <xsd:import namespace="http://schemas.microsoft.com/office/2006/documentManagement/types"/>
    <xsd:import namespace="http://schemas.microsoft.com/office/infopath/2007/PartnerControls"/>
    <xsd:element name="TaskId" ma:index="5" nillable="true" ma:displayName="TaskId" ma:description="TaskId" ma:hidden="true" ma:internalName="TaskId" ma:readOnly="false">
      <xsd:simpleType>
        <xsd:restriction base="dms:Text"/>
      </xsd:simpleType>
    </xsd:element>
    <xsd:element name="GRSId" ma:index="6" nillable="true" ma:displayName="GRSId" ma:description="GRSId" ma:hidden="true" ma:internalName="GRSId" ma:readOnly="false">
      <xsd:simpleType>
        <xsd:restriction base="dms:Text"/>
      </xsd:simpleType>
    </xsd:element>
    <xsd:element name="Function" ma:index="9" nillable="true" ma:displayName="TOS-luokka (Tehtäväluokka)" ma:description="" ma:internalName="Function">
      <xsd:simpleType>
        <xsd:restriction base="dms:Text"/>
      </xsd:simpleType>
    </xsd:element>
    <xsd:element name="RecordType" ma:index="10" nillable="true" ma:displayName="Asiakirjatyyppi" ma:description="" ma:internalName="RecordType">
      <xsd:simpleType>
        <xsd:restriction base="dms:Text"/>
      </xsd:simpleType>
    </xsd:element>
    <xsd:element name="TaskPhaseId" ma:index="49" nillable="true" ma:displayName="TaskPhaseId" ma:description="" ma:internalName="TaskPhaseId" ma:readOnly="true">
      <xsd:simpleType>
        <xsd:restriction base="dms:Text"/>
      </xsd:simpleType>
    </xsd:element>
    <xsd:element name="TaskPhaseNativeIdentifier" ma:index="50" nillable="true" ma:displayName="TaskPhaseNativeIdentifier" ma:description="" ma:internalName="TaskPhaseNativeIdentifier" ma:readOnly="true">
      <xsd:simpleType>
        <xsd:restriction base="dms:Text"/>
      </xsd:simpleType>
    </xsd:element>
    <xsd:element name="DocumentTypeKey" ma:index="51" nillable="true" ma:displayName="DocumentTypeKey" ma:description="" ma:internalName="DocumentTypeKey" ma:readOnly="true">
      <xsd:simpleType>
        <xsd:restriction base="dms:Text"/>
      </xsd:simpleType>
    </xsd:element>
    <xsd:element name="SendToBuffer" ma:index="52" nillable="true" ma:displayName="Arkistoinnin tila" ma:description="Kertoo koska arkistointi on aloitettu tai suoritettu kyseiselle kohteelle." ma:internalName="SendToBuffer" ma:readOnly="true">
      <xsd:simpleType>
        <xsd:restriction base="dms:Text"/>
      </xsd:simpleType>
    </xsd:element>
    <xsd:element name="LinkInfoId" ma:index="53" nillable="true" ma:displayName="LinkInfoId" ma:description="" ma:hidden="true" ma:internalName="LinkInfo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f40e-7f85-4302-88fa-dd22d7dba25d" elementFormDefault="qualified">
    <xsd:import namespace="http://schemas.microsoft.com/office/2006/documentManagement/types"/>
    <xsd:import namespace="http://schemas.microsoft.com/office/infopath/2007/PartnerControls"/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Content Type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 ma:index="41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ityclass xmlns="http://schemas.microsoft.com/sharepoint/v3">Sisäinen</Publicityclass>
    <ValidEnd xmlns="http://schemas.microsoft.com/sharepoint/v3" xsi:nil="true"/>
    <SignatureDescription xmlns="http://schemas.microsoft.com/sharepoint/v3" xsi:nil="true"/>
    <DateDisplay xmlns="http://schemas.microsoft.com/sharepoint/v3" xsi:nil="true"/>
    <Status xmlns="http://schemas.microsoft.com/sharepoint/v3">Luonnos</Status>
    <Abstract xmlns="http://schemas.microsoft.com/sharepoint/v3" xsi:nil="true"/>
    <RestrictionEscbRecord xmlns="http://schemas.microsoft.com/sharepoint/v3">Ei</RestrictionEscbRecord>
    <Acquired xmlns="http://schemas.microsoft.com/sharepoint/v3" xsi:nil="true"/>
    <SecurityReasonSP xmlns="http://schemas.microsoft.com/sharepoint/v3">-</SecurityReasonSP>
    <Originator xmlns="http://schemas.microsoft.com/sharepoint/v3" xsi:nil="true"/>
    <OtherID xmlns="http://schemas.microsoft.com/sharepoint/v3" xsi:nil="true"/>
    <AuthenticityDescription xmlns="http://schemas.microsoft.com/sharepoint/v3" xsi:nil="true"/>
    <ArchiveTime xmlns="http://schemas.microsoft.com/sharepoint/v3" xsi:nil="true"/>
    <RecordType xmlns="63B38E47-9DD0-49F9-8B61-C3C9843CF055">Maksujärjestelmäsimulaattoreiden dokumentti</RecordType>
    <CustomDistributionRestricted xmlns="http://schemas.microsoft.com/sharepoint/v3">false</CustomDistributionRestricted>
    <RegistrationID xmlns="http://schemas.microsoft.com/sharepoint/v3" xsi:nil="true"/>
    <ValidBegin xmlns="http://schemas.microsoft.com/sharepoint/v3" xsi:nil="true"/>
    <GRSSelectionDate xmlns="http://schemas.microsoft.com/sharepoint/v3">2017-08-30T06:23:14+00:00</GRSSelectionDate>
    <SharePointId xmlns="http://schemas.microsoft.com/sharepoint/v3">163d2d75-450a-468d-8a98-919da207a96c</SharePointId>
    <AuthenticityDate xmlns="http://schemas.microsoft.com/sharepoint/v3" xsi:nil="true"/>
    <Sender xmlns="http://schemas.microsoft.com/sharepoint/v3" xsi:nil="true"/>
    <Diarium xmlns="http://schemas.microsoft.com/sharepoint/v3">false</Diarium>
    <Receiver xmlns="http://schemas.microsoft.com/sharepoint/v3" xsi:nil="true"/>
    <SPDescription xmlns="http://schemas.microsoft.com/sharepoint/v3" xsi:nil="true"/>
    <AddedRelations xmlns="http://schemas.microsoft.com/sharepoint/v3" xsi:nil="true"/>
    <Direction xmlns="http://schemas.microsoft.com/sharepoint/v3" xsi:nil="true"/>
    <TaskId xmlns="63B38E47-9DD0-49F9-8B61-C3C9843CF055">12672</TaskId>
    <CustomDistribution xmlns="http://schemas.microsoft.com/sharepoint/v3">Simulaattoritiimi, RM, Fujitsun simulaattorikonsultti</CustomDistribution>
    <Registration xmlns="http://schemas.microsoft.com/sharepoint/v3" xsi:nil="true"/>
    <SecurityClass xmlns="http://schemas.microsoft.com/sharepoint/v3" xsi:nil="true"/>
    <LanguageSP xmlns="http://schemas.microsoft.com/sharepoint/v3">fi - suomi</LanguageSP>
    <Personaldata xmlns="http://schemas.microsoft.com/sharepoint/v3" xsi:nil="true"/>
    <AuthenticityChecker xmlns="http://schemas.microsoft.com/sharepoint/v3" xsi:nil="true"/>
    <GRSId xmlns="63B38E47-9DD0-49F9-8B61-C3C9843CF055">52482</GRSId>
    <Sent xmlns="http://schemas.microsoft.com/sharepoint/v3" xsi:nil="true"/>
    <OriginatorUnitSP xmlns="http://schemas.microsoft.com/sharepoint/v3" xsi:nil="true"/>
    <DocumentShape xmlns="http://schemas.microsoft.com/sharepoint/v3" xsi:nil="true"/>
    <ContractingParty xmlns="http://schemas.microsoft.com/sharepoint/v3" xsi:nil="true"/>
    <Deadline xmlns="http://schemas.microsoft.com/sharepoint/v3" xsi:nil="true"/>
    <ProtectionLevel xmlns="http://schemas.microsoft.com/sharepoint/v3" xsi:nil="true"/>
    <Date xmlns="http://schemas.microsoft.com/sharepoint/v3/fields">2017-08-29T21:00:00+00:00</Date>
    <RestrictionEscbSensitivity xmlns="http://schemas.microsoft.com/sharepoint/v3" xsi:nil="true"/>
    <Function xmlns="63B38E47-9DD0-49F9-8B61-C3C9843CF055">A6.2 Maksu- ja arvopaperijärjestelmien yleisvalvonta</Function>
    <OriginatorCorporateName xmlns="http://schemas.microsoft.com/sharepoint/v3" xsi:nil="true"/>
    <_dlc_DocId xmlns="b4d6f40e-7f85-4302-88fa-dd22d7dba25d">6PDNW662TKAY-1369-2059</_dlc_DocId>
    <_dlc_DocIdUrl xmlns="b4d6f40e-7f85-4302-88fa-dd22d7dba25d">
      <Url>http://kirstu/sp/RM/bof-pss2/_layouts/DocIdRedir.aspx?ID=6PDNW662TKAY-1369-2059</Url>
      <Description>6PDNW662TKAY-1369-2059</Description>
    </_dlc_DocIdUrl>
    <TaskPhaseId xmlns="63B38E47-9DD0-49F9-8B61-C3C9843CF055">11697</TaskPhaseId>
    <LinkInfoId xmlns="63B38E47-9DD0-49F9-8B61-C3C9843CF055" xsi:nil="true"/>
    <SendToBuffer xmlns="63B38E47-9DD0-49F9-8B61-C3C9843CF055" xsi:nil="true"/>
    <AccessRights xmlns="http://schemas.microsoft.com/sharepoint/v3">
      <UserInfo>
        <DisplayName/>
        <AccountId xsi:nil="true"/>
        <AccountType/>
      </UserInfo>
    </AccessRights>
  </documentManagement>
</p:properties>
</file>

<file path=customXml/itemProps1.xml><?xml version="1.0" encoding="utf-8"?>
<ds:datastoreItem xmlns:ds="http://schemas.openxmlformats.org/officeDocument/2006/customXml" ds:itemID="{92AF3B07-7C0B-49CF-8D48-3E1360CD35A6}"/>
</file>

<file path=customXml/itemProps2.xml><?xml version="1.0" encoding="utf-8"?>
<ds:datastoreItem xmlns:ds="http://schemas.openxmlformats.org/officeDocument/2006/customXml" ds:itemID="{906236B6-2F09-438C-9E74-7E1E0B7C941F}"/>
</file>

<file path=customXml/itemProps3.xml><?xml version="1.0" encoding="utf-8"?>
<ds:datastoreItem xmlns:ds="http://schemas.openxmlformats.org/officeDocument/2006/customXml" ds:itemID="{7738E1C8-5E9A-4968-953C-75E4BAD05BBF}"/>
</file>

<file path=customXml/itemProps4.xml><?xml version="1.0" encoding="utf-8"?>
<ds:datastoreItem xmlns:ds="http://schemas.openxmlformats.org/officeDocument/2006/customXml" ds:itemID="{899BC2CA-F3FD-46C4-A1C8-742358FDA000}"/>
</file>

<file path=docProps/app.xml><?xml version="1.0" encoding="utf-8"?>
<Properties xmlns="http://schemas.openxmlformats.org/officeDocument/2006/extended-properties" xmlns:vt="http://schemas.openxmlformats.org/officeDocument/2006/docPropsVTypes">
  <TotalTime>10307</TotalTime>
  <Words>1619</Words>
  <Application>Microsoft Office PowerPoint</Application>
  <PresentationFormat>Custom</PresentationFormat>
  <Paragraphs>205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Cryptocurrencies from an Austrian perspective   https://papers.ssrn.com/sol3/papers.cfm?abstract_id=2946160 </vt:lpstr>
      <vt:lpstr>Start of a substantial research project</vt:lpstr>
      <vt:lpstr>Part 1</vt:lpstr>
      <vt:lpstr>Table 1: the leading cryptocurrencies </vt:lpstr>
      <vt:lpstr>Key points (more detail in paper Appendix A)</vt:lpstr>
      <vt:lpstr>The proposal ‘Fiatcoin’</vt:lpstr>
      <vt:lpstr>In summary</vt:lpstr>
      <vt:lpstr>Figure 1: fractional reserved banking with central bank settlement</vt:lpstr>
      <vt:lpstr>Figure 3: fractional reserved banking without settlement</vt:lpstr>
      <vt:lpstr>PowerPoint Presentation</vt:lpstr>
      <vt:lpstr>PowerPoint Presentation</vt:lpstr>
      <vt:lpstr>This eliminates bank runs</vt:lpstr>
      <vt:lpstr>The proposal - continued</vt:lpstr>
      <vt:lpstr>Part 2</vt:lpstr>
      <vt:lpstr>Uncertainty in payments flows</vt:lpstr>
      <vt:lpstr>Implications of ‘fiatcoin’</vt:lpstr>
      <vt:lpstr>A schemata of current modelling</vt:lpstr>
      <vt:lpstr>Under proposal …</vt:lpstr>
      <vt:lpstr>A new modelling schemata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‘Is the quantity of money endogenous? And what does that imply for QE?’    Supporting paper: Virtual gold: the possibility of a cryptographic based monetary reform</dc:title>
  <dc:creator>Alistair Milne</dc:creator>
  <cp:keywords/>
  <cp:lastModifiedBy>Alistair Milne</cp:lastModifiedBy>
  <cp:revision>79</cp:revision>
  <dcterms:created xsi:type="dcterms:W3CDTF">2016-10-30T15:29:38Z</dcterms:created>
  <dcterms:modified xsi:type="dcterms:W3CDTF">2017-08-29T17:39:12Z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0x010100A530CFF0EEB1442EBD6E2CB2270C99FD00EB20D9583D7D43DF978B84F4B399017D00A96E26D4FF9D964D980AB0118695A8B0</vt:lpwstr>
  </property>
  <property fmtid="{D5CDD505-2E9C-101B-9397-08002B2CF9AE}" pid="3" name="_dlc_DocIdItemGuid">
    <vt:lpwstr>71253af7-f984-4f02-ae60-8d2f9f4fc5c2</vt:lpwstr>
  </property>
</Properties>
</file>