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7" r:id="rId5"/>
    <p:sldId id="281" r:id="rId6"/>
    <p:sldId id="258" r:id="rId7"/>
    <p:sldId id="259" r:id="rId8"/>
    <p:sldId id="260" r:id="rId9"/>
    <p:sldId id="261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767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1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31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20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53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101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40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87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592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75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644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94F9-8C7D-4221-B98B-6FA08E412A4D}" type="datetimeFigureOut">
              <a:rPr lang="nl-NL" smtClean="0"/>
              <a:t>30-8-2017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C5F1D-C6E8-415B-847E-CC529521F4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66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552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CCP </a:t>
            </a:r>
            <a:r>
              <a:rPr lang="nl-NL" dirty="0" err="1"/>
              <a:t>p</a:t>
            </a:r>
            <a:r>
              <a:rPr lang="nl-NL" dirty="0" err="1" smtClean="0"/>
              <a:t>rofits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losses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clearing member failure: </a:t>
            </a:r>
            <a:r>
              <a:rPr lang="nl-NL" dirty="0" smtClean="0"/>
              <a:t>A </a:t>
            </a:r>
            <a:r>
              <a:rPr lang="nl-NL" dirty="0" err="1" smtClean="0"/>
              <a:t>simulation</a:t>
            </a:r>
            <a:r>
              <a:rPr lang="nl-NL" dirty="0" smtClean="0"/>
              <a:t> approach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206"/>
            <a:ext cx="9144000" cy="3914503"/>
          </a:xfrm>
        </p:spPr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Alinda </a:t>
            </a:r>
            <a:r>
              <a:rPr lang="nl-NL" dirty="0" smtClean="0"/>
              <a:t>Heemskerk, Ronald Heijmans</a:t>
            </a:r>
          </a:p>
          <a:p>
            <a:r>
              <a:rPr lang="nl-NL" dirty="0" smtClean="0"/>
              <a:t>De Nederlandsche Bank</a:t>
            </a:r>
          </a:p>
          <a:p>
            <a:endParaRPr lang="nl-NL" dirty="0"/>
          </a:p>
          <a:p>
            <a:r>
              <a:rPr lang="nl-NL" dirty="0" smtClean="0"/>
              <a:t>Kasperi Korpinen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Tatu</a:t>
            </a:r>
            <a:r>
              <a:rPr lang="nl-NL" dirty="0" smtClean="0"/>
              <a:t> </a:t>
            </a:r>
            <a:r>
              <a:rPr lang="nl-NL" dirty="0" err="1" smtClean="0"/>
              <a:t>Laine</a:t>
            </a:r>
            <a:endParaRPr lang="nl-NL" dirty="0" smtClean="0"/>
          </a:p>
          <a:p>
            <a:r>
              <a:rPr lang="nl-NL" dirty="0" smtClean="0"/>
              <a:t>Bank of Finland</a:t>
            </a:r>
          </a:p>
          <a:p>
            <a:endParaRPr lang="nl-NL" dirty="0" smtClean="0"/>
          </a:p>
          <a:p>
            <a:r>
              <a:rPr lang="nl-NL" dirty="0" err="1" smtClean="0"/>
              <a:t>Payment</a:t>
            </a:r>
            <a:r>
              <a:rPr lang="nl-NL" dirty="0" smtClean="0"/>
              <a:t> System Simulator Seminar, 31 August – 1 September 2017</a:t>
            </a:r>
            <a:endParaRPr lang="nl-NL" dirty="0"/>
          </a:p>
          <a:p>
            <a:r>
              <a:rPr lang="nl-NL" dirty="0" smtClean="0"/>
              <a:t>Bank of Finland, Helsinki</a:t>
            </a:r>
            <a:endParaRPr lang="nl-NL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662" y="4131809"/>
            <a:ext cx="37909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9299" y="3314654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CCP simulator: Process </a:t>
            </a:r>
            <a:r>
              <a:rPr lang="en-US" dirty="0" smtClean="0"/>
              <a:t>flow in this exercise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</a:t>
            </a:r>
            <a:r>
              <a:rPr lang="nl-NL" dirty="0" smtClean="0"/>
              <a:t>xtension </a:t>
            </a:r>
            <a:r>
              <a:rPr lang="nl-NL" dirty="0" err="1" smtClean="0"/>
              <a:t>BoF</a:t>
            </a:r>
            <a:r>
              <a:rPr lang="nl-NL" dirty="0" smtClean="0"/>
              <a:t> PSS2.</a:t>
            </a:r>
            <a:endParaRPr lang="nl-NL" dirty="0"/>
          </a:p>
          <a:p>
            <a:r>
              <a:rPr lang="nl-NL" dirty="0" err="1"/>
              <a:t>M</a:t>
            </a:r>
            <a:r>
              <a:rPr lang="nl-NL" dirty="0" err="1" smtClean="0"/>
              <a:t>ain</a:t>
            </a:r>
            <a:r>
              <a:rPr lang="nl-NL" dirty="0" smtClean="0"/>
              <a:t> CCP features.</a:t>
            </a:r>
            <a:endParaRPr lang="nl-NL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 bwMode="auto">
          <a:xfrm>
            <a:off x="6626476" y="4816283"/>
            <a:ext cx="2181544" cy="124736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i-FI" sz="1600" smtClean="0">
                <a:solidFill>
                  <a:schemeClr val="bg1"/>
                </a:solidFill>
              </a:rPr>
              <a:t>Simulation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 bwMode="auto">
          <a:xfrm>
            <a:off x="5207620" y="3352899"/>
            <a:ext cx="2181544" cy="124736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err="1" smtClean="0">
                <a:solidFill>
                  <a:schemeClr val="bg1"/>
                </a:solidFill>
              </a:rPr>
              <a:t>Pre</a:t>
            </a:r>
            <a:r>
              <a:rPr lang="fi-FI" sz="1600" kern="0" dirty="0" smtClean="0">
                <a:solidFill>
                  <a:schemeClr val="bg1"/>
                </a:solidFill>
              </a:rPr>
              <a:t> - </a:t>
            </a:r>
            <a:r>
              <a:rPr lang="fi-FI" sz="1600" kern="0" dirty="0" err="1" smtClean="0">
                <a:solidFill>
                  <a:schemeClr val="bg1"/>
                </a:solidFill>
              </a:rPr>
              <a:t>prosessing</a:t>
            </a:r>
            <a:endParaRPr lang="fi-FI" sz="1600" kern="0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4343524" y="1935963"/>
            <a:ext cx="2181544" cy="124736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smtClean="0">
                <a:solidFill>
                  <a:schemeClr val="bg1"/>
                </a:solidFill>
              </a:rPr>
              <a:t>Trade data</a:t>
            </a:r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8159948" y="3376123"/>
            <a:ext cx="2181544" cy="124736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smtClean="0">
                <a:solidFill>
                  <a:schemeClr val="bg1"/>
                </a:solidFill>
              </a:rPr>
              <a:t>Reporting</a:t>
            </a:r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9074748" y="1935963"/>
            <a:ext cx="2181544" cy="124736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err="1" smtClean="0">
                <a:solidFill>
                  <a:schemeClr val="bg1"/>
                </a:solidFill>
              </a:rPr>
              <a:t>Risk</a:t>
            </a:r>
            <a:r>
              <a:rPr lang="fi-FI" sz="1600" kern="0" dirty="0" smtClean="0">
                <a:solidFill>
                  <a:schemeClr val="bg1"/>
                </a:solidFill>
              </a:rPr>
              <a:t> </a:t>
            </a:r>
            <a:r>
              <a:rPr lang="fi-FI" sz="1600" kern="0" dirty="0" err="1" smtClean="0">
                <a:solidFill>
                  <a:schemeClr val="bg1"/>
                </a:solidFill>
              </a:rPr>
              <a:t>summary</a:t>
            </a:r>
            <a:endParaRPr lang="fi-FI" sz="1600" kern="0" dirty="0" smtClean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5639668" y="3016083"/>
            <a:ext cx="576064" cy="576064"/>
          </a:xfrm>
          <a:prstGeom prst="down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6719788" y="4456243"/>
            <a:ext cx="576064" cy="576064"/>
          </a:xfrm>
          <a:prstGeom prst="down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10800000">
            <a:off x="8231956" y="4456243"/>
            <a:ext cx="576064" cy="576064"/>
          </a:xfrm>
          <a:prstGeom prst="down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 rot="10800000">
            <a:off x="9168060" y="2944076"/>
            <a:ext cx="576064" cy="576064"/>
          </a:xfrm>
          <a:prstGeom prst="down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of the data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41 clearing members (CMs);</a:t>
            </a:r>
          </a:p>
          <a:p>
            <a:r>
              <a:rPr lang="fi-FI" dirty="0" smtClean="0"/>
              <a:t>8 currencies;</a:t>
            </a:r>
          </a:p>
          <a:p>
            <a:r>
              <a:rPr lang="fi-FI" dirty="0" smtClean="0"/>
              <a:t>16 CSDs;</a:t>
            </a:r>
          </a:p>
          <a:p>
            <a:r>
              <a:rPr lang="fi-FI" dirty="0" smtClean="0"/>
              <a:t>&gt; 4000 ISINs;</a:t>
            </a:r>
          </a:p>
          <a:p>
            <a:r>
              <a:rPr lang="fi-FI" dirty="0" smtClean="0"/>
              <a:t>15 trading days;</a:t>
            </a:r>
          </a:p>
          <a:p>
            <a:r>
              <a:rPr lang="fi-FI" dirty="0" smtClean="0"/>
              <a:t>± 2000 billion euro/day;</a:t>
            </a:r>
          </a:p>
          <a:p>
            <a:r>
              <a:rPr lang="fi-FI" dirty="0" smtClean="0"/>
              <a:t>± 3.3 million trades/day;</a:t>
            </a:r>
          </a:p>
          <a:p>
            <a:r>
              <a:rPr lang="fi-FI" dirty="0" smtClean="0"/>
              <a:t>± EUR 600.000 euro/transaction.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72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Key</a:t>
            </a:r>
            <a:r>
              <a:rPr lang="nl-NL" dirty="0" smtClean="0"/>
              <a:t> data features 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207"/>
            <a:ext cx="10515600" cy="4923518"/>
          </a:xfrm>
        </p:spPr>
        <p:txBody>
          <a:bodyPr>
            <a:normAutofit/>
          </a:bodyPr>
          <a:lstStyle/>
          <a:p>
            <a:r>
              <a:rPr lang="en-US" dirty="0" smtClean="0"/>
              <a:t>7 large CM</a:t>
            </a:r>
          </a:p>
          <a:p>
            <a:pPr lvl="1"/>
            <a:r>
              <a:rPr lang="en-US" dirty="0" smtClean="0"/>
              <a:t>Active in many markets (CSDs)</a:t>
            </a:r>
          </a:p>
          <a:p>
            <a:pPr lvl="1"/>
            <a:r>
              <a:rPr lang="en-US" dirty="0" smtClean="0"/>
              <a:t>75% of total value per day</a:t>
            </a:r>
          </a:p>
          <a:p>
            <a:endParaRPr lang="en-US" dirty="0" smtClean="0"/>
          </a:p>
          <a:p>
            <a:r>
              <a:rPr lang="en-US" dirty="0" smtClean="0"/>
              <a:t>40% of CM active only Nordic market</a:t>
            </a:r>
          </a:p>
          <a:p>
            <a:pPr lvl="1"/>
            <a:r>
              <a:rPr lang="en-US" dirty="0" smtClean="0"/>
              <a:t>13% of total value per day</a:t>
            </a:r>
          </a:p>
          <a:p>
            <a:endParaRPr lang="en-US" dirty="0" smtClean="0"/>
          </a:p>
          <a:p>
            <a:r>
              <a:rPr lang="en-US" dirty="0" smtClean="0"/>
              <a:t>Stress analysis only for large CMs</a:t>
            </a:r>
          </a:p>
          <a:p>
            <a:pPr lvl="1"/>
            <a:r>
              <a:rPr lang="en-US" dirty="0" smtClean="0"/>
              <a:t>They are systemically important players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45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Netting performance: from many to 1 CSD</a:t>
            </a:r>
            <a:endParaRPr lang="nl-NL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354" y="1665338"/>
            <a:ext cx="10937966" cy="23991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6354" y="4160408"/>
            <a:ext cx="103022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2800" dirty="0" smtClean="0">
              <a:solidFill>
                <a:srgbClr val="414042"/>
              </a:solidFill>
            </a:endParaRPr>
          </a:p>
          <a:p>
            <a:endParaRPr lang="fi-FI" sz="2800" dirty="0">
              <a:solidFill>
                <a:srgbClr val="414042"/>
              </a:solidFill>
            </a:endParaRPr>
          </a:p>
          <a:p>
            <a:r>
              <a:rPr lang="fi-FI" sz="2800" dirty="0" smtClean="0">
                <a:solidFill>
                  <a:srgbClr val="414042"/>
                </a:solidFill>
              </a:rPr>
              <a:t>Based on data over 15 days: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rgbClr val="414042"/>
                </a:solidFill>
              </a:rPr>
              <a:t>Many-to-one csd (cash to Cparty): 36+/-11%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smtClean="0">
                <a:solidFill>
                  <a:srgbClr val="414042"/>
                </a:solidFill>
              </a:rPr>
              <a:t>Many-to-one csd (securities to Cparty): 0.2+/-0.1%</a:t>
            </a:r>
            <a:endParaRPr lang="fi-FI" sz="2800" dirty="0">
              <a:solidFill>
                <a:srgbClr val="414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Exposure of the CCP	(1/2)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ettlement risk;</a:t>
            </a:r>
          </a:p>
          <a:p>
            <a:endParaRPr lang="en-US" dirty="0" smtClean="0"/>
          </a:p>
          <a:p>
            <a:r>
              <a:rPr lang="en-US" dirty="0" smtClean="0"/>
              <a:t>Price changes in securities and currencies </a:t>
            </a:r>
          </a:p>
          <a:p>
            <a:pPr lvl="1"/>
            <a:r>
              <a:rPr lang="en-US" dirty="0" smtClean="0"/>
              <a:t>to be acquired by the CCP.</a:t>
            </a:r>
          </a:p>
          <a:p>
            <a:pPr lvl="1"/>
            <a:r>
              <a:rPr lang="en-US" dirty="0" smtClean="0"/>
              <a:t>held by the CCP due to the failing counterparty.</a:t>
            </a:r>
          </a:p>
          <a:p>
            <a:endParaRPr lang="en-US" dirty="0" smtClean="0"/>
          </a:p>
          <a:p>
            <a:r>
              <a:rPr lang="en-US" dirty="0" smtClean="0"/>
              <a:t>Price changes in posted collateral and default fund contributions.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Exposure of the CCP 2/2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392"/>
          </a:xfrm>
        </p:spPr>
        <p:txBody>
          <a:bodyPr>
            <a:normAutofit lnSpcReduction="10000"/>
          </a:bodyPr>
          <a:lstStyle/>
          <a:p>
            <a:endParaRPr lang="fi-FI" dirty="0" smtClean="0">
              <a:solidFill>
                <a:srgbClr val="414042"/>
              </a:solidFill>
            </a:endParaRPr>
          </a:p>
          <a:p>
            <a:endParaRPr lang="fi-FI" dirty="0">
              <a:solidFill>
                <a:srgbClr val="414042"/>
              </a:solidFill>
            </a:endParaRPr>
          </a:p>
          <a:p>
            <a:endParaRPr lang="fi-FI" dirty="0" smtClean="0">
              <a:solidFill>
                <a:srgbClr val="414042"/>
              </a:solidFill>
            </a:endParaRPr>
          </a:p>
          <a:p>
            <a:endParaRPr lang="fi-FI" dirty="0">
              <a:solidFill>
                <a:srgbClr val="414042"/>
              </a:solidFill>
            </a:endParaRPr>
          </a:p>
          <a:p>
            <a:endParaRPr lang="fi-FI" dirty="0" smtClean="0">
              <a:solidFill>
                <a:srgbClr val="414042"/>
              </a:solidFill>
            </a:endParaRPr>
          </a:p>
          <a:p>
            <a:endParaRPr lang="fi-FI" dirty="0">
              <a:solidFill>
                <a:srgbClr val="414042"/>
              </a:solidFill>
            </a:endParaRPr>
          </a:p>
          <a:p>
            <a:endParaRPr lang="fi-FI" dirty="0" smtClean="0">
              <a:solidFill>
                <a:srgbClr val="414042"/>
              </a:solidFill>
            </a:endParaRPr>
          </a:p>
          <a:p>
            <a:pPr lvl="4"/>
            <a:r>
              <a:rPr lang="fi-FI" sz="3200" dirty="0" smtClean="0">
                <a:solidFill>
                  <a:srgbClr val="414042"/>
                </a:solidFill>
              </a:rPr>
              <a:t>Gap = price of shares and currencies to be bought (t+&gt;3)</a:t>
            </a:r>
          </a:p>
          <a:p>
            <a:pPr lvl="4"/>
            <a:r>
              <a:rPr lang="fi-FI" sz="3200" dirty="0" smtClean="0">
                <a:solidFill>
                  <a:srgbClr val="414042"/>
                </a:solidFill>
              </a:rPr>
              <a:t>Value of due assets to the failing participant.</a:t>
            </a:r>
          </a:p>
          <a:p>
            <a:endParaRPr lang="nl-NL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275856" y="3212976"/>
            <a:ext cx="1512168" cy="864096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CCP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6444208" y="3268628"/>
            <a:ext cx="1512168" cy="864096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Failing</a:t>
            </a: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fi-FI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Participant</a:t>
            </a:r>
            <a:endParaRPr kumimoji="0" lang="fi-FI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820800" y="4869160"/>
            <a:ext cx="1512168" cy="864096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Participant</a:t>
            </a:r>
            <a:r>
              <a:rPr kumimoji="0" lang="fi-FI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2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10964" y="1988840"/>
            <a:ext cx="1512168" cy="864096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2000" dirty="0" err="1" smtClean="0">
                <a:solidFill>
                  <a:schemeClr val="bg1"/>
                </a:solidFill>
              </a:rPr>
              <a:t>Participant</a:t>
            </a:r>
            <a:r>
              <a:rPr lang="fi-FI" sz="2000" dirty="0" smtClean="0">
                <a:solidFill>
                  <a:schemeClr val="bg1"/>
                </a:solidFill>
              </a:rPr>
              <a:t> 1</a:t>
            </a:r>
            <a:endParaRPr kumimoji="0" lang="fi-FI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537199" y="2551019"/>
            <a:ext cx="72008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499992" y="2709364"/>
            <a:ext cx="2376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2000" dirty="0" err="1" smtClean="0">
                <a:solidFill>
                  <a:srgbClr val="414042"/>
                </a:solidFill>
              </a:rPr>
              <a:t>Vectors</a:t>
            </a:r>
            <a:r>
              <a:rPr lang="fi-FI" sz="2000" dirty="0" smtClean="0">
                <a:solidFill>
                  <a:srgbClr val="414042"/>
                </a:solidFill>
              </a:rPr>
              <a:t> of n </a:t>
            </a:r>
            <a:r>
              <a:rPr lang="fi-FI" sz="2000" dirty="0" err="1" smtClean="0">
                <a:solidFill>
                  <a:srgbClr val="414042"/>
                </a:solidFill>
              </a:rPr>
              <a:t>shares</a:t>
            </a:r>
            <a:endParaRPr lang="fi-FI" sz="2000" dirty="0" smtClean="0">
              <a:solidFill>
                <a:srgbClr val="414042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117232" y="3078744"/>
            <a:ext cx="72008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499992" y="4510779"/>
            <a:ext cx="2847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2000" dirty="0" err="1" smtClean="0">
                <a:solidFill>
                  <a:srgbClr val="414042"/>
                </a:solidFill>
              </a:rPr>
              <a:t>Vectors</a:t>
            </a:r>
            <a:r>
              <a:rPr lang="fi-FI" sz="2000" dirty="0" smtClean="0">
                <a:solidFill>
                  <a:srgbClr val="414042"/>
                </a:solidFill>
              </a:rPr>
              <a:t> of n </a:t>
            </a:r>
            <a:r>
              <a:rPr lang="fi-FI" sz="2000" dirty="0" err="1" smtClean="0">
                <a:solidFill>
                  <a:srgbClr val="414042"/>
                </a:solidFill>
              </a:rPr>
              <a:t>Currencies</a:t>
            </a:r>
            <a:endParaRPr lang="fi-FI" sz="2000" dirty="0" smtClean="0">
              <a:solidFill>
                <a:srgbClr val="41404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1979712" y="3177002"/>
            <a:ext cx="720080" cy="4294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 flipV="1">
            <a:off x="2460652" y="2689919"/>
            <a:ext cx="720080" cy="4294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160600" y="3296882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5135708" y="3484291"/>
            <a:ext cx="816979" cy="16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6143" y="4076698"/>
            <a:ext cx="7920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5211251" y="4264107"/>
            <a:ext cx="816979" cy="16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146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Stress scenario: Cover 1 and Cover2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Ceteris paribus price change of + 6 % for securities to be acquired by the CCP</a:t>
            </a:r>
          </a:p>
          <a:p>
            <a:r>
              <a:rPr lang="en-US" dirty="0" smtClean="0"/>
              <a:t>Base contribution to the clearing fund</a:t>
            </a:r>
          </a:p>
          <a:p>
            <a:r>
              <a:rPr lang="en-US" dirty="0" smtClean="0"/>
              <a:t>Direct clearing participants 24 m€</a:t>
            </a:r>
          </a:p>
          <a:p>
            <a:r>
              <a:rPr lang="en-US" dirty="0" smtClean="0"/>
              <a:t>General clearing participants 60 m€</a:t>
            </a:r>
          </a:p>
          <a:p>
            <a:r>
              <a:rPr lang="en-US" dirty="0" smtClean="0"/>
              <a:t>Buffer together 84m€</a:t>
            </a:r>
          </a:p>
          <a:p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28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Stress scenario: Cover 1 and Cover2</a:t>
            </a:r>
            <a:endParaRPr lang="nl-N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914" y="1825624"/>
            <a:ext cx="5992820" cy="502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Stress scenario: Cover 1 and Cover2	</a:t>
            </a:r>
            <a:endParaRPr lang="nl-N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497" y="1816915"/>
            <a:ext cx="6057682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7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Stress scenario: Cover 1 and Cover2</a:t>
            </a:r>
            <a:endParaRPr lang="nl-N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8366" y="1825625"/>
            <a:ext cx="6010172" cy="498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94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611" y="850265"/>
            <a:ext cx="10515600" cy="5837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5400" dirty="0"/>
              <a:t>I </a:t>
            </a:r>
            <a:r>
              <a:rPr lang="nl-NL" sz="5400" dirty="0" err="1"/>
              <a:t>think</a:t>
            </a:r>
            <a:r>
              <a:rPr lang="nl-NL" sz="5400" dirty="0"/>
              <a:t> </a:t>
            </a:r>
            <a:r>
              <a:rPr lang="nl-NL" sz="5400" dirty="0" err="1"/>
              <a:t>that</a:t>
            </a:r>
            <a:r>
              <a:rPr lang="nl-NL" sz="5400" dirty="0"/>
              <a:t> </a:t>
            </a:r>
            <a:r>
              <a:rPr lang="nl-NL" sz="5400" dirty="0" err="1"/>
              <a:t>the</a:t>
            </a:r>
            <a:r>
              <a:rPr lang="nl-NL" sz="5400" dirty="0"/>
              <a:t> </a:t>
            </a:r>
            <a:r>
              <a:rPr lang="nl-NL" sz="5400" dirty="0" err="1"/>
              <a:t>people</a:t>
            </a:r>
            <a:r>
              <a:rPr lang="nl-NL" sz="5400" dirty="0"/>
              <a:t> of </a:t>
            </a:r>
            <a:r>
              <a:rPr lang="nl-NL" sz="5400" dirty="0" err="1"/>
              <a:t>this</a:t>
            </a:r>
            <a:r>
              <a:rPr lang="nl-NL" sz="5400" dirty="0"/>
              <a:t> country have had </a:t>
            </a:r>
            <a:r>
              <a:rPr lang="nl-NL" sz="5400" dirty="0" err="1"/>
              <a:t>enough</a:t>
            </a:r>
            <a:r>
              <a:rPr lang="nl-NL" sz="5400" dirty="0"/>
              <a:t> of experts </a:t>
            </a:r>
            <a:r>
              <a:rPr lang="nl-NL" sz="5400" dirty="0" err="1"/>
              <a:t>from</a:t>
            </a:r>
            <a:r>
              <a:rPr lang="nl-NL" sz="5400" dirty="0"/>
              <a:t> </a:t>
            </a:r>
            <a:r>
              <a:rPr lang="nl-NL" sz="5400" dirty="0" err="1"/>
              <a:t>organisations</a:t>
            </a:r>
            <a:r>
              <a:rPr lang="nl-NL" sz="5400" dirty="0"/>
              <a:t> </a:t>
            </a:r>
            <a:r>
              <a:rPr lang="nl-NL" sz="5400" dirty="0" err="1"/>
              <a:t>with</a:t>
            </a:r>
            <a:r>
              <a:rPr lang="nl-NL" sz="5400" dirty="0"/>
              <a:t> </a:t>
            </a:r>
            <a:r>
              <a:rPr lang="nl-NL" sz="5400" dirty="0" err="1"/>
              <a:t>acronyms</a:t>
            </a:r>
            <a:r>
              <a:rPr lang="nl-NL" sz="5400" dirty="0"/>
              <a:t> </a:t>
            </a:r>
            <a:r>
              <a:rPr lang="nl-NL" sz="5400" dirty="0" err="1"/>
              <a:t>saying</a:t>
            </a:r>
            <a:r>
              <a:rPr lang="nl-NL" sz="5400" dirty="0"/>
              <a:t> </a:t>
            </a:r>
            <a:r>
              <a:rPr lang="nl-NL" sz="5400" dirty="0" err="1"/>
              <a:t>they</a:t>
            </a:r>
            <a:r>
              <a:rPr lang="nl-NL" sz="5400" dirty="0"/>
              <a:t> </a:t>
            </a:r>
            <a:r>
              <a:rPr lang="nl-NL" sz="5400" dirty="0" err="1"/>
              <a:t>know</a:t>
            </a:r>
            <a:r>
              <a:rPr lang="nl-NL" sz="5400" dirty="0"/>
              <a:t> </a:t>
            </a:r>
            <a:r>
              <a:rPr lang="nl-NL" sz="5400" dirty="0" err="1"/>
              <a:t>what</a:t>
            </a:r>
            <a:r>
              <a:rPr lang="nl-NL" sz="5400" dirty="0"/>
              <a:t> is best </a:t>
            </a:r>
            <a:r>
              <a:rPr lang="nl-NL" sz="5400" dirty="0" err="1"/>
              <a:t>and</a:t>
            </a:r>
            <a:r>
              <a:rPr lang="nl-NL" sz="5400" dirty="0"/>
              <a:t> </a:t>
            </a:r>
            <a:r>
              <a:rPr lang="nl-NL" sz="5400" dirty="0" err="1"/>
              <a:t>getting</a:t>
            </a:r>
            <a:r>
              <a:rPr lang="nl-NL" sz="5400" dirty="0"/>
              <a:t> </a:t>
            </a:r>
            <a:r>
              <a:rPr lang="nl-NL" sz="5400" dirty="0" err="1"/>
              <a:t>it</a:t>
            </a:r>
            <a:r>
              <a:rPr lang="nl-NL" sz="5400" dirty="0"/>
              <a:t> </a:t>
            </a:r>
            <a:r>
              <a:rPr lang="nl-NL" sz="5400" dirty="0" err="1"/>
              <a:t>consistently</a:t>
            </a:r>
            <a:r>
              <a:rPr lang="nl-NL" sz="5400" dirty="0"/>
              <a:t> wrong.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Quote: </a:t>
            </a:r>
            <a:r>
              <a:rPr lang="nl-NL" dirty="0" err="1"/>
              <a:t>McGove</a:t>
            </a:r>
            <a:r>
              <a:rPr lang="nl-NL" dirty="0"/>
              <a:t> </a:t>
            </a:r>
            <a:r>
              <a:rPr lang="nl-NL" dirty="0" err="1"/>
              <a:t>just</a:t>
            </a:r>
            <a:r>
              <a:rPr lang="nl-NL" dirty="0"/>
              <a:t> </a:t>
            </a:r>
            <a:r>
              <a:rPr lang="nl-NL" dirty="0" err="1"/>
              <a:t>before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Brexit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9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Stress scenario: Cover 1 and Cover2</a:t>
            </a:r>
            <a:endParaRPr lang="nl-N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1245" y="1383600"/>
            <a:ext cx="6367256" cy="524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Analyzing results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 amounts not alarming</a:t>
            </a:r>
          </a:p>
          <a:p>
            <a:endParaRPr lang="en-US" dirty="0" smtClean="0"/>
          </a:p>
          <a:p>
            <a:r>
              <a:rPr lang="en-US" dirty="0" smtClean="0"/>
              <a:t>How about unexpected market illiquidity?</a:t>
            </a:r>
          </a:p>
          <a:p>
            <a:endParaRPr lang="en-US" dirty="0" smtClean="0"/>
          </a:p>
          <a:p>
            <a:r>
              <a:rPr lang="en-US" dirty="0" smtClean="0"/>
              <a:t>Collateral price correlations?</a:t>
            </a:r>
          </a:p>
          <a:p>
            <a:endParaRPr lang="en-US" dirty="0" smtClean="0"/>
          </a:p>
          <a:p>
            <a:r>
              <a:rPr lang="en-US" dirty="0" smtClean="0"/>
              <a:t>Actions of other CCPs?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191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Netting performance does not improve for securities positions when switching from multiple CSD’s to one CSD. </a:t>
            </a:r>
          </a:p>
          <a:p>
            <a:pPr lvl="1"/>
            <a:r>
              <a:rPr lang="en-US" dirty="0" smtClean="0"/>
              <a:t>Securities are still mainly tied to national CSD. If they would be scattered, the netting performance would improve from switching to one CSD.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Netting performance does improve for cash, but only for a minority. Most of CCP counterparts do not benefit from using single cash 0accounts.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297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Realistic</a:t>
            </a:r>
            <a:r>
              <a:rPr lang="nl-NL" dirty="0" smtClean="0"/>
              <a:t> </a:t>
            </a:r>
            <a:r>
              <a:rPr lang="nl-NL" dirty="0" err="1" smtClean="0"/>
              <a:t>price</a:t>
            </a:r>
            <a:r>
              <a:rPr lang="nl-NL" dirty="0" smtClean="0"/>
              <a:t> </a:t>
            </a:r>
            <a:r>
              <a:rPr lang="nl-NL" dirty="0" err="1" smtClean="0"/>
              <a:t>movements</a:t>
            </a:r>
            <a:r>
              <a:rPr lang="nl-NL" dirty="0" smtClean="0"/>
              <a:t> in </a:t>
            </a:r>
            <a:r>
              <a:rPr lang="nl-NL" dirty="0" smtClean="0"/>
              <a:t>stocks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Beta</a:t>
            </a:r>
            <a:r>
              <a:rPr lang="nl-NL" dirty="0" smtClean="0"/>
              <a:t> picture </a:t>
            </a:r>
            <a:r>
              <a:rPr lang="nl-NL" dirty="0" err="1" smtClean="0"/>
              <a:t>here</a:t>
            </a:r>
            <a:r>
              <a:rPr lang="nl-NL" dirty="0" smtClean="0"/>
              <a:t>? </a:t>
            </a:r>
            <a:r>
              <a:rPr lang="nl-NL" dirty="0" err="1" smtClean="0"/>
              <a:t>Stressed</a:t>
            </a:r>
            <a:r>
              <a:rPr lang="nl-NL" dirty="0" smtClean="0"/>
              <a:t> </a:t>
            </a:r>
            <a:r>
              <a:rPr lang="nl-NL" dirty="0" err="1" smtClean="0"/>
              <a:t>vs</a:t>
            </a:r>
            <a:r>
              <a:rPr lang="nl-NL" dirty="0" smtClean="0"/>
              <a:t> non-</a:t>
            </a:r>
            <a:r>
              <a:rPr lang="nl-NL" dirty="0" err="1" smtClean="0"/>
              <a:t>stressed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1119"/>
            <a:ext cx="11277600" cy="25741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875314"/>
            <a:ext cx="11277600" cy="257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apply</a:t>
            </a:r>
            <a:r>
              <a:rPr lang="nl-NL" dirty="0" smtClean="0"/>
              <a:t> </a:t>
            </a:r>
            <a:r>
              <a:rPr lang="el-GR" dirty="0" smtClean="0"/>
              <a:t>β</a:t>
            </a:r>
            <a:r>
              <a:rPr lang="nl-NL" dirty="0" smtClean="0"/>
              <a:t>’s (</a:t>
            </a:r>
            <a:r>
              <a:rPr lang="nl-NL" dirty="0" err="1" smtClean="0"/>
              <a:t>work</a:t>
            </a:r>
            <a:r>
              <a:rPr lang="nl-NL" dirty="0" smtClean="0"/>
              <a:t> in </a:t>
            </a:r>
            <a:r>
              <a:rPr lang="nl-NL" dirty="0" err="1" smtClean="0"/>
              <a:t>progress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el-GR" dirty="0"/>
              <a:t>β</a:t>
            </a:r>
            <a:r>
              <a:rPr lang="nl-NL" dirty="0" smtClean="0"/>
              <a:t>’s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extremely</a:t>
            </a:r>
            <a:r>
              <a:rPr lang="nl-NL" dirty="0" smtClean="0"/>
              <a:t> large (&gt; 2000).</a:t>
            </a:r>
            <a:endParaRPr lang="nl-NL" dirty="0" smtClean="0"/>
          </a:p>
          <a:p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historical</a:t>
            </a:r>
            <a:r>
              <a:rPr lang="nl-NL" dirty="0" smtClean="0"/>
              <a:t> </a:t>
            </a:r>
            <a:r>
              <a:rPr lang="nl-NL" dirty="0" err="1" smtClean="0"/>
              <a:t>stressed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non-</a:t>
            </a:r>
            <a:r>
              <a:rPr lang="nl-NL" dirty="0" err="1" smtClean="0"/>
              <a:t>stressed</a:t>
            </a:r>
            <a:r>
              <a:rPr lang="nl-NL" dirty="0" smtClean="0"/>
              <a:t> </a:t>
            </a:r>
            <a:r>
              <a:rPr lang="el-GR" dirty="0" smtClean="0"/>
              <a:t>β</a:t>
            </a:r>
            <a:r>
              <a:rPr lang="nl-NL" dirty="0" smtClean="0"/>
              <a:t>’s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estimate</a:t>
            </a:r>
            <a:r>
              <a:rPr lang="nl-NL" dirty="0" smtClean="0"/>
              <a:t> </a:t>
            </a:r>
            <a:r>
              <a:rPr lang="nl-NL" dirty="0" err="1" smtClean="0"/>
              <a:t>potential</a:t>
            </a:r>
            <a:r>
              <a:rPr lang="nl-NL" dirty="0" smtClean="0"/>
              <a:t> </a:t>
            </a:r>
            <a:r>
              <a:rPr lang="nl-NL" dirty="0" err="1" smtClean="0"/>
              <a:t>loss</a:t>
            </a:r>
            <a:r>
              <a:rPr lang="nl-NL" dirty="0" smtClean="0"/>
              <a:t> or </a:t>
            </a:r>
            <a:r>
              <a:rPr lang="nl-NL" dirty="0" err="1" smtClean="0"/>
              <a:t>profit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smtClean="0"/>
              <a:t>CCP.</a:t>
            </a:r>
            <a:endParaRPr lang="nl-NL" dirty="0" smtClean="0"/>
          </a:p>
          <a:p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historical</a:t>
            </a:r>
            <a:r>
              <a:rPr lang="nl-NL" dirty="0" smtClean="0"/>
              <a:t> </a:t>
            </a:r>
            <a:r>
              <a:rPr lang="nl-NL" dirty="0" err="1" smtClean="0"/>
              <a:t>fluctuation</a:t>
            </a:r>
            <a:r>
              <a:rPr lang="nl-NL" dirty="0" smtClean="0"/>
              <a:t> as a proxy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potential</a:t>
            </a:r>
            <a:r>
              <a:rPr lang="nl-NL" dirty="0" smtClean="0"/>
              <a:t> </a:t>
            </a:r>
            <a:r>
              <a:rPr lang="nl-NL" dirty="0" err="1" smtClean="0"/>
              <a:t>estimated</a:t>
            </a:r>
            <a:r>
              <a:rPr lang="nl-NL" dirty="0" smtClean="0"/>
              <a:t> </a:t>
            </a:r>
            <a:r>
              <a:rPr lang="nl-NL" dirty="0" err="1" smtClean="0"/>
              <a:t>losses</a:t>
            </a:r>
            <a:r>
              <a:rPr lang="nl-NL" dirty="0" smtClean="0"/>
              <a:t> or </a:t>
            </a:r>
            <a:r>
              <a:rPr lang="nl-NL" dirty="0" err="1" smtClean="0"/>
              <a:t>profits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CCP: Look </a:t>
            </a:r>
            <a:r>
              <a:rPr lang="nl-NL" dirty="0" err="1" smtClean="0"/>
              <a:t>for</a:t>
            </a:r>
            <a:r>
              <a:rPr lang="nl-NL" dirty="0" smtClean="0"/>
              <a:t> a worst case scenario.</a:t>
            </a:r>
          </a:p>
          <a:p>
            <a:pPr lvl="1"/>
            <a:r>
              <a:rPr lang="nl-NL" dirty="0" err="1"/>
              <a:t>L</a:t>
            </a:r>
            <a:r>
              <a:rPr lang="nl-NL" dirty="0" err="1" smtClean="0"/>
              <a:t>oss</a:t>
            </a:r>
            <a:r>
              <a:rPr lang="nl-NL" dirty="0" smtClean="0"/>
              <a:t> </a:t>
            </a:r>
            <a:r>
              <a:rPr lang="nl-NL" dirty="0" err="1" smtClean="0"/>
              <a:t>becomes</a:t>
            </a:r>
            <a:r>
              <a:rPr lang="nl-NL" dirty="0" smtClean="0"/>
              <a:t> </a:t>
            </a:r>
            <a:r>
              <a:rPr lang="nl-NL" dirty="0" err="1" smtClean="0"/>
              <a:t>huge</a:t>
            </a:r>
            <a:r>
              <a:rPr lang="nl-NL" dirty="0" smtClean="0"/>
              <a:t>?</a:t>
            </a:r>
          </a:p>
          <a:p>
            <a:pPr lvl="1"/>
            <a:r>
              <a:rPr lang="nl-NL" dirty="0" err="1" smtClean="0"/>
              <a:t>Loss</a:t>
            </a:r>
            <a:r>
              <a:rPr lang="nl-NL" dirty="0" smtClean="0"/>
              <a:t> in </a:t>
            </a:r>
            <a:r>
              <a:rPr lang="nl-NL" dirty="0" err="1" smtClean="0"/>
              <a:t>same</a:t>
            </a:r>
            <a:r>
              <a:rPr lang="nl-NL" dirty="0" smtClean="0"/>
              <a:t> order of magnitude?</a:t>
            </a:r>
          </a:p>
          <a:p>
            <a:pPr lvl="1"/>
            <a:endParaRPr lang="nl-NL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076" y="4049486"/>
            <a:ext cx="5378538" cy="266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Summary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time CCP data analyzed in this way.</a:t>
            </a:r>
          </a:p>
          <a:p>
            <a:r>
              <a:rPr lang="en-US" dirty="0" smtClean="0"/>
              <a:t>Automating simulations in BoF-PSS2 –tool made this possible.</a:t>
            </a:r>
          </a:p>
          <a:p>
            <a:r>
              <a:rPr lang="en-US" dirty="0" smtClean="0"/>
              <a:t>Exposures in realistic data reveal that few large players and many small ones.</a:t>
            </a:r>
          </a:p>
          <a:p>
            <a:r>
              <a:rPr lang="en-US" dirty="0" smtClean="0"/>
              <a:t>Netting performance improves 12% when moving multiple CSDs to one CSD.</a:t>
            </a:r>
          </a:p>
          <a:p>
            <a:r>
              <a:rPr lang="en-US" dirty="0" smtClean="0"/>
              <a:t>Default fund large enough for Cover 1 and Cover 2 scenarios for large participants.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9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us</a:t>
            </a:r>
            <a:r>
              <a:rPr lang="nl-NL" dirty="0"/>
              <a:t> </a:t>
            </a:r>
            <a:r>
              <a:rPr lang="nl-NL" dirty="0" err="1" smtClean="0"/>
              <a:t>studying</a:t>
            </a:r>
            <a:r>
              <a:rPr lang="nl-NL" dirty="0" smtClean="0"/>
              <a:t> CCP?</a:t>
            </a:r>
            <a:endParaRPr lang="nl-NL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0605" y="2189500"/>
            <a:ext cx="37909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590" y="1681979"/>
            <a:ext cx="1781175" cy="2562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441266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9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Outline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Motivation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Research </a:t>
            </a:r>
            <a:r>
              <a:rPr lang="nl-NL" dirty="0" smtClean="0"/>
              <a:t>question(s)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Simulator </a:t>
            </a:r>
            <a:r>
              <a:rPr lang="nl-NL" dirty="0" err="1" smtClean="0"/>
              <a:t>and</a:t>
            </a:r>
            <a:r>
              <a:rPr lang="nl-NL" dirty="0" smtClean="0"/>
              <a:t> (cash) </a:t>
            </a:r>
            <a:r>
              <a:rPr lang="nl-NL" dirty="0" smtClean="0"/>
              <a:t>CCP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Data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Results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Volatility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market </a:t>
            </a:r>
            <a:r>
              <a:rPr lang="nl-NL" dirty="0" smtClean="0"/>
              <a:t>(</a:t>
            </a:r>
            <a:r>
              <a:rPr lang="nl-NL" dirty="0" err="1" smtClean="0"/>
              <a:t>work</a:t>
            </a:r>
            <a:r>
              <a:rPr lang="nl-NL" dirty="0" smtClean="0"/>
              <a:t> in </a:t>
            </a:r>
            <a:r>
              <a:rPr lang="nl-NL" dirty="0" err="1" smtClean="0"/>
              <a:t>progress</a:t>
            </a:r>
            <a:r>
              <a:rPr lang="nl-NL" dirty="0" smtClean="0"/>
              <a:t>)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Summary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362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Motivation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31" y="2125094"/>
            <a:ext cx="4720044" cy="353547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09" y="2116385"/>
            <a:ext cx="5672744" cy="353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 smtClean="0"/>
              <a:t>questions </a:t>
            </a:r>
            <a:br>
              <a:rPr lang="en-US" dirty="0" smtClean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How to apply a simulation methodology to CCPs?</a:t>
            </a:r>
          </a:p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Does the CSD structure matter?</a:t>
            </a:r>
          </a:p>
          <a:p>
            <a:r>
              <a:rPr lang="fi-FI" dirty="0" smtClean="0"/>
              <a:t>Are the initial margins and default fund contributions in line with the risks</a:t>
            </a:r>
            <a:r>
              <a:rPr lang="fi-FI" dirty="0" smtClean="0"/>
              <a:t>?</a:t>
            </a:r>
          </a:p>
          <a:p>
            <a:r>
              <a:rPr lang="fi-FI" dirty="0" smtClean="0"/>
              <a:t>What is the impact of realistic but extreme stock volatility on potential losses?</a:t>
            </a:r>
          </a:p>
          <a:p>
            <a:r>
              <a:rPr lang="fi-FI" dirty="0" smtClean="0"/>
              <a:t>Are there not too many ”black swans” that they become too likely to be found?</a:t>
            </a:r>
            <a:endParaRPr lang="fi-FI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6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Bilateral</a:t>
            </a:r>
            <a:r>
              <a:rPr lang="nl-NL" dirty="0" smtClean="0"/>
              <a:t> </a:t>
            </a:r>
            <a:r>
              <a:rPr lang="nl-NL" dirty="0" err="1" smtClean="0"/>
              <a:t>vs</a:t>
            </a:r>
            <a:r>
              <a:rPr lang="nl-NL" dirty="0" smtClean="0"/>
              <a:t> CCP </a:t>
            </a:r>
            <a:r>
              <a:rPr lang="nl-NL" dirty="0" err="1" smtClean="0"/>
              <a:t>trading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Content Placeholder 7"/>
          <p:cNvSpPr txBox="1">
            <a:spLocks/>
          </p:cNvSpPr>
          <p:nvPr/>
        </p:nvSpPr>
        <p:spPr bwMode="auto">
          <a:xfrm>
            <a:off x="3880525" y="2091012"/>
            <a:ext cx="792088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>
                <a:solidFill>
                  <a:schemeClr val="bg1"/>
                </a:solidFill>
              </a:rPr>
              <a:t>A</a:t>
            </a:r>
            <a:endParaRPr lang="fi-FI" sz="1600" kern="0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 bwMode="auto">
          <a:xfrm>
            <a:off x="2656389" y="3171132"/>
            <a:ext cx="792088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3232453" y="4395268"/>
            <a:ext cx="792088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smtClean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4600605" y="4395268"/>
            <a:ext cx="792088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" name="Content Placeholder 7"/>
          <p:cNvSpPr txBox="1">
            <a:spLocks/>
          </p:cNvSpPr>
          <p:nvPr/>
        </p:nvSpPr>
        <p:spPr bwMode="auto">
          <a:xfrm>
            <a:off x="5176669" y="3099124"/>
            <a:ext cx="792088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7984981" y="1874988"/>
            <a:ext cx="792088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>
                <a:solidFill>
                  <a:schemeClr val="bg1"/>
                </a:solidFill>
              </a:rPr>
              <a:t>A</a:t>
            </a:r>
            <a:endParaRPr lang="fi-FI" sz="1600" kern="0" dirty="0" smtClean="0">
              <a:solidFill>
                <a:schemeClr val="bg1"/>
              </a:solidFill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6616829" y="3099988"/>
            <a:ext cx="792088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7264901" y="4467276"/>
            <a:ext cx="792088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smtClean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8777069" y="4467276"/>
            <a:ext cx="792088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9425141" y="3099124"/>
            <a:ext cx="792088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2000">
                <a:solidFill>
                  <a:srgbClr val="3F3E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Arial" panose="020B0604020202020204" pitchFamily="34" charset="0"/>
              <a:buChar char="–"/>
              <a:defRPr sz="1500">
                <a:solidFill>
                  <a:srgbClr val="3F3E3E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51569E"/>
              </a:buClr>
              <a:buSzPct val="110000"/>
              <a:buFont typeface="Wingdings" panose="05000000000000000000" pitchFamily="2" charset="2"/>
              <a:buChar char="§"/>
              <a:defRPr sz="1500">
                <a:solidFill>
                  <a:srgbClr val="3F3E3E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fi-FI" sz="1600" kern="0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7984981" y="3171132"/>
            <a:ext cx="864096" cy="792088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CCP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3808517" y="3027116"/>
            <a:ext cx="432048" cy="1224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3952533" y="3531172"/>
            <a:ext cx="1008112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052433" y="2523060"/>
            <a:ext cx="756084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4816629" y="2523060"/>
            <a:ext cx="576064" cy="4557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3088437" y="4019292"/>
            <a:ext cx="198022" cy="2319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628497" y="3531172"/>
            <a:ext cx="13681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628497" y="3639184"/>
            <a:ext cx="1314308" cy="612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5176669" y="3961308"/>
            <a:ext cx="288032" cy="265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4114551" y="4755308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4456589" y="3027116"/>
            <a:ext cx="540060" cy="11995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516929" y="3457251"/>
            <a:ext cx="3960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 flipV="1">
            <a:off x="8777069" y="4019292"/>
            <a:ext cx="288032" cy="3759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8417029" y="2695112"/>
            <a:ext cx="0" cy="3320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7876969" y="4019292"/>
            <a:ext cx="252028" cy="33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8921085" y="3457251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376469" y="5619404"/>
            <a:ext cx="1844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2000" dirty="0" smtClean="0">
                <a:solidFill>
                  <a:srgbClr val="414042"/>
                </a:solidFill>
              </a:rPr>
              <a:t>Bilateral trading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62363" y="5619404"/>
            <a:ext cx="1391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i-FI" sz="2000" dirty="0" smtClean="0">
                <a:solidFill>
                  <a:srgbClr val="414042"/>
                </a:solidFill>
              </a:rPr>
              <a:t>CCP trading</a:t>
            </a:r>
          </a:p>
        </p:txBody>
      </p:sp>
    </p:spTree>
    <p:extLst>
      <p:ext uri="{BB962C8B-B14F-4D97-AF65-F5344CB8AC3E}">
        <p14:creationId xmlns:p14="http://schemas.microsoft.com/office/powerpoint/2010/main" val="36696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Benefits CCP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with CCP: </a:t>
            </a:r>
          </a:p>
          <a:p>
            <a:pPr lvl="1"/>
            <a:r>
              <a:rPr lang="en-US" dirty="0" smtClean="0"/>
              <a:t>Becoming the buyer to every seller and the seller to every buyer.</a:t>
            </a:r>
          </a:p>
          <a:p>
            <a:pPr lvl="1"/>
            <a:r>
              <a:rPr lang="fi-FI" dirty="0" smtClean="0"/>
              <a:t>Netting reduces positions.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akes on settlement risks.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implifies the network structure (no gridlocks).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fi-FI" dirty="0" smtClean="0"/>
              <a:t>The use of CCPs has been widely promoted since 2009 (EMIR 2012).</a:t>
            </a:r>
          </a:p>
        </p:txBody>
      </p:sp>
    </p:spTree>
    <p:extLst>
      <p:ext uri="{BB962C8B-B14F-4D97-AF65-F5344CB8AC3E}">
        <p14:creationId xmlns:p14="http://schemas.microsoft.com/office/powerpoint/2010/main" val="1488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When</a:t>
            </a:r>
            <a:r>
              <a:rPr lang="nl-NL" dirty="0" smtClean="0"/>
              <a:t> is </a:t>
            </a:r>
            <a:r>
              <a:rPr lang="nl-NL" dirty="0" err="1" smtClean="0"/>
              <a:t>the</a:t>
            </a:r>
            <a:r>
              <a:rPr lang="nl-NL" dirty="0" smtClean="0"/>
              <a:t> CCP at risk?	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Default of clearing mebers.</a:t>
            </a:r>
          </a:p>
          <a:p>
            <a:endParaRPr lang="fi-FI" dirty="0" smtClean="0"/>
          </a:p>
          <a:p>
            <a:r>
              <a:rPr lang="fi-FI" dirty="0" smtClean="0"/>
              <a:t>Due to settlement failure , which which happens in CSD’s securities settlement systems (and T2S).</a:t>
            </a:r>
          </a:p>
          <a:p>
            <a:endParaRPr lang="fi-FI" dirty="0" smtClean="0"/>
          </a:p>
          <a:p>
            <a:r>
              <a:rPr lang="fi-FI" dirty="0" smtClean="0"/>
              <a:t>The value of the risk is determined by the prices at wich the CCP can procure securities it has to provide and collateral prices.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7240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ti SP" ma:contentTypeID="0x010100A530CFF0EEB1442EBD6E2CB2270C99FD00EB20D9583D7D43DF978B84F4B399017D00A96E26D4FF9D964D980AB0118695A8B0" ma:contentTypeVersion="45901" ma:contentTypeDescription="Suomen Pankin asiakirjat" ma:contentTypeScope="" ma:versionID="d6dec484a240fbe6159923615df82e4f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63B38E47-9DD0-49F9-8B61-C3C9843CF055" xmlns:ns4="b4d6f40e-7f85-4302-88fa-dd22d7dba25d" targetNamespace="http://schemas.microsoft.com/office/2006/metadata/properties" ma:root="true" ma:fieldsID="67710770d64768b13e59c93b09bfa9c4" ns1:_="" ns2:_="" ns3:_="" ns4:_="">
    <xsd:import namespace="http://schemas.microsoft.com/sharepoint/v3"/>
    <xsd:import namespace="http://schemas.microsoft.com/sharepoint/v3/fields"/>
    <xsd:import namespace="63B38E47-9DD0-49F9-8B61-C3C9843CF055"/>
    <xsd:import namespace="b4d6f40e-7f85-4302-88fa-dd22d7dba25d"/>
    <xsd:element name="properties">
      <xsd:complexType>
        <xsd:sequence>
          <xsd:element name="documentManagement">
            <xsd:complexType>
              <xsd:all>
                <xsd:element ref="ns2:Date"/>
                <xsd:element ref="ns1:RestrictionEscbRecord" minOccurs="0"/>
                <xsd:element ref="ns1:RestrictionEscbSensitivity" minOccurs="0"/>
                <xsd:element ref="ns3:TaskId" minOccurs="0"/>
                <xsd:element ref="ns3:GRSId" minOccurs="0"/>
                <xsd:element ref="ns1:ArchiveTime" minOccurs="0"/>
                <xsd:element ref="ns3:Function" minOccurs="0"/>
                <xsd:element ref="ns3:RecordType" minOccurs="0"/>
                <xsd:element ref="ns1:Publicityclass"/>
                <xsd:element ref="ns1:SecurityReasonSP" minOccurs="0"/>
                <xsd:element ref="ns1:CustomDistributionRestricted" minOccurs="0"/>
                <xsd:element ref="ns1:CustomDistribution" minOccurs="0"/>
                <xsd:element ref="ns1:RegistrationID" minOccurs="0"/>
                <xsd:element ref="ns1:Diarium" minOccurs="0"/>
                <xsd:element ref="ns1:Originator" minOccurs="0"/>
                <xsd:element ref="ns1:OriginatorCorporateName" minOccurs="0"/>
                <xsd:element ref="ns1:OriginatorUnitSP" minOccurs="0"/>
                <xsd:element ref="ns1:Status"/>
                <xsd:element ref="ns1:AddedRelations" minOccurs="0"/>
                <xsd:element ref="ns1:GRSSelectionDate" minOccurs="0"/>
                <xsd:element ref="ns1:SharePointId" minOccurs="0"/>
                <xsd:element ref="ns1:DocumentShape" minOccurs="0"/>
                <xsd:element ref="ns1:Direction" minOccurs="0"/>
                <xsd:element ref="ns1:Sender" minOccurs="0"/>
                <xsd:element ref="ns1:Receiver" minOccurs="0"/>
                <xsd:element ref="ns1:Registration" minOccurs="0"/>
                <xsd:element ref="ns1:Sent" minOccurs="0"/>
                <xsd:element ref="ns1:Acquired" minOccurs="0"/>
                <xsd:element ref="ns1:ContractingParty" minOccurs="0"/>
                <xsd:element ref="ns1:ValidBegin" minOccurs="0"/>
                <xsd:element ref="ns1:ValidEnd" minOccurs="0"/>
                <xsd:element ref="ns1:DateDisplay" minOccurs="0"/>
                <xsd:element ref="ns1:Deadline" minOccurs="0"/>
                <xsd:element ref="ns1:Personaldata" minOccurs="0"/>
                <xsd:element ref="ns1:ProtectionLevel" minOccurs="0"/>
                <xsd:element ref="ns1:SecurityClass" minOccurs="0"/>
                <xsd:element ref="ns1:LanguageSP" minOccurs="0"/>
                <xsd:element ref="ns1:OtherID" minOccurs="0"/>
                <xsd:element ref="ns1:SPDescription" minOccurs="0"/>
                <xsd:element ref="ns1:Abstract" minOccurs="0"/>
                <xsd:element ref="ns1:AuthenticityChecker" minOccurs="0"/>
                <xsd:element ref="ns1:AuthenticityDate" minOccurs="0"/>
                <xsd:element ref="ns1:AuthenticityDescription" minOccurs="0"/>
                <xsd:element ref="ns1:SignatureDescription" minOccurs="0"/>
                <xsd:element ref="ns3:TaskPhaseId" minOccurs="0"/>
                <xsd:element ref="ns3:TaskPhaseNativeIdentifier" minOccurs="0"/>
                <xsd:element ref="ns3:DocumentTypeKey" minOccurs="0"/>
                <xsd:element ref="ns3:SendToBuffer" minOccurs="0"/>
                <xsd:element ref="ns3:LinkInfoId" minOccurs="0"/>
                <xsd:element ref="ns1:Editor" minOccurs="0"/>
                <xsd:element ref="ns4:_dlc_DocId" minOccurs="0"/>
                <xsd:element ref="ns4:_dlc_DocIdUrl" minOccurs="0"/>
                <xsd:element ref="ns4:_dlc_DocIdPersistId" minOccurs="0"/>
                <xsd:element ref="ns1:AccessRigh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strictionEscbRecord" ma:index="3" nillable="true" ma:displayName="EKPJ-asiakirja" ma:default="" ma:description="" ma:internalName="RestrictionEscbRecord" ma:readOnly="false">
      <xsd:simpleType>
        <xsd:restriction base="dms:Choice">
          <xsd:enumeration value="-"/>
          <xsd:enumeration value="Kyllä"/>
          <xsd:enumeration value="Ei"/>
        </xsd:restriction>
      </xsd:simpleType>
    </xsd:element>
    <xsd:element name="RestrictionEscbSensitivity" ma:index="4" nillable="true" ma:displayName="EKPJ-julkisuusluokka" ma:default="" ma:description="" ma:internalName="RestrictionEscbSensitivity" ma:readOnly="false">
      <xsd:simpleType>
        <xsd:restriction base="dms:Choice">
          <xsd:enumeration value="ECB-PUBLIC"/>
          <xsd:enumeration value="ECB-UNRESTRICTED"/>
          <xsd:enumeration value="ECB-RESTRICTED"/>
          <xsd:enumeration value="ECB-CONFIDENTIAL"/>
          <xsd:enumeration value="ECB-SECRET"/>
        </xsd:restriction>
      </xsd:simpleType>
    </xsd:element>
    <xsd:element name="ArchiveTime" ma:index="7" nillable="true" ma:displayName="Arkistointiajankohta kk" ma:default="1" ma:description="Määritä vaihtoehto; Heti tai aika kuukausina. Diaariasiakirjoilla arkistointiajankohta on aina &quot;Heti&quot;." ma:format="Dropdown" ma:internalName="ArchiveTime" ma:readOnly="false">
      <xsd:simpleType>
        <xsd:restriction base="dms:Choice">
          <xsd:enumeration value="Heti"/>
          <xsd:enumeration value="1"/>
          <xsd:enumeration value="6"/>
          <xsd:enumeration value="12"/>
        </xsd:restriction>
      </xsd:simpleType>
    </xsd:element>
    <xsd:element name="Publicityclass" ma:index="11" ma:displayName="Julkisuusluokka" ma:default="" ma:description="" ma:internalName="Publicityclass" ma:readOnly="false">
      <xsd:simpleType>
        <xsd:restriction base="dms:Choice">
          <xsd:enumeration value="Julkinen"/>
          <xsd:enumeration value="Sisäinen"/>
          <xsd:enumeration value="Osittain salassa pidettävä"/>
          <xsd:enumeration value="Salassa pidettävä"/>
        </xsd:restriction>
      </xsd:simpleType>
    </xsd:element>
    <xsd:element name="SecurityReasonSP" ma:index="12" nillable="true" ma:displayName="Salassapitoperuste" ma:default="" ma:description="" ma:internalName="SecurityReasonSP" ma:readOnly="false">
      <xsd:simpleType>
        <xsd:restriction base="dms:Choice">
          <xsd:enumeration value="-"/>
          <xsd:enumeration value="EKPJ ja kv. järjestöt (JulkL 24.1 § 2 k)"/>
          <xsd:enumeration value="Rikosten ehkäiseminen (JulkL 24.1 § 3 k)"/>
          <xsd:enumeration value="Turvajärjestelyjen toteuttaminen (JulkL 24.1 § 7 k)"/>
          <xsd:enumeration value="Poikkeusoloihin varautuminen (JulkL 24.1 § 8 k)"/>
          <xsd:enumeration value="Keskuspankkipolitiikan hoitaminen (JulkL 24.1 § 11 k)"/>
          <xsd:enumeration value="Finanssi- ja tulopolitiikan hoitaminen (JulkL 24.1 § 11 k)"/>
          <xsd:enumeration value="Rahoitus- ja vakuutusmarkkinoiden luotettavuus ja toimivuus (JulkL 24.1 § 12 k)"/>
          <xsd:enumeration value="Herkät kansantaloudelliset tiedot (JulkL 24.1 § 13 k)"/>
          <xsd:enumeration value="Suomen Pankin liikesalaisuus (JulkL 24.1 § 17 k)"/>
          <xsd:enumeration value="Suomen Pankin työnantaja-asia (JulkL 24.1 § 18 k)"/>
          <xsd:enumeration value="Yksityisen liikesalaisuus (JulkL 24.1 § 20 k)"/>
          <xsd:enumeration value="Yksityiset tutkimuksen tai tilaston perusaineistot (JulkL 24.1 § 16 k)"/>
          <xsd:enumeration value="Terveystiedot (JulkL 24.1 § 25 k)"/>
          <xsd:enumeration value="Taloudellista asemaa koskevat tiedot (JulkL 24.1 § 23 k)"/>
          <xsd:enumeration value="Rekrytointi- ja suoriutumisarviot (JulkL 24.1 § 29 k)"/>
          <xsd:enumeration value="Oikeudenkäyntiasiakirja (JulkL 24.1 § 19 k)"/>
        </xsd:restriction>
      </xsd:simpleType>
    </xsd:element>
    <xsd:element name="CustomDistributionRestricted" ma:index="13" nillable="true" ma:displayName="Jakelu rajoitettu" ma:description="" ma:internalName="CustomDistributionRestricted">
      <xsd:simpleType>
        <xsd:restriction base="dms:Boolean"/>
      </xsd:simpleType>
    </xsd:element>
    <xsd:element name="CustomDistribution" ma:index="14" nillable="true" ma:displayName="Jakelu" ma:description="" ma:internalName="CustomDistribution">
      <xsd:simpleType>
        <xsd:restriction base="dms:Text"/>
      </xsd:simpleType>
    </xsd:element>
    <xsd:element name="RegistrationID" ma:index="15" nillable="true" ma:displayName="Asianumero" ma:description="" ma:internalName="RegistrationID">
      <xsd:simpleType>
        <xsd:restriction base="dms:Text"/>
      </xsd:simpleType>
    </xsd:element>
    <xsd:element name="Diarium" ma:index="16" nillable="true" ma:displayName="Diaariasiakirja" ma:default="0" ma:description="" ma:hidden="true" ma:internalName="Diarium">
      <xsd:simpleType>
        <xsd:restriction base="dms:Boolean"/>
      </xsd:simpleType>
    </xsd:element>
    <xsd:element name="Originator" ma:index="17" nillable="true" ma:displayName="Tekijä(t)" ma:description="" ma:internalName="Originator">
      <xsd:simpleType>
        <xsd:restriction base="dms:Text"/>
      </xsd:simpleType>
    </xsd:element>
    <xsd:element name="OriginatorCorporateName" ma:index="18" nillable="true" ma:displayName="Tekijän organisaatio" ma:description="" ma:internalName="OriginatorCorporateName">
      <xsd:simpleType>
        <xsd:restriction base="dms:Text"/>
      </xsd:simpleType>
    </xsd:element>
    <xsd:element name="OriginatorUnitSP" ma:index="19" nillable="true" ma:displayName="Tekijän organisaatioyksikkö" ma:default="" ma:description="" ma:internalName="OriginatorUnitSP" ma:readOnly="false">
      <xsd:simpleType>
        <xsd:restriction base="dms:Choice">
          <xsd:enumeration value="Ennustetoimisto"/>
          <xsd:enumeration value="Hallinto-osasto"/>
          <xsd:enumeration value="Henkilöstötoimisto"/>
          <xsd:enumeration value="IT-yksikkö"/>
          <xsd:enumeration value="Johdon sihteeristö"/>
          <xsd:enumeration value="Johtokunnan sihteeripalvelut -ryhmä"/>
          <xsd:enumeration value="Johtokunta"/>
          <xsd:enumeration value="Kansainvälinen yksikkö"/>
          <xsd:enumeration value="Kansainvälisen ja rahatalouden toimisto"/>
          <xsd:enumeration value="Lakiasiainyksikkö"/>
          <xsd:enumeration value="Maksuliiketoimisto"/>
          <xsd:enumeration value="Maksutasetoimisto"/>
          <xsd:enumeration value="Markkinaoperaatioiden toimisto"/>
          <xsd:enumeration value="Oulun aluekonttori"/>
          <xsd:enumeration value="Pankkitoimintaosasto"/>
          <xsd:enumeration value="Rahapolitiikka- ja tutkimusosasto"/>
          <xsd:enumeration value="Rahoitusmarkkina- ja tilasto-osasto"/>
          <xsd:enumeration value="Rahoitustilastotoimisto"/>
          <xsd:enumeration value="Riskienvalvontatoimisto"/>
          <xsd:enumeration value="Siirtymätalouksien tutkimuslaitos (BOFIT)"/>
          <xsd:enumeration value="Sijoitustoimisto"/>
          <xsd:enumeration value="Sisäinen tarkastus"/>
          <xsd:enumeration value="Sisäiset palvelut -toimisto"/>
          <xsd:enumeration value="Strategia- ja organisaatioryhmä"/>
          <xsd:enumeration value="Taloushallintotoimisto"/>
          <xsd:enumeration value="Tiedonhallintatoimisto"/>
          <xsd:enumeration value="Tilastojärjestelmätoimisto"/>
          <xsd:enumeration value="Tilastoyksikkö"/>
          <xsd:enumeration value="Turvallisuus- ja kiinteistöyksikkö"/>
          <xsd:enumeration value="Tutkimusyksikkö"/>
          <xsd:enumeration value="Vakaustoimisto"/>
          <xsd:enumeration value="Vantaan aluekonttori"/>
          <xsd:enumeration value="Viestintäyksikkö"/>
          <xsd:enumeration value="Yleisvalvontatoimisto"/>
          <xsd:enumeration value="Rahahuolto-osasto "/>
          <xsd:enumeration value="Maksuvälinetoimisto"/>
          <xsd:enumeration value="Rakenne- ja järjestelmäyksikkö"/>
          <xsd:enumeration value="Turvallisuustoimisto"/>
          <xsd:enumeration value="Vakausanalyysitoimisto"/>
          <xsd:enumeration value="Vakauspolitiikkatoimisto"/>
          <xsd:enumeration value="Tilastoanalyysi- ja tietopalvelutoimisto"/>
          <xsd:enumeration value="Riskienvalvonnan ja ulkoisen laskennan toimisto"/>
          <xsd:enumeration value="Henkilöstö- ja talousohjaustoimisto"/>
          <xsd:enumeration value="Hallintopalvelutoimisto"/>
          <xsd:enumeration value="Kiinteistötoimisto"/>
          <xsd:enumeration value="Kielipalvelutoimisto"/>
        </xsd:restriction>
      </xsd:simpleType>
    </xsd:element>
    <xsd:element name="Status" ma:index="20" ma:displayName="Tila" ma:default="Luonnos" ma:description="" ma:internalName="Status" ma:readOnly="false">
      <xsd:simpleType>
        <xsd:restriction base="dms:Choice">
          <xsd:enumeration value="Luonnos"/>
          <xsd:enumeration value="Valmis"/>
        </xsd:restriction>
      </xsd:simpleType>
    </xsd:element>
    <xsd:element name="AddedRelations" ma:index="21" nillable="true" ma:displayName="Viittaukset dokumentteihin" ma:description="" ma:hidden="true" ma:internalName="AddedRelations" ma:readOnly="false">
      <xsd:simpleType>
        <xsd:restriction base="dms:Note"/>
      </xsd:simpleType>
    </xsd:element>
    <xsd:element name="GRSSelectionDate" ma:index="22" nillable="true" ma:displayName="TOS-luokan valintapvm." ma:description="" ma:format="DateOnly" ma:internalName="GRSSelectionDate">
      <xsd:simpleType>
        <xsd:restriction base="dms:DateTime"/>
      </xsd:simpleType>
    </xsd:element>
    <xsd:element name="SharePointId" ma:index="23" nillable="true" ma:displayName="SharePointId" ma:description="SharePointId" ma:indexed="true" ma:internalName="SharePointId">
      <xsd:simpleType>
        <xsd:restriction base="dms:Unknown"/>
      </xsd:simpleType>
    </xsd:element>
    <xsd:element name="DocumentShape" ma:index="24" nillable="true" ma:displayName="Dokumentin luonne" ma:description="" ma:internalName="DocumentShape">
      <xsd:simpleType>
        <xsd:union memberTypes="dms:Text">
          <xsd:simpleType>
            <xsd:restriction base="dms:Choice">
              <xsd:enumeration value="Esittelymuistio"/>
              <xsd:enumeration value="Esityslista"/>
              <xsd:enumeration value="Faksi"/>
              <xsd:enumeration value="Kokousmuistio"/>
              <xsd:enumeration value="Lähete"/>
              <xsd:enumeration value="Matkakertomus"/>
              <xsd:enumeration value="Muistio"/>
              <xsd:enumeration value="Pöytäkirja"/>
              <xsd:enumeration value="Tarra 2 x 7"/>
              <xsd:enumeration value="Yleisasiakirja (ilman vastaanottajaa)"/>
              <xsd:enumeration value="Yleisasiakirja (vastaanottajalla)"/>
            </xsd:restriction>
          </xsd:simpleType>
        </xsd:union>
      </xsd:simpleType>
    </xsd:element>
    <xsd:element name="Direction" ma:index="25" nillable="true" ma:displayName="Suunta" ma:description="" ma:format="RadioButtons" ma:internalName="Direction">
      <xsd:simpleType>
        <xsd:restriction base="dms:Choice">
          <xsd:enumeration value="Lähtevä"/>
          <xsd:enumeration value="Saapuva"/>
          <xsd:enumeration value="Sisäinen"/>
        </xsd:restriction>
      </xsd:simpleType>
    </xsd:element>
    <xsd:element name="Sender" ma:index="26" nillable="true" ma:displayName="Lähettäjä" ma:description="" ma:internalName="Sender">
      <xsd:simpleType>
        <xsd:restriction base="dms:Text"/>
      </xsd:simpleType>
    </xsd:element>
    <xsd:element name="Receiver" ma:index="27" nillable="true" ma:displayName="Vastaanottaja" ma:description="" ma:internalName="Receiver">
      <xsd:simpleType>
        <xsd:restriction base="dms:Text"/>
      </xsd:simpleType>
    </xsd:element>
    <xsd:element name="Registration" ma:index="28" nillable="true" ma:displayName="Muu rekisteröinti" ma:description="" ma:internalName="Registration">
      <xsd:simpleType>
        <xsd:restriction base="dms:Text"/>
      </xsd:simpleType>
    </xsd:element>
    <xsd:element name="Sent" ma:index="29" nillable="true" ma:displayName="Lähetetty" ma:description="" ma:format="DateOnly" ma:internalName="Sent">
      <xsd:simpleType>
        <xsd:restriction base="dms:DateTime"/>
      </xsd:simpleType>
    </xsd:element>
    <xsd:element name="Acquired" ma:index="30" nillable="true" ma:displayName="Vastaanotettu" ma:description="" ma:format="DateOnly" ma:internalName="Acquired">
      <xsd:simpleType>
        <xsd:restriction base="dms:DateTime"/>
      </xsd:simpleType>
    </xsd:element>
    <xsd:element name="ContractingParty" ma:index="31" nillable="true" ma:displayName="Sopijapuolet" ma:description="" ma:internalName="ContractingParty">
      <xsd:simpleType>
        <xsd:restriction base="dms:Note"/>
      </xsd:simpleType>
    </xsd:element>
    <xsd:element name="ValidBegin" ma:index="32" nillable="true" ma:displayName="Voimassaolo (alku)" ma:description="" ma:format="DateOnly" ma:internalName="ValidBegin">
      <xsd:simpleType>
        <xsd:restriction base="dms:DateTime"/>
      </xsd:simpleType>
    </xsd:element>
    <xsd:element name="ValidEnd" ma:index="33" nillable="true" ma:displayName="Voimassaolo (loppu)" ma:description="" ma:format="DateOnly" ma:internalName="ValidEnd">
      <xsd:simpleType>
        <xsd:restriction base="dms:DateTime"/>
      </xsd:simpleType>
    </xsd:element>
    <xsd:element name="DateDisplay" ma:index="34" nillable="true" ma:displayName="Tapahtuman pvm" ma:description="" ma:format="DateOnly" ma:internalName="DateDisplay">
      <xsd:simpleType>
        <xsd:restriction base="dms:DateTime"/>
      </xsd:simpleType>
    </xsd:element>
    <xsd:element name="Deadline" ma:index="35" nillable="true" ma:displayName="Määräpäivä" ma:description="" ma:format="DateOnly" ma:internalName="Deadline">
      <xsd:simpleType>
        <xsd:restriction base="dms:DateTime"/>
      </xsd:simpleType>
    </xsd:element>
    <xsd:element name="Personaldata" ma:index="36" nillable="true" ma:displayName="Henkilötietoluonne" ma:description="" ma:internalName="Personaldata" ma:readOnly="false">
      <xsd:simpleType>
        <xsd:restriction base="dms:Choice">
          <xsd:enumeration value="Ei sisällä henkilötietoja"/>
          <xsd:enumeration value="Sisältää henkilötietoja"/>
          <xsd:enumeration value="Sisältää arkaluonteisia henkilötietoja"/>
        </xsd:restriction>
      </xsd:simpleType>
    </xsd:element>
    <xsd:element name="ProtectionLevel" ma:index="37" nillable="true" ma:displayName="Suojaustaso" ma:description="" ma:internalName="ProtectionLevel" ma:readOnly="false">
      <xsd:simpleType>
        <xsd:restriction base="dms:Choice">
          <xsd:enumeration value="-"/>
          <xsd:enumeration value="I"/>
          <xsd:enumeration value="II"/>
          <xsd:enumeration value="III"/>
          <xsd:enumeration value="IV"/>
        </xsd:restriction>
      </xsd:simpleType>
    </xsd:element>
    <xsd:element name="SecurityClass" ma:index="38" nillable="true" ma:displayName="Turvallisuusluokka" ma:description="" ma:internalName="SecurityClass" ma:readOnly="false">
      <xsd:simpleType>
        <xsd:restriction base="dms:Choice">
          <xsd:enumeration value="Turvallisuusluokka I (ERITTÄIN SALAINEN)"/>
          <xsd:enumeration value="Turvallisuusluokka II (SALAINEN)"/>
          <xsd:enumeration value="Turvallisuusluokka III (LUOTTAMUKSELLINEN)"/>
          <xsd:enumeration value="Turvallisuusluokka IV (KÄYTTÖ RAJOITETTU)"/>
          <xsd:enumeration value="Ei turvallisuusluokiteltu"/>
        </xsd:restriction>
      </xsd:simpleType>
    </xsd:element>
    <xsd:element name="LanguageSP" ma:index="39" nillable="true" ma:displayName="Kieli" ma:default="fi - suomi" ma:internalName="LanguageSP" ma:readOnly="false">
      <xsd:simpleType>
        <xsd:restriction base="dms:Choice">
          <xsd:enumeration value="fi - suomi"/>
          <xsd:enumeration value="en - englanti"/>
          <xsd:enumeration value="sv - ruotsi"/>
          <xsd:enumeration value="de - saksa"/>
          <xsd:enumeration value="fr - ranska"/>
          <xsd:enumeration value="ru - venäjä"/>
          <xsd:enumeration value="zh - kiina"/>
          <xsd:enumeration value="es - espanja"/>
          <xsd:enumeration value="muu"/>
        </xsd:restriction>
      </xsd:simpleType>
    </xsd:element>
    <xsd:element name="OtherID" ma:index="40" nillable="true" ma:displayName="Muu tunnus" ma:description="" ma:internalName="OtherID">
      <xsd:simpleType>
        <xsd:restriction base="dms:Text"/>
      </xsd:simpleType>
    </xsd:element>
    <xsd:element name="SPDescription" ma:index="42" nillable="true" ma:displayName="Lisätietoja" ma:internalName="SPDescription">
      <xsd:simpleType>
        <xsd:restriction base="dms:Note">
          <xsd:maxLength value="255"/>
        </xsd:restriction>
      </xsd:simpleType>
    </xsd:element>
    <xsd:element name="Abstract" ma:index="43" nillable="true" ma:displayName="Tiivistelmä" ma:description="" ma:internalName="Abstract">
      <xsd:simpleType>
        <xsd:restriction base="dms:Note"/>
      </xsd:simpleType>
    </xsd:element>
    <xsd:element name="AuthenticityChecker" ma:index="44" nillable="true" ma:displayName="Tarkastusmerk. tekijä" ma:description="" ma:internalName="AuthenticityChecker">
      <xsd:simpleType>
        <xsd:restriction base="dms:Text"/>
      </xsd:simpleType>
    </xsd:element>
    <xsd:element name="AuthenticityDate" ma:index="45" nillable="true" ma:displayName="Tarkastusmerk. aikam." ma:description="" ma:format="DateOnly" ma:internalName="AuthenticityDate">
      <xsd:simpleType>
        <xsd:restriction base="dms:DateTime"/>
      </xsd:simpleType>
    </xsd:element>
    <xsd:element name="AuthenticityDescription" ma:index="46" nillable="true" ma:displayName="Tarkastuksen kuvaus" ma:description="" ma:internalName="AuthenticityDescription">
      <xsd:simpleType>
        <xsd:restriction base="dms:Note"/>
      </xsd:simpleType>
    </xsd:element>
    <xsd:element name="SignatureDescription" ma:index="47" nillable="true" ma:displayName="Allekirjoituksen kuvaus" ma:description="" ma:internalName="SignatureDescription">
      <xsd:simpleType>
        <xsd:restriction base="dms:Text"/>
      </xsd:simpleType>
    </xsd:element>
    <xsd:element name="Editor" ma:index="56" nillable="true" ma:displayName="Muokkaaja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cessRights" ma:index="63" nillable="true" ma:displayName="Lukuoikeudet arkistoinnin jälkeen" ma:description="Oletusarvot peritty työtilalta sekä TOS:sta." ma:internalName="AccessRight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ate" ma:index="2" ma:displayName="Päivämäärä" ma:default="[today]" ma:format="DateOnly" ma:internalName="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38E47-9DD0-49F9-8B61-C3C9843CF055" elementFormDefault="qualified">
    <xsd:import namespace="http://schemas.microsoft.com/office/2006/documentManagement/types"/>
    <xsd:import namespace="http://schemas.microsoft.com/office/infopath/2007/PartnerControls"/>
    <xsd:element name="TaskId" ma:index="5" nillable="true" ma:displayName="TaskId" ma:description="TaskId" ma:hidden="true" ma:internalName="TaskId" ma:readOnly="false">
      <xsd:simpleType>
        <xsd:restriction base="dms:Text"/>
      </xsd:simpleType>
    </xsd:element>
    <xsd:element name="GRSId" ma:index="6" nillable="true" ma:displayName="GRSId" ma:description="GRSId" ma:hidden="true" ma:internalName="GRSId" ma:readOnly="false">
      <xsd:simpleType>
        <xsd:restriction base="dms:Text"/>
      </xsd:simpleType>
    </xsd:element>
    <xsd:element name="Function" ma:index="9" nillable="true" ma:displayName="TOS-luokka (Tehtäväluokka)" ma:description="" ma:internalName="Function">
      <xsd:simpleType>
        <xsd:restriction base="dms:Text"/>
      </xsd:simpleType>
    </xsd:element>
    <xsd:element name="RecordType" ma:index="10" nillable="true" ma:displayName="Asiakirjatyyppi" ma:description="" ma:internalName="RecordType">
      <xsd:simpleType>
        <xsd:restriction base="dms:Text"/>
      </xsd:simpleType>
    </xsd:element>
    <xsd:element name="TaskPhaseId" ma:index="49" nillable="true" ma:displayName="TaskPhaseId" ma:description="" ma:internalName="TaskPhaseId" ma:readOnly="true">
      <xsd:simpleType>
        <xsd:restriction base="dms:Text"/>
      </xsd:simpleType>
    </xsd:element>
    <xsd:element name="TaskPhaseNativeIdentifier" ma:index="50" nillable="true" ma:displayName="TaskPhaseNativeIdentifier" ma:description="" ma:internalName="TaskPhaseNativeIdentifier" ma:readOnly="true">
      <xsd:simpleType>
        <xsd:restriction base="dms:Text"/>
      </xsd:simpleType>
    </xsd:element>
    <xsd:element name="DocumentTypeKey" ma:index="51" nillable="true" ma:displayName="DocumentTypeKey" ma:description="" ma:internalName="DocumentTypeKey" ma:readOnly="true">
      <xsd:simpleType>
        <xsd:restriction base="dms:Text"/>
      </xsd:simpleType>
    </xsd:element>
    <xsd:element name="SendToBuffer" ma:index="52" nillable="true" ma:displayName="Arkistoinnin tila" ma:description="Kertoo koska arkistointi on aloitettu tai suoritettu kyseiselle kohteelle." ma:internalName="SendToBuffer" ma:readOnly="true">
      <xsd:simpleType>
        <xsd:restriction base="dms:Text"/>
      </xsd:simpleType>
    </xsd:element>
    <xsd:element name="LinkInfoId" ma:index="53" nillable="true" ma:displayName="LinkInfoId" ma:description="" ma:hidden="true" ma:internalName="LinkInfo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6f40e-7f85-4302-88fa-dd22d7dba25d" elementFormDefault="qualified">
    <xsd:import namespace="http://schemas.microsoft.com/office/2006/documentManagement/types"/>
    <xsd:import namespace="http://schemas.microsoft.com/office/infopath/2007/PartnerControls"/>
    <xsd:element name="_dlc_DocId" ma:index="5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6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7" ma:displayName="Content Type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 ma:index="41" ma:displayName="Avainsanat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ityclass xmlns="http://schemas.microsoft.com/sharepoint/v3">Sisäinen</Publicityclass>
    <ValidEnd xmlns="http://schemas.microsoft.com/sharepoint/v3" xsi:nil="true"/>
    <SignatureDescription xmlns="http://schemas.microsoft.com/sharepoint/v3" xsi:nil="true"/>
    <DateDisplay xmlns="http://schemas.microsoft.com/sharepoint/v3" xsi:nil="true"/>
    <Status xmlns="http://schemas.microsoft.com/sharepoint/v3">Luonnos</Status>
    <Abstract xmlns="http://schemas.microsoft.com/sharepoint/v3" xsi:nil="true"/>
    <RestrictionEscbRecord xmlns="http://schemas.microsoft.com/sharepoint/v3">Ei</RestrictionEscbRecord>
    <Acquired xmlns="http://schemas.microsoft.com/sharepoint/v3" xsi:nil="true"/>
    <SecurityReasonSP xmlns="http://schemas.microsoft.com/sharepoint/v3">-</SecurityReasonSP>
    <Originator xmlns="http://schemas.microsoft.com/sharepoint/v3" xsi:nil="true"/>
    <OtherID xmlns="http://schemas.microsoft.com/sharepoint/v3" xsi:nil="true"/>
    <AuthenticityDescription xmlns="http://schemas.microsoft.com/sharepoint/v3" xsi:nil="true"/>
    <ArchiveTime xmlns="http://schemas.microsoft.com/sharepoint/v3" xsi:nil="true"/>
    <RecordType xmlns="63B38E47-9DD0-49F9-8B61-C3C9843CF055">Maksujärjestelmäsimulaattoreiden dokumentti</RecordType>
    <CustomDistributionRestricted xmlns="http://schemas.microsoft.com/sharepoint/v3">false</CustomDistributionRestricted>
    <RegistrationID xmlns="http://schemas.microsoft.com/sharepoint/v3" xsi:nil="true"/>
    <ValidBegin xmlns="http://schemas.microsoft.com/sharepoint/v3" xsi:nil="true"/>
    <GRSSelectionDate xmlns="http://schemas.microsoft.com/sharepoint/v3">2017-08-30T08:45:23+00:00</GRSSelectionDate>
    <SharePointId xmlns="http://schemas.microsoft.com/sharepoint/v3">5de195b7-7e39-483d-a162-a5677222b1f6</SharePointId>
    <AuthenticityDate xmlns="http://schemas.microsoft.com/sharepoint/v3" xsi:nil="true"/>
    <Sender xmlns="http://schemas.microsoft.com/sharepoint/v3" xsi:nil="true"/>
    <Diarium xmlns="http://schemas.microsoft.com/sharepoint/v3">false</Diarium>
    <Receiver xmlns="http://schemas.microsoft.com/sharepoint/v3" xsi:nil="true"/>
    <SPDescription xmlns="http://schemas.microsoft.com/sharepoint/v3" xsi:nil="true"/>
    <AddedRelations xmlns="http://schemas.microsoft.com/sharepoint/v3" xsi:nil="true"/>
    <Direction xmlns="http://schemas.microsoft.com/sharepoint/v3" xsi:nil="true"/>
    <TaskId xmlns="63B38E47-9DD0-49F9-8B61-C3C9843CF055">12672</TaskId>
    <CustomDistribution xmlns="http://schemas.microsoft.com/sharepoint/v3">Simulaattoritiimi, RM, Fujitsun simulaattorikonsultti</CustomDistribution>
    <Registration xmlns="http://schemas.microsoft.com/sharepoint/v3" xsi:nil="true"/>
    <SecurityClass xmlns="http://schemas.microsoft.com/sharepoint/v3" xsi:nil="true"/>
    <LanguageSP xmlns="http://schemas.microsoft.com/sharepoint/v3">fi - suomi</LanguageSP>
    <Personaldata xmlns="http://schemas.microsoft.com/sharepoint/v3" xsi:nil="true"/>
    <AuthenticityChecker xmlns="http://schemas.microsoft.com/sharepoint/v3" xsi:nil="true"/>
    <GRSId xmlns="63B38E47-9DD0-49F9-8B61-C3C9843CF055">52482</GRSId>
    <Sent xmlns="http://schemas.microsoft.com/sharepoint/v3" xsi:nil="true"/>
    <OriginatorUnitSP xmlns="http://schemas.microsoft.com/sharepoint/v3" xsi:nil="true"/>
    <DocumentShape xmlns="http://schemas.microsoft.com/sharepoint/v3" xsi:nil="true"/>
    <ContractingParty xmlns="http://schemas.microsoft.com/sharepoint/v3" xsi:nil="true"/>
    <Deadline xmlns="http://schemas.microsoft.com/sharepoint/v3" xsi:nil="true"/>
    <ProtectionLevel xmlns="http://schemas.microsoft.com/sharepoint/v3" xsi:nil="true"/>
    <Date xmlns="http://schemas.microsoft.com/sharepoint/v3/fields">2017-08-29T21:00:00+00:00</Date>
    <RestrictionEscbSensitivity xmlns="http://schemas.microsoft.com/sharepoint/v3" xsi:nil="true"/>
    <Function xmlns="63B38E47-9DD0-49F9-8B61-C3C9843CF055">A6.2 Maksu- ja arvopaperijärjestelmien yleisvalvonta</Function>
    <OriginatorCorporateName xmlns="http://schemas.microsoft.com/sharepoint/v3" xsi:nil="true"/>
    <_dlc_DocId xmlns="b4d6f40e-7f85-4302-88fa-dd22d7dba25d">6PDNW662TKAY-1369-2065</_dlc_DocId>
    <_dlc_DocIdUrl xmlns="b4d6f40e-7f85-4302-88fa-dd22d7dba25d">
      <Url>http://kirstu/sp/RM/bof-pss2/_layouts/DocIdRedir.aspx?ID=6PDNW662TKAY-1369-2065</Url>
      <Description>6PDNW662TKAY-1369-2065</Description>
    </_dlc_DocIdUrl>
    <TaskPhaseId xmlns="63B38E47-9DD0-49F9-8B61-C3C9843CF055">11697</TaskPhaseId>
    <LinkInfoId xmlns="63B38E47-9DD0-49F9-8B61-C3C9843CF055" xsi:nil="true"/>
    <SendToBuffer xmlns="63B38E47-9DD0-49F9-8B61-C3C9843CF055" xsi:nil="true"/>
    <AccessRights xmlns="http://schemas.microsoft.com/sharepoint/v3">
      <UserInfo>
        <DisplayName/>
        <AccountId xsi:nil="true"/>
        <AccountType/>
      </UserInfo>
    </AccessRights>
  </documentManagement>
</p:properties>
</file>

<file path=customXml/itemProps1.xml><?xml version="1.0" encoding="utf-8"?>
<ds:datastoreItem xmlns:ds="http://schemas.openxmlformats.org/officeDocument/2006/customXml" ds:itemID="{2D286B3F-6AC9-49C0-AD49-A256F0A04603}"/>
</file>

<file path=customXml/itemProps2.xml><?xml version="1.0" encoding="utf-8"?>
<ds:datastoreItem xmlns:ds="http://schemas.openxmlformats.org/officeDocument/2006/customXml" ds:itemID="{FB8E53AC-721F-4468-A6E4-64A02EABCE47}"/>
</file>

<file path=customXml/itemProps3.xml><?xml version="1.0" encoding="utf-8"?>
<ds:datastoreItem xmlns:ds="http://schemas.openxmlformats.org/officeDocument/2006/customXml" ds:itemID="{35EC3483-EF62-4BA0-9419-E32BB165C1D6}"/>
</file>

<file path=customXml/itemProps4.xml><?xml version="1.0" encoding="utf-8"?>
<ds:datastoreItem xmlns:ds="http://schemas.openxmlformats.org/officeDocument/2006/customXml" ds:itemID="{2B04A86D-D82F-4EDD-AE11-9E2D37C6FC4D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836</Words>
  <Application>Microsoft Office PowerPoint</Application>
  <PresentationFormat>Widescreen</PresentationFormat>
  <Paragraphs>155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CCP profits and losses due to clearing member failure: A simulation approach</vt:lpstr>
      <vt:lpstr> </vt:lpstr>
      <vt:lpstr>What about us studying CCP?</vt:lpstr>
      <vt:lpstr>Outline</vt:lpstr>
      <vt:lpstr>Motivation</vt:lpstr>
      <vt:lpstr>Research questions  </vt:lpstr>
      <vt:lpstr>Bilateral vs CCP trading</vt:lpstr>
      <vt:lpstr>Benefits CCP </vt:lpstr>
      <vt:lpstr>When is the CCP at risk? </vt:lpstr>
      <vt:lpstr>CCP simulator: Process flow in this exercise</vt:lpstr>
      <vt:lpstr>Characteristic of the data </vt:lpstr>
      <vt:lpstr>Key data features  </vt:lpstr>
      <vt:lpstr>Netting performance: from many to 1 CSD</vt:lpstr>
      <vt:lpstr>Exposure of the CCP (1/2)</vt:lpstr>
      <vt:lpstr>Exposure of the CCP 2/2 </vt:lpstr>
      <vt:lpstr>Stress scenario: Cover 1 and Cover2 </vt:lpstr>
      <vt:lpstr>Stress scenario: Cover 1 and Cover2</vt:lpstr>
      <vt:lpstr>Stress scenario: Cover 1 and Cover2 </vt:lpstr>
      <vt:lpstr>Stress scenario: Cover 1 and Cover2</vt:lpstr>
      <vt:lpstr>Stress scenario: Cover 1 and Cover2</vt:lpstr>
      <vt:lpstr>Analyzing results</vt:lpstr>
      <vt:lpstr>PowerPoint Presentation</vt:lpstr>
      <vt:lpstr>Realistic price movements in stocks </vt:lpstr>
      <vt:lpstr>How to apply β’s (work in progress)</vt:lpstr>
      <vt:lpstr>Summary</vt:lpstr>
    </vt:vector>
  </TitlesOfParts>
  <Company>De Nederlandsche Bank N.V.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CCP profits and losses due to clearing member failure A simulation approach</dc:title>
  <dc:creator>Heijmans, R.H. (Ronald) (BVM_MIB)</dc:creator>
  <cp:keywords/>
  <cp:lastModifiedBy>Heijmans, R.H. (Ronald) (BVM_MIB)</cp:lastModifiedBy>
  <cp:revision>32</cp:revision>
  <dcterms:created xsi:type="dcterms:W3CDTF">2017-08-29T17:13:49Z</dcterms:created>
  <dcterms:modified xsi:type="dcterms:W3CDTF">2017-08-30T07:56:40Z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0x010100A530CFF0EEB1442EBD6E2CB2270C99FD00EB20D9583D7D43DF978B84F4B399017D00A96E26D4FF9D964D980AB0118695A8B0</vt:lpwstr>
  </property>
  <property fmtid="{D5CDD505-2E9C-101B-9397-08002B2CF9AE}" pid="3" name="_dlc_DocIdItemGuid">
    <vt:lpwstr>972ef533-55de-4fa6-9971-38c1c8a9e9b9</vt:lpwstr>
  </property>
</Properties>
</file>