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03"/>
  </p:normalViewPr>
  <p:slideViewPr>
    <p:cSldViewPr snapToGrid="0" snapToObjects="1">
      <p:cViewPr varScale="1">
        <p:scale>
          <a:sx n="76" d="100"/>
          <a:sy n="76" d="100"/>
        </p:scale>
        <p:origin x="216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7" Type="http://schemas.openxmlformats.org/officeDocument/2006/relationships/slide" Target="slides/slide6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609EB-F929-7642-81AF-075C7DAD82F8}" type="datetimeFigureOut">
              <a:rPr lang="en-US" smtClean="0"/>
              <a:t>8/28/17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CA2A4-EBB7-B44A-AF73-21850A5624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45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Elizabeth</a:t>
            </a:r>
            <a:r>
              <a:rPr lang="en-US" baseline="0" dirty="0" smtClean="0"/>
              <a:t> Klee used 15-minute intervals (in the 2007 version of the paper cited)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CA2A4-EBB7-B44A-AF73-21850A5624F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785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Armantier, O. &amp; Copeland, A. (October 2015). Challenges in Identifying Interbank Loans. FRBNY Economic Policy Review</a:t>
            </a:r>
            <a:r>
              <a:rPr lang="en-US" baseline="0" dirty="0" smtClean="0"/>
              <a:t>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Formally tested the accuracy of the algorithm and concluded that algorithm may be ill-suited to the task of identifying individual loans between two specific banks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For the period 2007-2011, an average of 81% of all pairs of payments identified by the algorithm are not fed funds transactions conducted by the two banks (false positive)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An average of 23% of the banks’ actual fed funds transactions are overlooked by the algorithm (false negative)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CA2A4-EBB7-B44A-AF73-21850A5624F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012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16C3-B475-814E-8460-18A29F158F57}" type="datetimeFigureOut">
              <a:rPr lang="en-US" smtClean="0"/>
              <a:t>8/28/17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AB91-C56B-6D45-BA59-093FD0829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6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16C3-B475-814E-8460-18A29F158F57}" type="datetimeFigureOut">
              <a:rPr lang="en-US" smtClean="0"/>
              <a:t>8/28/17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AB91-C56B-6D45-BA59-093FD0829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6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16C3-B475-814E-8460-18A29F158F57}" type="datetimeFigureOut">
              <a:rPr lang="en-US" smtClean="0"/>
              <a:t>8/28/17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AB91-C56B-6D45-BA59-093FD0829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6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16C3-B475-814E-8460-18A29F158F57}" type="datetimeFigureOut">
              <a:rPr lang="en-US" smtClean="0"/>
              <a:t>8/28/17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AB91-C56B-6D45-BA59-093FD0829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9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16C3-B475-814E-8460-18A29F158F57}" type="datetimeFigureOut">
              <a:rPr lang="en-US" smtClean="0"/>
              <a:t>8/28/17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AB91-C56B-6D45-BA59-093FD0829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51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16C3-B475-814E-8460-18A29F158F57}" type="datetimeFigureOut">
              <a:rPr lang="en-US" smtClean="0"/>
              <a:t>8/28/17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AB91-C56B-6D45-BA59-093FD0829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1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16C3-B475-814E-8460-18A29F158F57}" type="datetimeFigureOut">
              <a:rPr lang="en-US" smtClean="0"/>
              <a:t>8/28/17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AB91-C56B-6D45-BA59-093FD0829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8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16C3-B475-814E-8460-18A29F158F57}" type="datetimeFigureOut">
              <a:rPr lang="en-US" smtClean="0"/>
              <a:t>8/28/17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AB91-C56B-6D45-BA59-093FD0829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01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16C3-B475-814E-8460-18A29F158F57}" type="datetimeFigureOut">
              <a:rPr lang="en-US" smtClean="0"/>
              <a:t>8/28/17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AB91-C56B-6D45-BA59-093FD0829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73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16C3-B475-814E-8460-18A29F158F57}" type="datetimeFigureOut">
              <a:rPr lang="en-US" smtClean="0"/>
              <a:t>8/28/17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AB91-C56B-6D45-BA59-093FD0829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1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16C3-B475-814E-8460-18A29F158F57}" type="datetimeFigureOut">
              <a:rPr lang="en-US" smtClean="0"/>
              <a:t>8/28/17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AB91-C56B-6D45-BA59-093FD0829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53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E16C3-B475-814E-8460-18A29F158F57}" type="datetimeFigureOut">
              <a:rPr lang="en-US" smtClean="0"/>
              <a:t>8/28/17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BAB91-C56B-6D45-BA59-093FD0829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4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49403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Hidden Content of Absent Transactions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200" i="1" dirty="0" smtClean="0"/>
              <a:t> An Algorithmic Approach for Identifying Participants’ Operational Outages</a:t>
            </a:r>
            <a:br>
              <a:rPr lang="en-US" sz="2200" i="1" dirty="0" smtClean="0"/>
            </a:br>
            <a:r>
              <a:rPr lang="en-US" sz="2200" i="1" dirty="0" smtClean="0"/>
              <a:t/>
            </a:r>
            <a:br>
              <a:rPr lang="en-US" sz="2200" i="1" dirty="0" smtClean="0"/>
            </a:br>
            <a:r>
              <a:rPr lang="en-US" sz="1800" b="1" dirty="0" smtClean="0">
                <a:latin typeface="Calibri" charset="0"/>
                <a:ea typeface="Calibri" charset="0"/>
                <a:cs typeface="Calibri" charset="0"/>
              </a:rPr>
              <a:t>Marc Glowka, Payments and Settlement Systems, Deutsche Bundesbank</a:t>
            </a:r>
            <a:endParaRPr lang="en-US" sz="2200" b="1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29077"/>
            <a:ext cx="9144000" cy="288064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endParaRPr lang="en-US" sz="1800" dirty="0" smtClean="0"/>
          </a:p>
          <a:p>
            <a:r>
              <a:rPr lang="en-US" sz="1600" b="1" dirty="0" smtClean="0"/>
              <a:t>Discussant</a:t>
            </a:r>
            <a:r>
              <a:rPr lang="en-US" sz="1600" dirty="0" smtClean="0"/>
              <a:t>: Patrick Joseph Sadornas, Bangko Sentral ng Pilipinas (BSP)</a:t>
            </a:r>
          </a:p>
          <a:p>
            <a:endParaRPr lang="en-US" sz="1900" dirty="0" smtClean="0"/>
          </a:p>
          <a:p>
            <a:endParaRPr lang="en-US" sz="1900" dirty="0" smtClean="0"/>
          </a:p>
          <a:p>
            <a:r>
              <a:rPr lang="en-US" sz="1400" dirty="0" smtClean="0"/>
              <a:t>DISCLAIMER: The views and opinions expressed in this presentation are solely those of the discussant </a:t>
            </a:r>
            <a:br>
              <a:rPr lang="en-US" sz="1400" dirty="0" smtClean="0"/>
            </a:br>
            <a:r>
              <a:rPr lang="en-US" sz="1400" dirty="0" smtClean="0"/>
              <a:t>and do not represent the official position or policy of the BSP.</a:t>
            </a:r>
          </a:p>
        </p:txBody>
      </p:sp>
    </p:spTree>
    <p:extLst>
      <p:ext uri="{BB962C8B-B14F-4D97-AF65-F5344CB8AC3E}">
        <p14:creationId xmlns:p14="http://schemas.microsoft.com/office/powerpoint/2010/main" val="9046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058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“</a:t>
            </a:r>
            <a:r>
              <a:rPr lang="mr-IN" b="1" dirty="0" smtClean="0">
                <a:solidFill>
                  <a:srgbClr val="0070C0"/>
                </a:solidFill>
              </a:rPr>
              <a:t>…</a:t>
            </a:r>
            <a:r>
              <a:rPr lang="en-US" b="1" dirty="0" smtClean="0">
                <a:solidFill>
                  <a:srgbClr val="0070C0"/>
                </a:solidFill>
              </a:rPr>
              <a:t> enlighten the dark area of participant operational outages in FMIs” </a:t>
            </a:r>
          </a:p>
          <a:p>
            <a:pPr lvl="1"/>
            <a:r>
              <a:rPr lang="en-US" dirty="0" smtClean="0"/>
              <a:t>Operational outages of FMI participants are relevant to </a:t>
            </a:r>
            <a:r>
              <a:rPr lang="en-US" b="1" dirty="0" smtClean="0"/>
              <a:t>overseers</a:t>
            </a:r>
            <a:r>
              <a:rPr lang="en-US" dirty="0" smtClean="0"/>
              <a:t>, </a:t>
            </a:r>
            <a:r>
              <a:rPr lang="en-US" b="1" dirty="0" smtClean="0"/>
              <a:t>operators</a:t>
            </a:r>
            <a:r>
              <a:rPr lang="en-US" dirty="0" smtClean="0"/>
              <a:t>, and </a:t>
            </a:r>
            <a:r>
              <a:rPr lang="en-US" b="1" dirty="0" smtClean="0"/>
              <a:t>participants</a:t>
            </a:r>
          </a:p>
          <a:p>
            <a:pPr lvl="1"/>
            <a:r>
              <a:rPr lang="en-US" b="1" dirty="0" smtClean="0"/>
              <a:t>We cannot manage what we cannot measure </a:t>
            </a:r>
            <a:r>
              <a:rPr lang="mr-IN" dirty="0" smtClean="0"/>
              <a:t>–</a:t>
            </a:r>
            <a:r>
              <a:rPr lang="en-US" dirty="0" smtClean="0"/>
              <a:t> tackling the measurement problem is an essential first step in risk management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“</a:t>
            </a:r>
            <a:r>
              <a:rPr lang="mr-IN" b="1" dirty="0" smtClean="0">
                <a:solidFill>
                  <a:srgbClr val="0070C0"/>
                </a:solidFill>
              </a:rPr>
              <a:t>…</a:t>
            </a:r>
            <a:r>
              <a:rPr lang="en-US" b="1" dirty="0" smtClean="0">
                <a:solidFill>
                  <a:srgbClr val="0070C0"/>
                </a:solidFill>
              </a:rPr>
              <a:t> until now a comprehensive data set on participants’ outages does not exists”</a:t>
            </a:r>
          </a:p>
          <a:p>
            <a:pPr lvl="1"/>
            <a:r>
              <a:rPr lang="en-US" dirty="0" smtClean="0"/>
              <a:t>Recognized limitations in </a:t>
            </a:r>
            <a:r>
              <a:rPr lang="en-US" b="1" dirty="0" smtClean="0"/>
              <a:t>reporting incentives</a:t>
            </a:r>
            <a:r>
              <a:rPr lang="en-US" dirty="0" smtClean="0"/>
              <a:t>, particularly in cases where reporting is not mandatory</a:t>
            </a:r>
          </a:p>
          <a:p>
            <a:pPr lvl="1"/>
            <a:r>
              <a:rPr lang="en-US" dirty="0" smtClean="0"/>
              <a:t>According to the presenter/authors, this data set would allow </a:t>
            </a:r>
            <a:r>
              <a:rPr lang="en-US" b="1" dirty="0" smtClean="0"/>
              <a:t>investigation of relevant questions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How often do these outages occur?</a:t>
            </a:r>
          </a:p>
          <a:p>
            <a:pPr lvl="2"/>
            <a:r>
              <a:rPr lang="en-US" dirty="0" smtClean="0"/>
              <a:t>How long do these outages last?</a:t>
            </a:r>
          </a:p>
          <a:p>
            <a:pPr lvl="2"/>
            <a:r>
              <a:rPr lang="en-US" dirty="0" smtClean="0"/>
              <a:t>When do these outages occur?</a:t>
            </a:r>
          </a:p>
          <a:p>
            <a:pPr lvl="2"/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“</a:t>
            </a:r>
            <a:r>
              <a:rPr lang="mr-IN" b="1" dirty="0" smtClean="0">
                <a:solidFill>
                  <a:srgbClr val="0070C0"/>
                </a:solidFill>
              </a:rPr>
              <a:t>…</a:t>
            </a:r>
            <a:r>
              <a:rPr lang="en-US" b="1" dirty="0" smtClean="0">
                <a:solidFill>
                  <a:srgbClr val="0070C0"/>
                </a:solidFill>
              </a:rPr>
              <a:t> try to find evidence of absence where no such evidence was hitherto available”</a:t>
            </a:r>
          </a:p>
          <a:p>
            <a:pPr lvl="1"/>
            <a:r>
              <a:rPr lang="en-US" b="1" dirty="0" smtClean="0"/>
              <a:t>Mining</a:t>
            </a:r>
            <a:r>
              <a:rPr lang="en-US" dirty="0" smtClean="0"/>
              <a:t> of payments transaction data can help provide answers to relevant research questions</a:t>
            </a:r>
          </a:p>
        </p:txBody>
      </p:sp>
    </p:spTree>
    <p:extLst>
      <p:ext uri="{BB962C8B-B14F-4D97-AF65-F5344CB8AC3E}">
        <p14:creationId xmlns:p14="http://schemas.microsoft.com/office/powerpoint/2010/main" val="73414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Algorithmic approach to identify participants’ operational outages based on transaction data</a:t>
            </a:r>
          </a:p>
          <a:p>
            <a:pPr lvl="1"/>
            <a:r>
              <a:rPr lang="en-US" dirty="0" smtClean="0"/>
              <a:t>Broadly analogous to the approach of Furfine in 1999 to measure the US fed funds market</a:t>
            </a:r>
          </a:p>
          <a:p>
            <a:pPr lvl="1"/>
            <a:r>
              <a:rPr lang="en-US" dirty="0" smtClean="0"/>
              <a:t>Indirect measurement of a phenomena due to lack of direct data/reports </a:t>
            </a:r>
            <a:r>
              <a:rPr lang="mr-IN" dirty="0" smtClean="0"/>
              <a:t>–</a:t>
            </a:r>
            <a:r>
              <a:rPr lang="en-US" dirty="0" smtClean="0"/>
              <a:t> e.g. interbank loans and operational outages</a:t>
            </a:r>
          </a:p>
          <a:p>
            <a:pPr lvl="1"/>
            <a:r>
              <a:rPr lang="en-US" dirty="0" smtClean="0"/>
              <a:t>Applying an algorithm to payment systems data to generate a data set for further analysis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 the filtering of data: </a:t>
            </a:r>
            <a:r>
              <a:rPr lang="en-US" b="1" dirty="0" smtClean="0">
                <a:solidFill>
                  <a:srgbClr val="0070C0"/>
                </a:solidFill>
              </a:rPr>
              <a:t>“</a:t>
            </a:r>
            <a:r>
              <a:rPr lang="mr-IN" b="1" dirty="0" smtClean="0">
                <a:solidFill>
                  <a:srgbClr val="0070C0"/>
                </a:solidFill>
              </a:rPr>
              <a:t>…</a:t>
            </a:r>
            <a:r>
              <a:rPr lang="en-US" b="1" dirty="0" smtClean="0">
                <a:solidFill>
                  <a:srgbClr val="0070C0"/>
                </a:solidFill>
              </a:rPr>
              <a:t> those sent by ancillary systems, are excluded as they might be triggered by the ancillary system rather than by the participant”</a:t>
            </a:r>
          </a:p>
          <a:p>
            <a:pPr lvl="1"/>
            <a:r>
              <a:rPr lang="en-US" dirty="0" smtClean="0"/>
              <a:t>Transactions initiated by ancillary systems (e.g. PvP</a:t>
            </a:r>
            <a:r>
              <a:rPr lang="en-US" dirty="0"/>
              <a:t>/</a:t>
            </a:r>
            <a:r>
              <a:rPr lang="en-US" dirty="0" smtClean="0"/>
              <a:t>DvP systems) may also be triggered by participants</a:t>
            </a:r>
          </a:p>
          <a:p>
            <a:pPr lvl="1"/>
            <a:r>
              <a:rPr lang="en-US" dirty="0" smtClean="0"/>
              <a:t>Presenter/authors identified CLS as being initiated by the participant (an approximation)</a:t>
            </a:r>
          </a:p>
          <a:p>
            <a:pPr lvl="1"/>
            <a:r>
              <a:rPr lang="en-US" dirty="0" smtClean="0"/>
              <a:t>Understanding the detailed functioning and interfaces of individual ancillary systems may serve to enrich the data (i.e. provide additional data points for mining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5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r>
              <a:rPr lang="en-US" sz="2000" b="0" dirty="0" smtClean="0"/>
              <a:t>(cont’d)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the interval and threshold used: </a:t>
            </a:r>
            <a:r>
              <a:rPr lang="en-US" b="1" dirty="0" smtClean="0">
                <a:solidFill>
                  <a:srgbClr val="0070C0"/>
                </a:solidFill>
              </a:rPr>
              <a:t>“</a:t>
            </a:r>
            <a:r>
              <a:rPr lang="mr-IN" b="1" dirty="0" smtClean="0">
                <a:solidFill>
                  <a:srgbClr val="0070C0"/>
                </a:solidFill>
              </a:rPr>
              <a:t>…</a:t>
            </a:r>
            <a:r>
              <a:rPr lang="en-US" b="1" dirty="0" smtClean="0">
                <a:solidFill>
                  <a:srgbClr val="0070C0"/>
                </a:solidFill>
              </a:rPr>
              <a:t> a potential outage is identified when the volume of transactions of a participant during a </a:t>
            </a:r>
            <a:r>
              <a:rPr lang="en-US" b="1" u="sng" dirty="0" smtClean="0">
                <a:solidFill>
                  <a:srgbClr val="0070C0"/>
                </a:solidFill>
              </a:rPr>
              <a:t>ten-minute interval</a:t>
            </a:r>
            <a:r>
              <a:rPr lang="en-US" b="1" dirty="0" smtClean="0">
                <a:solidFill>
                  <a:srgbClr val="0070C0"/>
                </a:solidFill>
              </a:rPr>
              <a:t> on a business day lies in the </a:t>
            </a:r>
            <a:r>
              <a:rPr lang="en-US" b="1" u="sng" dirty="0" smtClean="0">
                <a:solidFill>
                  <a:srgbClr val="0070C0"/>
                </a:solidFill>
              </a:rPr>
              <a:t>first percentile</a:t>
            </a:r>
            <a:r>
              <a:rPr lang="en-US" b="1" dirty="0" smtClean="0">
                <a:solidFill>
                  <a:srgbClr val="0070C0"/>
                </a:solidFill>
              </a:rPr>
              <a:t> of the participant over a year”</a:t>
            </a:r>
          </a:p>
          <a:p>
            <a:pPr lvl="1"/>
            <a:r>
              <a:rPr lang="en-US" b="1" dirty="0" smtClean="0"/>
              <a:t>Question</a:t>
            </a:r>
            <a:r>
              <a:rPr lang="en-US" dirty="0" smtClean="0"/>
              <a:t>: Why a 10-minute interval? Why use the 1</a:t>
            </a:r>
            <a:r>
              <a:rPr lang="en-US" baseline="30000" dirty="0" smtClean="0"/>
              <a:t>st</a:t>
            </a:r>
            <a:r>
              <a:rPr lang="en-US" dirty="0" smtClean="0"/>
              <a:t> percentile as threshold for outage?</a:t>
            </a:r>
          </a:p>
          <a:p>
            <a:pPr lvl="1"/>
            <a:r>
              <a:rPr lang="en-US" dirty="0" smtClean="0"/>
              <a:t>A sensitivity analysis on the interval used and/or the outage threshold may provide insight into the robustness of the methodology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94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60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Algorithm and resulting data set  is a welcome addition to research work on FMI operational risk</a:t>
            </a:r>
          </a:p>
          <a:p>
            <a:pPr lvl="1"/>
            <a:r>
              <a:rPr lang="en-US" dirty="0" smtClean="0"/>
              <a:t>General applicability to other FMIs</a:t>
            </a:r>
          </a:p>
          <a:p>
            <a:pPr lvl="1"/>
            <a:r>
              <a:rPr lang="en-US" dirty="0" smtClean="0"/>
              <a:t>Can serve as basis for quantifying operational risk in an FMI arising from participants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However, since generalizations are made about participant outages using the resulting data set, the reliability of the algorithm must be established first</a:t>
            </a:r>
          </a:p>
          <a:p>
            <a:pPr lvl="1"/>
            <a:r>
              <a:rPr lang="en-US" dirty="0" smtClean="0"/>
              <a:t>False positives and false negatives may affect the inferences that we make from the data set output by the algorithm</a:t>
            </a:r>
          </a:p>
          <a:p>
            <a:pPr lvl="1"/>
            <a:r>
              <a:rPr lang="en-US" b="1" dirty="0"/>
              <a:t>Question</a:t>
            </a:r>
            <a:r>
              <a:rPr lang="en-US" dirty="0"/>
              <a:t>: Has your team considered ways to measure the quality of the results? How do you intend to do </a:t>
            </a:r>
            <a:r>
              <a:rPr lang="en-US" dirty="0" smtClean="0"/>
              <a:t>this?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Criticism of Furfine algorithm by Armantier &amp; Copeland (2015) may be broadly applicable</a:t>
            </a:r>
            <a:endParaRPr lang="en-US" dirty="0"/>
          </a:p>
          <a:p>
            <a:pPr lvl="1"/>
            <a:r>
              <a:rPr lang="en-US" dirty="0" smtClean="0"/>
              <a:t>Subject was different (interbank loans) but also involves use of an algorithm to produce a data set</a:t>
            </a:r>
          </a:p>
          <a:p>
            <a:pPr lvl="1"/>
            <a:r>
              <a:rPr lang="en-US" dirty="0" smtClean="0"/>
              <a:t>In their conclusion: “xxx need to validate formally, prior to any analysis, that indirect inferences produced by an algorithm are accurate.”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1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measuring effectiveness of the algorithm using public info. and microprudential data</a:t>
            </a:r>
          </a:p>
          <a:p>
            <a:pPr lvl="1"/>
            <a:r>
              <a:rPr lang="en-US" dirty="0" smtClean="0"/>
              <a:t>Obtaining some “ground truths” </a:t>
            </a:r>
            <a:r>
              <a:rPr lang="mr-IN" dirty="0" smtClean="0"/>
              <a:t>–</a:t>
            </a:r>
            <a:r>
              <a:rPr lang="en-US" dirty="0" smtClean="0"/>
              <a:t> also relevant for supervised machine learning (in future plans)</a:t>
            </a:r>
          </a:p>
          <a:p>
            <a:pPr lvl="1"/>
            <a:r>
              <a:rPr lang="en-US" dirty="0" smtClean="0"/>
              <a:t>Consider comparing with reports from critical participants (if no legal restrictions on data)</a:t>
            </a:r>
          </a:p>
          <a:p>
            <a:pPr lvl="1"/>
            <a:r>
              <a:rPr lang="en-US" dirty="0" smtClean="0"/>
              <a:t>These may provide input to the calibration of the intervals and outage thresholds used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Consider sensitivity analysis of the parameters of the algorithm to assess robustness</a:t>
            </a:r>
          </a:p>
          <a:p>
            <a:pPr lvl="1"/>
            <a:r>
              <a:rPr lang="en-US" dirty="0" smtClean="0"/>
              <a:t>Aggregation period (10-minute interval)</a:t>
            </a:r>
          </a:p>
          <a:p>
            <a:pPr lvl="1"/>
            <a:r>
              <a:rPr lang="en-US" dirty="0" smtClean="0"/>
              <a:t>Threshold for considering an outage (1</a:t>
            </a:r>
            <a:r>
              <a:rPr lang="en-US" baseline="30000" dirty="0" smtClean="0"/>
              <a:t>st</a:t>
            </a:r>
            <a:r>
              <a:rPr lang="en-US" dirty="0" smtClean="0"/>
              <a:t> percentile threshold)</a:t>
            </a:r>
          </a:p>
          <a:p>
            <a:pPr lvl="1"/>
            <a:endParaRPr lang="en-US" dirty="0"/>
          </a:p>
          <a:p>
            <a:r>
              <a:rPr lang="en-US" dirty="0" smtClean="0"/>
              <a:t>Exploring possible data enrichment that can be provided by ancillary systems</a:t>
            </a:r>
          </a:p>
          <a:p>
            <a:pPr lvl="1"/>
            <a:r>
              <a:rPr lang="en-US" dirty="0" smtClean="0"/>
              <a:t>Transactions in ancillary systems triggered by participants (i.e. initiation manifests itself in the data) may provide additional clues to operational outages of participants</a:t>
            </a:r>
          </a:p>
          <a:p>
            <a:pPr lvl="1"/>
            <a:r>
              <a:rPr lang="en-US" dirty="0" smtClean="0"/>
              <a:t>Transaction must be attributable to participants (usually possible using separate field or reference text)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995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ti SP" ma:contentTypeID="0x010100A530CFF0EEB1442EBD6E2CB2270C99FD00EB20D9583D7D43DF978B84F4B399017D00A96E26D4FF9D964D980AB0118695A8B0" ma:contentTypeVersion="45901" ma:contentTypeDescription="Suomen Pankin asiakirjat" ma:contentTypeScope="" ma:versionID="d6dec484a240fbe6159923615df82e4f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63B38E47-9DD0-49F9-8B61-C3C9843CF055" xmlns:ns4="b4d6f40e-7f85-4302-88fa-dd22d7dba25d" targetNamespace="http://schemas.microsoft.com/office/2006/metadata/properties" ma:root="true" ma:fieldsID="67710770d64768b13e59c93b09bfa9c4" ns1:_="" ns2:_="" ns3:_="" ns4:_="">
    <xsd:import namespace="http://schemas.microsoft.com/sharepoint/v3"/>
    <xsd:import namespace="http://schemas.microsoft.com/sharepoint/v3/fields"/>
    <xsd:import namespace="63B38E47-9DD0-49F9-8B61-C3C9843CF055"/>
    <xsd:import namespace="b4d6f40e-7f85-4302-88fa-dd22d7dba25d"/>
    <xsd:element name="properties">
      <xsd:complexType>
        <xsd:sequence>
          <xsd:element name="documentManagement">
            <xsd:complexType>
              <xsd:all>
                <xsd:element ref="ns2:Date"/>
                <xsd:element ref="ns1:RestrictionEscbRecord" minOccurs="0"/>
                <xsd:element ref="ns1:RestrictionEscbSensitivity" minOccurs="0"/>
                <xsd:element ref="ns3:TaskId" minOccurs="0"/>
                <xsd:element ref="ns3:GRSId" minOccurs="0"/>
                <xsd:element ref="ns1:ArchiveTime" minOccurs="0"/>
                <xsd:element ref="ns3:Function" minOccurs="0"/>
                <xsd:element ref="ns3:RecordType" minOccurs="0"/>
                <xsd:element ref="ns1:Publicityclass"/>
                <xsd:element ref="ns1:SecurityReasonSP" minOccurs="0"/>
                <xsd:element ref="ns1:CustomDistributionRestricted" minOccurs="0"/>
                <xsd:element ref="ns1:CustomDistribution" minOccurs="0"/>
                <xsd:element ref="ns1:RegistrationID" minOccurs="0"/>
                <xsd:element ref="ns1:Diarium" minOccurs="0"/>
                <xsd:element ref="ns1:Originator" minOccurs="0"/>
                <xsd:element ref="ns1:OriginatorCorporateName" minOccurs="0"/>
                <xsd:element ref="ns1:OriginatorUnitSP" minOccurs="0"/>
                <xsd:element ref="ns1:Status"/>
                <xsd:element ref="ns1:AddedRelations" minOccurs="0"/>
                <xsd:element ref="ns1:GRSSelectionDate" minOccurs="0"/>
                <xsd:element ref="ns1:SharePointId" minOccurs="0"/>
                <xsd:element ref="ns1:DocumentShape" minOccurs="0"/>
                <xsd:element ref="ns1:Direction" minOccurs="0"/>
                <xsd:element ref="ns1:Sender" minOccurs="0"/>
                <xsd:element ref="ns1:Receiver" minOccurs="0"/>
                <xsd:element ref="ns1:Registration" minOccurs="0"/>
                <xsd:element ref="ns1:Sent" minOccurs="0"/>
                <xsd:element ref="ns1:Acquired" minOccurs="0"/>
                <xsd:element ref="ns1:ContractingParty" minOccurs="0"/>
                <xsd:element ref="ns1:ValidBegin" minOccurs="0"/>
                <xsd:element ref="ns1:ValidEnd" minOccurs="0"/>
                <xsd:element ref="ns1:DateDisplay" minOccurs="0"/>
                <xsd:element ref="ns1:Deadline" minOccurs="0"/>
                <xsd:element ref="ns1:Personaldata" minOccurs="0"/>
                <xsd:element ref="ns1:ProtectionLevel" minOccurs="0"/>
                <xsd:element ref="ns1:SecurityClass" minOccurs="0"/>
                <xsd:element ref="ns1:LanguageSP" minOccurs="0"/>
                <xsd:element ref="ns1:OtherID" minOccurs="0"/>
                <xsd:element ref="ns1:SPDescription" minOccurs="0"/>
                <xsd:element ref="ns1:Abstract" minOccurs="0"/>
                <xsd:element ref="ns1:AuthenticityChecker" minOccurs="0"/>
                <xsd:element ref="ns1:AuthenticityDate" minOccurs="0"/>
                <xsd:element ref="ns1:AuthenticityDescription" minOccurs="0"/>
                <xsd:element ref="ns1:SignatureDescription" minOccurs="0"/>
                <xsd:element ref="ns3:TaskPhaseId" minOccurs="0"/>
                <xsd:element ref="ns3:TaskPhaseNativeIdentifier" minOccurs="0"/>
                <xsd:element ref="ns3:DocumentTypeKey" minOccurs="0"/>
                <xsd:element ref="ns3:SendToBuffer" minOccurs="0"/>
                <xsd:element ref="ns3:LinkInfoId" minOccurs="0"/>
                <xsd:element ref="ns1:Editor" minOccurs="0"/>
                <xsd:element ref="ns4:_dlc_DocId" minOccurs="0"/>
                <xsd:element ref="ns4:_dlc_DocIdUrl" minOccurs="0"/>
                <xsd:element ref="ns4:_dlc_DocIdPersistId" minOccurs="0"/>
                <xsd:element ref="ns1:AccessRigh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strictionEscbRecord" ma:index="3" nillable="true" ma:displayName="EKPJ-asiakirja" ma:default="" ma:description="" ma:internalName="RestrictionEscbRecord" ma:readOnly="false">
      <xsd:simpleType>
        <xsd:restriction base="dms:Choice">
          <xsd:enumeration value="-"/>
          <xsd:enumeration value="Kyllä"/>
          <xsd:enumeration value="Ei"/>
        </xsd:restriction>
      </xsd:simpleType>
    </xsd:element>
    <xsd:element name="RestrictionEscbSensitivity" ma:index="4" nillable="true" ma:displayName="EKPJ-julkisuusluokka" ma:default="" ma:description="" ma:internalName="RestrictionEscbSensitivity" ma:readOnly="false">
      <xsd:simpleType>
        <xsd:restriction base="dms:Choice">
          <xsd:enumeration value="ECB-PUBLIC"/>
          <xsd:enumeration value="ECB-UNRESTRICTED"/>
          <xsd:enumeration value="ECB-RESTRICTED"/>
          <xsd:enumeration value="ECB-CONFIDENTIAL"/>
          <xsd:enumeration value="ECB-SECRET"/>
        </xsd:restriction>
      </xsd:simpleType>
    </xsd:element>
    <xsd:element name="ArchiveTime" ma:index="7" nillable="true" ma:displayName="Arkistointiajankohta kk" ma:default="1" ma:description="Määritä vaihtoehto; Heti tai aika kuukausina. Diaariasiakirjoilla arkistointiajankohta on aina &quot;Heti&quot;." ma:format="Dropdown" ma:internalName="ArchiveTime" ma:readOnly="false">
      <xsd:simpleType>
        <xsd:restriction base="dms:Choice">
          <xsd:enumeration value="Heti"/>
          <xsd:enumeration value="1"/>
          <xsd:enumeration value="6"/>
          <xsd:enumeration value="12"/>
        </xsd:restriction>
      </xsd:simpleType>
    </xsd:element>
    <xsd:element name="Publicityclass" ma:index="11" ma:displayName="Julkisuusluokka" ma:default="" ma:description="" ma:internalName="Publicityclass" ma:readOnly="false">
      <xsd:simpleType>
        <xsd:restriction base="dms:Choice">
          <xsd:enumeration value="Julkinen"/>
          <xsd:enumeration value="Sisäinen"/>
          <xsd:enumeration value="Osittain salassa pidettävä"/>
          <xsd:enumeration value="Salassa pidettävä"/>
        </xsd:restriction>
      </xsd:simpleType>
    </xsd:element>
    <xsd:element name="SecurityReasonSP" ma:index="12" nillable="true" ma:displayName="Salassapitoperuste" ma:default="" ma:description="" ma:internalName="SecurityReasonSP" ma:readOnly="false">
      <xsd:simpleType>
        <xsd:restriction base="dms:Choice">
          <xsd:enumeration value="-"/>
          <xsd:enumeration value="EKPJ ja kv. järjestöt (JulkL 24.1 § 2 k)"/>
          <xsd:enumeration value="Rikosten ehkäiseminen (JulkL 24.1 § 3 k)"/>
          <xsd:enumeration value="Turvajärjestelyjen toteuttaminen (JulkL 24.1 § 7 k)"/>
          <xsd:enumeration value="Poikkeusoloihin varautuminen (JulkL 24.1 § 8 k)"/>
          <xsd:enumeration value="Keskuspankkipolitiikan hoitaminen (JulkL 24.1 § 11 k)"/>
          <xsd:enumeration value="Finanssi- ja tulopolitiikan hoitaminen (JulkL 24.1 § 11 k)"/>
          <xsd:enumeration value="Rahoitus- ja vakuutusmarkkinoiden luotettavuus ja toimivuus (JulkL 24.1 § 12 k)"/>
          <xsd:enumeration value="Herkät kansantaloudelliset tiedot (JulkL 24.1 § 13 k)"/>
          <xsd:enumeration value="Suomen Pankin liikesalaisuus (JulkL 24.1 § 17 k)"/>
          <xsd:enumeration value="Suomen Pankin työnantaja-asia (JulkL 24.1 § 18 k)"/>
          <xsd:enumeration value="Yksityisen liikesalaisuus (JulkL 24.1 § 20 k)"/>
          <xsd:enumeration value="Yksityiset tutkimuksen tai tilaston perusaineistot (JulkL 24.1 § 16 k)"/>
          <xsd:enumeration value="Terveystiedot (JulkL 24.1 § 25 k)"/>
          <xsd:enumeration value="Taloudellista asemaa koskevat tiedot (JulkL 24.1 § 23 k)"/>
          <xsd:enumeration value="Rekrytointi- ja suoriutumisarviot (JulkL 24.1 § 29 k)"/>
          <xsd:enumeration value="Oikeudenkäyntiasiakirja (JulkL 24.1 § 19 k)"/>
        </xsd:restriction>
      </xsd:simpleType>
    </xsd:element>
    <xsd:element name="CustomDistributionRestricted" ma:index="13" nillable="true" ma:displayName="Jakelu rajoitettu" ma:description="" ma:internalName="CustomDistributionRestricted">
      <xsd:simpleType>
        <xsd:restriction base="dms:Boolean"/>
      </xsd:simpleType>
    </xsd:element>
    <xsd:element name="CustomDistribution" ma:index="14" nillable="true" ma:displayName="Jakelu" ma:description="" ma:internalName="CustomDistribution">
      <xsd:simpleType>
        <xsd:restriction base="dms:Text"/>
      </xsd:simpleType>
    </xsd:element>
    <xsd:element name="RegistrationID" ma:index="15" nillable="true" ma:displayName="Asianumero" ma:description="" ma:internalName="RegistrationID">
      <xsd:simpleType>
        <xsd:restriction base="dms:Text"/>
      </xsd:simpleType>
    </xsd:element>
    <xsd:element name="Diarium" ma:index="16" nillable="true" ma:displayName="Diaariasiakirja" ma:default="0" ma:description="" ma:hidden="true" ma:internalName="Diarium">
      <xsd:simpleType>
        <xsd:restriction base="dms:Boolean"/>
      </xsd:simpleType>
    </xsd:element>
    <xsd:element name="Originator" ma:index="17" nillable="true" ma:displayName="Tekijä(t)" ma:description="" ma:internalName="Originator">
      <xsd:simpleType>
        <xsd:restriction base="dms:Text"/>
      </xsd:simpleType>
    </xsd:element>
    <xsd:element name="OriginatorCorporateName" ma:index="18" nillable="true" ma:displayName="Tekijän organisaatio" ma:description="" ma:internalName="OriginatorCorporateName">
      <xsd:simpleType>
        <xsd:restriction base="dms:Text"/>
      </xsd:simpleType>
    </xsd:element>
    <xsd:element name="OriginatorUnitSP" ma:index="19" nillable="true" ma:displayName="Tekijän organisaatioyksikkö" ma:default="" ma:description="" ma:internalName="OriginatorUnitSP" ma:readOnly="false">
      <xsd:simpleType>
        <xsd:restriction base="dms:Choice">
          <xsd:enumeration value="Ennustetoimisto"/>
          <xsd:enumeration value="Hallinto-osasto"/>
          <xsd:enumeration value="Henkilöstötoimisto"/>
          <xsd:enumeration value="IT-yksikkö"/>
          <xsd:enumeration value="Johdon sihteeristö"/>
          <xsd:enumeration value="Johtokunnan sihteeripalvelut -ryhmä"/>
          <xsd:enumeration value="Johtokunta"/>
          <xsd:enumeration value="Kansainvälinen yksikkö"/>
          <xsd:enumeration value="Kansainvälisen ja rahatalouden toimisto"/>
          <xsd:enumeration value="Lakiasiainyksikkö"/>
          <xsd:enumeration value="Maksuliiketoimisto"/>
          <xsd:enumeration value="Maksutasetoimisto"/>
          <xsd:enumeration value="Markkinaoperaatioiden toimisto"/>
          <xsd:enumeration value="Oulun aluekonttori"/>
          <xsd:enumeration value="Pankkitoimintaosasto"/>
          <xsd:enumeration value="Rahapolitiikka- ja tutkimusosasto"/>
          <xsd:enumeration value="Rahoitusmarkkina- ja tilasto-osasto"/>
          <xsd:enumeration value="Rahoitustilastotoimisto"/>
          <xsd:enumeration value="Riskienvalvontatoimisto"/>
          <xsd:enumeration value="Siirtymätalouksien tutkimuslaitos (BOFIT)"/>
          <xsd:enumeration value="Sijoitustoimisto"/>
          <xsd:enumeration value="Sisäinen tarkastus"/>
          <xsd:enumeration value="Sisäiset palvelut -toimisto"/>
          <xsd:enumeration value="Strategia- ja organisaatioryhmä"/>
          <xsd:enumeration value="Taloushallintotoimisto"/>
          <xsd:enumeration value="Tiedonhallintatoimisto"/>
          <xsd:enumeration value="Tilastojärjestelmätoimisto"/>
          <xsd:enumeration value="Tilastoyksikkö"/>
          <xsd:enumeration value="Turvallisuus- ja kiinteistöyksikkö"/>
          <xsd:enumeration value="Tutkimusyksikkö"/>
          <xsd:enumeration value="Vakaustoimisto"/>
          <xsd:enumeration value="Vantaan aluekonttori"/>
          <xsd:enumeration value="Viestintäyksikkö"/>
          <xsd:enumeration value="Yleisvalvontatoimisto"/>
          <xsd:enumeration value="Rahahuolto-osasto "/>
          <xsd:enumeration value="Maksuvälinetoimisto"/>
          <xsd:enumeration value="Rakenne- ja järjestelmäyksikkö"/>
          <xsd:enumeration value="Turvallisuustoimisto"/>
          <xsd:enumeration value="Vakausanalyysitoimisto"/>
          <xsd:enumeration value="Vakauspolitiikkatoimisto"/>
          <xsd:enumeration value="Tilastoanalyysi- ja tietopalvelutoimisto"/>
          <xsd:enumeration value="Riskienvalvonnan ja ulkoisen laskennan toimisto"/>
          <xsd:enumeration value="Henkilöstö- ja talousohjaustoimisto"/>
          <xsd:enumeration value="Hallintopalvelutoimisto"/>
          <xsd:enumeration value="Kiinteistötoimisto"/>
          <xsd:enumeration value="Kielipalvelutoimisto"/>
        </xsd:restriction>
      </xsd:simpleType>
    </xsd:element>
    <xsd:element name="Status" ma:index="20" ma:displayName="Tila" ma:default="Luonnos" ma:description="" ma:internalName="Status" ma:readOnly="false">
      <xsd:simpleType>
        <xsd:restriction base="dms:Choice">
          <xsd:enumeration value="Luonnos"/>
          <xsd:enumeration value="Valmis"/>
        </xsd:restriction>
      </xsd:simpleType>
    </xsd:element>
    <xsd:element name="AddedRelations" ma:index="21" nillable="true" ma:displayName="Viittaukset dokumentteihin" ma:description="" ma:hidden="true" ma:internalName="AddedRelations" ma:readOnly="false">
      <xsd:simpleType>
        <xsd:restriction base="dms:Note"/>
      </xsd:simpleType>
    </xsd:element>
    <xsd:element name="GRSSelectionDate" ma:index="22" nillable="true" ma:displayName="TOS-luokan valintapvm." ma:description="" ma:format="DateOnly" ma:internalName="GRSSelectionDate">
      <xsd:simpleType>
        <xsd:restriction base="dms:DateTime"/>
      </xsd:simpleType>
    </xsd:element>
    <xsd:element name="SharePointId" ma:index="23" nillable="true" ma:displayName="SharePointId" ma:description="SharePointId" ma:indexed="true" ma:internalName="SharePointId">
      <xsd:simpleType>
        <xsd:restriction base="dms:Unknown"/>
      </xsd:simpleType>
    </xsd:element>
    <xsd:element name="DocumentShape" ma:index="24" nillable="true" ma:displayName="Dokumentin luonne" ma:description="" ma:internalName="DocumentShape">
      <xsd:simpleType>
        <xsd:union memberTypes="dms:Text">
          <xsd:simpleType>
            <xsd:restriction base="dms:Choice">
              <xsd:enumeration value="Esittelymuistio"/>
              <xsd:enumeration value="Esityslista"/>
              <xsd:enumeration value="Faksi"/>
              <xsd:enumeration value="Kokousmuistio"/>
              <xsd:enumeration value="Lähete"/>
              <xsd:enumeration value="Matkakertomus"/>
              <xsd:enumeration value="Muistio"/>
              <xsd:enumeration value="Pöytäkirja"/>
              <xsd:enumeration value="Tarra 2 x 7"/>
              <xsd:enumeration value="Yleisasiakirja (ilman vastaanottajaa)"/>
              <xsd:enumeration value="Yleisasiakirja (vastaanottajalla)"/>
            </xsd:restriction>
          </xsd:simpleType>
        </xsd:union>
      </xsd:simpleType>
    </xsd:element>
    <xsd:element name="Direction" ma:index="25" nillable="true" ma:displayName="Suunta" ma:description="" ma:format="RadioButtons" ma:internalName="Direction">
      <xsd:simpleType>
        <xsd:restriction base="dms:Choice">
          <xsd:enumeration value="Lähtevä"/>
          <xsd:enumeration value="Saapuva"/>
          <xsd:enumeration value="Sisäinen"/>
        </xsd:restriction>
      </xsd:simpleType>
    </xsd:element>
    <xsd:element name="Sender" ma:index="26" nillable="true" ma:displayName="Lähettäjä" ma:description="" ma:internalName="Sender">
      <xsd:simpleType>
        <xsd:restriction base="dms:Text"/>
      </xsd:simpleType>
    </xsd:element>
    <xsd:element name="Receiver" ma:index="27" nillable="true" ma:displayName="Vastaanottaja" ma:description="" ma:internalName="Receiver">
      <xsd:simpleType>
        <xsd:restriction base="dms:Text"/>
      </xsd:simpleType>
    </xsd:element>
    <xsd:element name="Registration" ma:index="28" nillable="true" ma:displayName="Muu rekisteröinti" ma:description="" ma:internalName="Registration">
      <xsd:simpleType>
        <xsd:restriction base="dms:Text"/>
      </xsd:simpleType>
    </xsd:element>
    <xsd:element name="Sent" ma:index="29" nillable="true" ma:displayName="Lähetetty" ma:description="" ma:format="DateOnly" ma:internalName="Sent">
      <xsd:simpleType>
        <xsd:restriction base="dms:DateTime"/>
      </xsd:simpleType>
    </xsd:element>
    <xsd:element name="Acquired" ma:index="30" nillable="true" ma:displayName="Vastaanotettu" ma:description="" ma:format="DateOnly" ma:internalName="Acquired">
      <xsd:simpleType>
        <xsd:restriction base="dms:DateTime"/>
      </xsd:simpleType>
    </xsd:element>
    <xsd:element name="ContractingParty" ma:index="31" nillable="true" ma:displayName="Sopijapuolet" ma:description="" ma:internalName="ContractingParty">
      <xsd:simpleType>
        <xsd:restriction base="dms:Note"/>
      </xsd:simpleType>
    </xsd:element>
    <xsd:element name="ValidBegin" ma:index="32" nillable="true" ma:displayName="Voimassaolo (alku)" ma:description="" ma:format="DateOnly" ma:internalName="ValidBegin">
      <xsd:simpleType>
        <xsd:restriction base="dms:DateTime"/>
      </xsd:simpleType>
    </xsd:element>
    <xsd:element name="ValidEnd" ma:index="33" nillable="true" ma:displayName="Voimassaolo (loppu)" ma:description="" ma:format="DateOnly" ma:internalName="ValidEnd">
      <xsd:simpleType>
        <xsd:restriction base="dms:DateTime"/>
      </xsd:simpleType>
    </xsd:element>
    <xsd:element name="DateDisplay" ma:index="34" nillable="true" ma:displayName="Tapahtuman pvm" ma:description="" ma:format="DateOnly" ma:internalName="DateDisplay">
      <xsd:simpleType>
        <xsd:restriction base="dms:DateTime"/>
      </xsd:simpleType>
    </xsd:element>
    <xsd:element name="Deadline" ma:index="35" nillable="true" ma:displayName="Määräpäivä" ma:description="" ma:format="DateOnly" ma:internalName="Deadline">
      <xsd:simpleType>
        <xsd:restriction base="dms:DateTime"/>
      </xsd:simpleType>
    </xsd:element>
    <xsd:element name="Personaldata" ma:index="36" nillable="true" ma:displayName="Henkilötietoluonne" ma:description="" ma:internalName="Personaldata" ma:readOnly="false">
      <xsd:simpleType>
        <xsd:restriction base="dms:Choice">
          <xsd:enumeration value="Ei sisällä henkilötietoja"/>
          <xsd:enumeration value="Sisältää henkilötietoja"/>
          <xsd:enumeration value="Sisältää arkaluonteisia henkilötietoja"/>
        </xsd:restriction>
      </xsd:simpleType>
    </xsd:element>
    <xsd:element name="ProtectionLevel" ma:index="37" nillable="true" ma:displayName="Suojaustaso" ma:description="" ma:internalName="ProtectionLevel" ma:readOnly="false">
      <xsd:simpleType>
        <xsd:restriction base="dms:Choice">
          <xsd:enumeration value="-"/>
          <xsd:enumeration value="I"/>
          <xsd:enumeration value="II"/>
          <xsd:enumeration value="III"/>
          <xsd:enumeration value="IV"/>
        </xsd:restriction>
      </xsd:simpleType>
    </xsd:element>
    <xsd:element name="SecurityClass" ma:index="38" nillable="true" ma:displayName="Turvallisuusluokka" ma:description="" ma:internalName="SecurityClass" ma:readOnly="false">
      <xsd:simpleType>
        <xsd:restriction base="dms:Choice">
          <xsd:enumeration value="Turvallisuusluokka I (ERITTÄIN SALAINEN)"/>
          <xsd:enumeration value="Turvallisuusluokka II (SALAINEN)"/>
          <xsd:enumeration value="Turvallisuusluokka III (LUOTTAMUKSELLINEN)"/>
          <xsd:enumeration value="Turvallisuusluokka IV (KÄYTTÖ RAJOITETTU)"/>
          <xsd:enumeration value="Ei turvallisuusluokiteltu"/>
        </xsd:restriction>
      </xsd:simpleType>
    </xsd:element>
    <xsd:element name="LanguageSP" ma:index="39" nillable="true" ma:displayName="Kieli" ma:default="fi - suomi" ma:internalName="LanguageSP" ma:readOnly="false">
      <xsd:simpleType>
        <xsd:restriction base="dms:Choice">
          <xsd:enumeration value="fi - suomi"/>
          <xsd:enumeration value="en - englanti"/>
          <xsd:enumeration value="sv - ruotsi"/>
          <xsd:enumeration value="de - saksa"/>
          <xsd:enumeration value="fr - ranska"/>
          <xsd:enumeration value="ru - venäjä"/>
          <xsd:enumeration value="zh - kiina"/>
          <xsd:enumeration value="es - espanja"/>
          <xsd:enumeration value="muu"/>
        </xsd:restriction>
      </xsd:simpleType>
    </xsd:element>
    <xsd:element name="OtherID" ma:index="40" nillable="true" ma:displayName="Muu tunnus" ma:description="" ma:internalName="OtherID">
      <xsd:simpleType>
        <xsd:restriction base="dms:Text"/>
      </xsd:simpleType>
    </xsd:element>
    <xsd:element name="SPDescription" ma:index="42" nillable="true" ma:displayName="Lisätietoja" ma:internalName="SPDescription">
      <xsd:simpleType>
        <xsd:restriction base="dms:Note">
          <xsd:maxLength value="255"/>
        </xsd:restriction>
      </xsd:simpleType>
    </xsd:element>
    <xsd:element name="Abstract" ma:index="43" nillable="true" ma:displayName="Tiivistelmä" ma:description="" ma:internalName="Abstract">
      <xsd:simpleType>
        <xsd:restriction base="dms:Note"/>
      </xsd:simpleType>
    </xsd:element>
    <xsd:element name="AuthenticityChecker" ma:index="44" nillable="true" ma:displayName="Tarkastusmerk. tekijä" ma:description="" ma:internalName="AuthenticityChecker">
      <xsd:simpleType>
        <xsd:restriction base="dms:Text"/>
      </xsd:simpleType>
    </xsd:element>
    <xsd:element name="AuthenticityDate" ma:index="45" nillable="true" ma:displayName="Tarkastusmerk. aikam." ma:description="" ma:format="DateOnly" ma:internalName="AuthenticityDate">
      <xsd:simpleType>
        <xsd:restriction base="dms:DateTime"/>
      </xsd:simpleType>
    </xsd:element>
    <xsd:element name="AuthenticityDescription" ma:index="46" nillable="true" ma:displayName="Tarkastuksen kuvaus" ma:description="" ma:internalName="AuthenticityDescription">
      <xsd:simpleType>
        <xsd:restriction base="dms:Note"/>
      </xsd:simpleType>
    </xsd:element>
    <xsd:element name="SignatureDescription" ma:index="47" nillable="true" ma:displayName="Allekirjoituksen kuvaus" ma:description="" ma:internalName="SignatureDescription">
      <xsd:simpleType>
        <xsd:restriction base="dms:Text"/>
      </xsd:simpleType>
    </xsd:element>
    <xsd:element name="Editor" ma:index="56" nillable="true" ma:displayName="Muokkaaja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ccessRights" ma:index="63" nillable="true" ma:displayName="Lukuoikeudet arkistoinnin jälkeen" ma:description="Oletusarvot peritty työtilalta sekä TOS:sta." ma:internalName="AccessRight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Date" ma:index="2" ma:displayName="Päivämäärä" ma:default="[today]" ma:format="DateOnly" ma:internalName="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B38E47-9DD0-49F9-8B61-C3C9843CF055" elementFormDefault="qualified">
    <xsd:import namespace="http://schemas.microsoft.com/office/2006/documentManagement/types"/>
    <xsd:import namespace="http://schemas.microsoft.com/office/infopath/2007/PartnerControls"/>
    <xsd:element name="TaskId" ma:index="5" nillable="true" ma:displayName="TaskId" ma:description="TaskId" ma:hidden="true" ma:internalName="TaskId" ma:readOnly="false">
      <xsd:simpleType>
        <xsd:restriction base="dms:Text"/>
      </xsd:simpleType>
    </xsd:element>
    <xsd:element name="GRSId" ma:index="6" nillable="true" ma:displayName="GRSId" ma:description="GRSId" ma:hidden="true" ma:internalName="GRSId" ma:readOnly="false">
      <xsd:simpleType>
        <xsd:restriction base="dms:Text"/>
      </xsd:simpleType>
    </xsd:element>
    <xsd:element name="Function" ma:index="9" nillable="true" ma:displayName="TOS-luokka (Tehtäväluokka)" ma:description="" ma:internalName="Function">
      <xsd:simpleType>
        <xsd:restriction base="dms:Text"/>
      </xsd:simpleType>
    </xsd:element>
    <xsd:element name="RecordType" ma:index="10" nillable="true" ma:displayName="Asiakirjatyyppi" ma:description="" ma:internalName="RecordType">
      <xsd:simpleType>
        <xsd:restriction base="dms:Text"/>
      </xsd:simpleType>
    </xsd:element>
    <xsd:element name="TaskPhaseId" ma:index="49" nillable="true" ma:displayName="TaskPhaseId" ma:description="" ma:internalName="TaskPhaseId" ma:readOnly="true">
      <xsd:simpleType>
        <xsd:restriction base="dms:Text"/>
      </xsd:simpleType>
    </xsd:element>
    <xsd:element name="TaskPhaseNativeIdentifier" ma:index="50" nillable="true" ma:displayName="TaskPhaseNativeIdentifier" ma:description="" ma:internalName="TaskPhaseNativeIdentifier" ma:readOnly="true">
      <xsd:simpleType>
        <xsd:restriction base="dms:Text"/>
      </xsd:simpleType>
    </xsd:element>
    <xsd:element name="DocumentTypeKey" ma:index="51" nillable="true" ma:displayName="DocumentTypeKey" ma:description="" ma:internalName="DocumentTypeKey" ma:readOnly="true">
      <xsd:simpleType>
        <xsd:restriction base="dms:Text"/>
      </xsd:simpleType>
    </xsd:element>
    <xsd:element name="SendToBuffer" ma:index="52" nillable="true" ma:displayName="Arkistoinnin tila" ma:description="Kertoo koska arkistointi on aloitettu tai suoritettu kyseiselle kohteelle." ma:internalName="SendToBuffer" ma:readOnly="true">
      <xsd:simpleType>
        <xsd:restriction base="dms:Text"/>
      </xsd:simpleType>
    </xsd:element>
    <xsd:element name="LinkInfoId" ma:index="53" nillable="true" ma:displayName="LinkInfoId" ma:description="" ma:hidden="true" ma:internalName="LinkInfo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6f40e-7f85-4302-88fa-dd22d7dba25d" elementFormDefault="qualified">
    <xsd:import namespace="http://schemas.microsoft.com/office/2006/documentManagement/types"/>
    <xsd:import namespace="http://schemas.microsoft.com/office/infopath/2007/PartnerControls"/>
    <xsd:element name="_dlc_DocId" ma:index="5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6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7" ma:displayName="Content Type"/>
        <xsd:element ref="dc:title" maxOccurs="1" ma:index="1" ma:displayName="Otsikko"/>
        <xsd:element ref="dc:subject" minOccurs="0" maxOccurs="1"/>
        <xsd:element ref="dc:description" minOccurs="0" maxOccurs="1"/>
        <xsd:element name="keywords" minOccurs="0" maxOccurs="1" type="xsd:string" ma:index="41" ma:displayName="Avainsanat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cityclass xmlns="http://schemas.microsoft.com/sharepoint/v3">Sisäinen</Publicityclass>
    <ValidEnd xmlns="http://schemas.microsoft.com/sharepoint/v3" xsi:nil="true"/>
    <SignatureDescription xmlns="http://schemas.microsoft.com/sharepoint/v3" xsi:nil="true"/>
    <DateDisplay xmlns="http://schemas.microsoft.com/sharepoint/v3" xsi:nil="true"/>
    <Status xmlns="http://schemas.microsoft.com/sharepoint/v3">Luonnos</Status>
    <Abstract xmlns="http://schemas.microsoft.com/sharepoint/v3" xsi:nil="true"/>
    <RestrictionEscbRecord xmlns="http://schemas.microsoft.com/sharepoint/v3">Ei</RestrictionEscbRecord>
    <Acquired xmlns="http://schemas.microsoft.com/sharepoint/v3" xsi:nil="true"/>
    <SecurityReasonSP xmlns="http://schemas.microsoft.com/sharepoint/v3">-</SecurityReasonSP>
    <Originator xmlns="http://schemas.microsoft.com/sharepoint/v3" xsi:nil="true"/>
    <OtherID xmlns="http://schemas.microsoft.com/sharepoint/v3" xsi:nil="true"/>
    <AuthenticityDescription xmlns="http://schemas.microsoft.com/sharepoint/v3" xsi:nil="true"/>
    <ArchiveTime xmlns="http://schemas.microsoft.com/sharepoint/v3" xsi:nil="true"/>
    <RecordType xmlns="63B38E47-9DD0-49F9-8B61-C3C9843CF055">Maksujärjestelmäsimulaattoreiden dokumentti</RecordType>
    <CustomDistributionRestricted xmlns="http://schemas.microsoft.com/sharepoint/v3">false</CustomDistributionRestricted>
    <RegistrationID xmlns="http://schemas.microsoft.com/sharepoint/v3" xsi:nil="true"/>
    <ValidBegin xmlns="http://schemas.microsoft.com/sharepoint/v3" xsi:nil="true"/>
    <GRSSelectionDate xmlns="http://schemas.microsoft.com/sharepoint/v3">2017-08-30T07:44:17+00:00</GRSSelectionDate>
    <SharePointId xmlns="http://schemas.microsoft.com/sharepoint/v3">f4f25a8d-c70f-4bd6-b2f8-7adbcdcd86fb</SharePointId>
    <AuthenticityDate xmlns="http://schemas.microsoft.com/sharepoint/v3" xsi:nil="true"/>
    <Sender xmlns="http://schemas.microsoft.com/sharepoint/v3" xsi:nil="true"/>
    <Diarium xmlns="http://schemas.microsoft.com/sharepoint/v3">false</Diarium>
    <Receiver xmlns="http://schemas.microsoft.com/sharepoint/v3" xsi:nil="true"/>
    <SPDescription xmlns="http://schemas.microsoft.com/sharepoint/v3" xsi:nil="true"/>
    <AddedRelations xmlns="http://schemas.microsoft.com/sharepoint/v3" xsi:nil="true"/>
    <Direction xmlns="http://schemas.microsoft.com/sharepoint/v3" xsi:nil="true"/>
    <TaskId xmlns="63B38E47-9DD0-49F9-8B61-C3C9843CF055">12672</TaskId>
    <CustomDistribution xmlns="http://schemas.microsoft.com/sharepoint/v3">Simulaattoritiimi, RM, Fujitsun simulaattorikonsultti</CustomDistribution>
    <Registration xmlns="http://schemas.microsoft.com/sharepoint/v3" xsi:nil="true"/>
    <SecurityClass xmlns="http://schemas.microsoft.com/sharepoint/v3" xsi:nil="true"/>
    <LanguageSP xmlns="http://schemas.microsoft.com/sharepoint/v3">fi - suomi</LanguageSP>
    <Personaldata xmlns="http://schemas.microsoft.com/sharepoint/v3" xsi:nil="true"/>
    <AuthenticityChecker xmlns="http://schemas.microsoft.com/sharepoint/v3" xsi:nil="true"/>
    <GRSId xmlns="63B38E47-9DD0-49F9-8B61-C3C9843CF055">52482</GRSId>
    <Sent xmlns="http://schemas.microsoft.com/sharepoint/v3" xsi:nil="true"/>
    <OriginatorUnitSP xmlns="http://schemas.microsoft.com/sharepoint/v3" xsi:nil="true"/>
    <DocumentShape xmlns="http://schemas.microsoft.com/sharepoint/v3" xsi:nil="true"/>
    <ContractingParty xmlns="http://schemas.microsoft.com/sharepoint/v3" xsi:nil="true"/>
    <Deadline xmlns="http://schemas.microsoft.com/sharepoint/v3" xsi:nil="true"/>
    <ProtectionLevel xmlns="http://schemas.microsoft.com/sharepoint/v3" xsi:nil="true"/>
    <Date xmlns="http://schemas.microsoft.com/sharepoint/v3/fields">2017-08-29T21:00:00+00:00</Date>
    <RestrictionEscbSensitivity xmlns="http://schemas.microsoft.com/sharepoint/v3" xsi:nil="true"/>
    <Function xmlns="63B38E47-9DD0-49F9-8B61-C3C9843CF055">A6.2 Maksu- ja arvopaperijärjestelmien yleisvalvonta</Function>
    <OriginatorCorporateName xmlns="http://schemas.microsoft.com/sharepoint/v3" xsi:nil="true"/>
    <_dlc_DocId xmlns="b4d6f40e-7f85-4302-88fa-dd22d7dba25d">6PDNW662TKAY-1369-2064</_dlc_DocId>
    <_dlc_DocIdUrl xmlns="b4d6f40e-7f85-4302-88fa-dd22d7dba25d">
      <Url>http://kirstu/sp/RM/bof-pss2/_layouts/DocIdRedir.aspx?ID=6PDNW662TKAY-1369-2064</Url>
      <Description>6PDNW662TKAY-1369-2064</Description>
    </_dlc_DocIdUrl>
    <TaskPhaseId xmlns="63B38E47-9DD0-49F9-8B61-C3C9843CF055">11697</TaskPhaseId>
    <LinkInfoId xmlns="63B38E47-9DD0-49F9-8B61-C3C9843CF055" xsi:nil="true"/>
    <SendToBuffer xmlns="63B38E47-9DD0-49F9-8B61-C3C9843CF055" xsi:nil="true"/>
    <AccessRights xmlns="http://schemas.microsoft.com/sharepoint/v3">
      <UserInfo>
        <DisplayName/>
        <AccountId xsi:nil="true"/>
        <AccountType/>
      </UserInfo>
    </AccessRights>
  </documentManagement>
</p:properties>
</file>

<file path=customXml/itemProps1.xml><?xml version="1.0" encoding="utf-8"?>
<ds:datastoreItem xmlns:ds="http://schemas.openxmlformats.org/officeDocument/2006/customXml" ds:itemID="{45E55AB2-6D16-4448-9E71-08D69BDAFAD8}"/>
</file>

<file path=customXml/itemProps2.xml><?xml version="1.0" encoding="utf-8"?>
<ds:datastoreItem xmlns:ds="http://schemas.openxmlformats.org/officeDocument/2006/customXml" ds:itemID="{5707C8A4-C94B-4EA4-BC99-90339DA863C4}"/>
</file>

<file path=customXml/itemProps3.xml><?xml version="1.0" encoding="utf-8"?>
<ds:datastoreItem xmlns:ds="http://schemas.openxmlformats.org/officeDocument/2006/customXml" ds:itemID="{84CAB560-E728-415D-A38D-9A9FC83F1091}"/>
</file>

<file path=customXml/itemProps4.xml><?xml version="1.0" encoding="utf-8"?>
<ds:datastoreItem xmlns:ds="http://schemas.openxmlformats.org/officeDocument/2006/customXml" ds:itemID="{334CDF12-F9A1-4001-9125-A1107021880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845</Words>
  <Application>Microsoft Macintosh PowerPoint</Application>
  <PresentationFormat>Widescreen</PresentationFormat>
  <Paragraphs>68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Mangal</vt:lpstr>
      <vt:lpstr>Arial</vt:lpstr>
      <vt:lpstr>Office Theme</vt:lpstr>
      <vt:lpstr>The Hidden Content of Absent Transactions  An Algorithmic Approach for Identifying Participants’ Operational Outages  Marc Glowka, Payments and Settlement Systems, Deutsche Bundesbank</vt:lpstr>
      <vt:lpstr>The Problem</vt:lpstr>
      <vt:lpstr>Methodology</vt:lpstr>
      <vt:lpstr>Methodology (cont’d)</vt:lpstr>
      <vt:lpstr>Results and Conclusion</vt:lpstr>
      <vt:lpstr>Some Recommendations</vt:lpstr>
      <vt:lpstr>Thank you.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Joseph  M. Sadornas</dc:creator>
  <cp:keywords/>
  <cp:lastModifiedBy>Patrick Joseph  M. Sadornas</cp:lastModifiedBy>
  <cp:revision>194</cp:revision>
  <dcterms:created xsi:type="dcterms:W3CDTF">2017-08-27T10:36:14Z</dcterms:created>
  <dcterms:modified xsi:type="dcterms:W3CDTF">2017-08-28T14:23:26Z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0x010100A530CFF0EEB1442EBD6E2CB2270C99FD00EB20D9583D7D43DF978B84F4B399017D00A96E26D4FF9D964D980AB0118695A8B0</vt:lpwstr>
  </property>
  <property fmtid="{D5CDD505-2E9C-101B-9397-08002B2CF9AE}" pid="3" name="_dlc_DocIdItemGuid">
    <vt:lpwstr>894a49f3-b10d-440f-9fbd-6a96f48c54c7</vt:lpwstr>
  </property>
</Properties>
</file>