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08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1483-D66B-46D2-A51A-791DA79BA411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3D47-B9C9-43D2-94E6-E7BD0CB16E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131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1483-D66B-46D2-A51A-791DA79BA411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3D47-B9C9-43D2-94E6-E7BD0CB16E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0887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1483-D66B-46D2-A51A-791DA79BA411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3D47-B9C9-43D2-94E6-E7BD0CB16E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2122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1483-D66B-46D2-A51A-791DA79BA411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3D47-B9C9-43D2-94E6-E7BD0CB16E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734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1483-D66B-46D2-A51A-791DA79BA411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3D47-B9C9-43D2-94E6-E7BD0CB16E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6674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1483-D66B-46D2-A51A-791DA79BA411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3D47-B9C9-43D2-94E6-E7BD0CB16E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9594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1483-D66B-46D2-A51A-791DA79BA411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3D47-B9C9-43D2-94E6-E7BD0CB16E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507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1483-D66B-46D2-A51A-791DA79BA411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3D47-B9C9-43D2-94E6-E7BD0CB16E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1873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1483-D66B-46D2-A51A-791DA79BA411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3D47-B9C9-43D2-94E6-E7BD0CB16E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281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1483-D66B-46D2-A51A-791DA79BA411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3D47-B9C9-43D2-94E6-E7BD0CB16E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9002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1483-D66B-46D2-A51A-791DA79BA411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3D47-B9C9-43D2-94E6-E7BD0CB16E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8149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B1483-D66B-46D2-A51A-791DA79BA411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A3D47-B9C9-43D2-94E6-E7BD0CB16E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849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578495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dirty="0" smtClean="0"/>
              <a:t>Discussion for:</a:t>
            </a:r>
            <a:br>
              <a:rPr lang="en-US" sz="3100" dirty="0" smtClean="0"/>
            </a:br>
            <a:r>
              <a:rPr lang="en-US" sz="3100" dirty="0" smtClean="0"/>
              <a:t>Broadening the data base for deepening the focus? </a:t>
            </a:r>
            <a:br>
              <a:rPr lang="en-US" sz="3100" dirty="0" smtClean="0"/>
            </a:br>
            <a:r>
              <a:rPr lang="en-US" sz="2200" dirty="0" smtClean="0"/>
              <a:t>The use of big data analytics in transaction banking  – Dr. Martin Diehl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Discussant:</a:t>
            </a:r>
            <a:br>
              <a:rPr lang="en-US" sz="3100" dirty="0" smtClean="0"/>
            </a:br>
            <a:r>
              <a:rPr lang="en-US" sz="2200" dirty="0" smtClean="0"/>
              <a:t>Adrian Guerin, Bank of Canada*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</a:t>
            </a:r>
            <a:endParaRPr lang="en-CA" sz="1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512" y="6249868"/>
            <a:ext cx="5760640" cy="5784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/>
              <a:t>*Any opinions expressed herein are those of the discussant and do not necessarily represent the views of the Bank of Canada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418718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pPr algn="l"/>
            <a:r>
              <a:rPr lang="en-US" sz="4000" dirty="0" smtClean="0"/>
              <a:t>Presentation Overview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Introduction to Big Data Analytics and methods</a:t>
            </a:r>
          </a:p>
          <a:p>
            <a:endParaRPr lang="en-US" sz="2400" dirty="0"/>
          </a:p>
          <a:p>
            <a:r>
              <a:rPr lang="en-US" sz="2400" dirty="0" smtClean="0"/>
              <a:t>Use cases in financial industry</a:t>
            </a:r>
          </a:p>
          <a:p>
            <a:endParaRPr lang="en-US" sz="2400" dirty="0"/>
          </a:p>
          <a:p>
            <a:r>
              <a:rPr lang="en-US" sz="2400" dirty="0" smtClean="0"/>
              <a:t>Available data in transaction banking</a:t>
            </a:r>
          </a:p>
          <a:p>
            <a:endParaRPr lang="en-US" sz="2400" dirty="0"/>
          </a:p>
          <a:p>
            <a:r>
              <a:rPr lang="en-US" sz="2400" dirty="0" smtClean="0"/>
              <a:t>Overview of existing areas of research</a:t>
            </a:r>
          </a:p>
          <a:p>
            <a:endParaRPr lang="en-US" sz="2400" dirty="0"/>
          </a:p>
          <a:p>
            <a:r>
              <a:rPr lang="en-US" sz="2400" dirty="0" smtClean="0"/>
              <a:t>Potential applications for central banks</a:t>
            </a:r>
          </a:p>
          <a:p>
            <a:endParaRPr lang="en-US" sz="2400" dirty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7131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pPr algn="l"/>
            <a:r>
              <a:rPr lang="en-US" sz="4000" dirty="0" smtClean="0"/>
              <a:t>Summary: Big Data Analytics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More data, different types, speed, accuracy, and value.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Variety of sources – internet, devices, corporate systems, infrastructures.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BDA: combination of </a:t>
            </a:r>
            <a:r>
              <a:rPr lang="en-US" sz="2400" b="1" dirty="0" smtClean="0"/>
              <a:t>Data Mining </a:t>
            </a:r>
            <a:r>
              <a:rPr lang="en-US" sz="2400" dirty="0" smtClean="0"/>
              <a:t>and </a:t>
            </a:r>
            <a:r>
              <a:rPr lang="en-US" sz="2400" b="1" dirty="0" smtClean="0"/>
              <a:t>Machine Learning Methods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Methods:</a:t>
            </a:r>
            <a:endParaRPr lang="en-US" sz="2400" dirty="0"/>
          </a:p>
          <a:p>
            <a:pPr lvl="1"/>
            <a:r>
              <a:rPr lang="en-US" sz="2000" dirty="0" smtClean="0"/>
              <a:t>Supervised learning</a:t>
            </a:r>
            <a:endParaRPr lang="en-US" sz="2000" dirty="0" smtClean="0"/>
          </a:p>
          <a:p>
            <a:pPr lvl="1"/>
            <a:r>
              <a:rPr lang="en-US" sz="2000" dirty="0" smtClean="0"/>
              <a:t>Unsupervised learning</a:t>
            </a:r>
            <a:endParaRPr lang="en-US" sz="2000" dirty="0" smtClean="0"/>
          </a:p>
          <a:p>
            <a:pPr lvl="1"/>
            <a:r>
              <a:rPr lang="en-US" sz="2000" dirty="0" smtClean="0"/>
              <a:t>Reinforcement learning</a:t>
            </a:r>
          </a:p>
          <a:p>
            <a:endParaRPr lang="en-US" sz="2400" dirty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96105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>Summary: Use Cases, Transaction Banking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Existing use cases</a:t>
            </a:r>
            <a:endParaRPr lang="en-US" sz="2400" dirty="0" smtClean="0"/>
          </a:p>
          <a:p>
            <a:r>
              <a:rPr lang="en-US" sz="2200" dirty="0" smtClean="0"/>
              <a:t>Classification:</a:t>
            </a:r>
          </a:p>
          <a:p>
            <a:pPr lvl="1"/>
            <a:r>
              <a:rPr lang="en-US" sz="2000" dirty="0" smtClean="0"/>
              <a:t>Anomaly detection and fraud detection</a:t>
            </a:r>
          </a:p>
          <a:p>
            <a:pPr lvl="1"/>
            <a:r>
              <a:rPr lang="en-US" sz="2000" dirty="0" smtClean="0"/>
              <a:t>Default prediction</a:t>
            </a:r>
          </a:p>
          <a:p>
            <a:pPr marL="400050" lvl="1" indent="0">
              <a:buNone/>
            </a:pPr>
            <a:endParaRPr lang="en-US" sz="2000" dirty="0"/>
          </a:p>
          <a:p>
            <a:r>
              <a:rPr lang="en-US" sz="2200" dirty="0"/>
              <a:t>Forecasting:</a:t>
            </a:r>
          </a:p>
          <a:p>
            <a:pPr lvl="1"/>
            <a:r>
              <a:rPr lang="en-US" sz="1900" dirty="0"/>
              <a:t>Market returns, risk indicators</a:t>
            </a:r>
          </a:p>
          <a:p>
            <a:pPr lvl="1"/>
            <a:r>
              <a:rPr lang="en-US" sz="1900" dirty="0"/>
              <a:t>Sentiment analysis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Potential use cases</a:t>
            </a:r>
            <a:endParaRPr lang="en-US" sz="2400" dirty="0" smtClean="0"/>
          </a:p>
          <a:p>
            <a:r>
              <a:rPr lang="en-US" sz="2200" dirty="0"/>
              <a:t>Predict RTGS liquidity needs (participant or system</a:t>
            </a:r>
            <a:r>
              <a:rPr lang="en-US" sz="2200" dirty="0" smtClean="0"/>
              <a:t>)</a:t>
            </a:r>
          </a:p>
          <a:p>
            <a:r>
              <a:rPr lang="en-US" sz="2200" dirty="0" smtClean="0"/>
              <a:t>Forecast </a:t>
            </a:r>
            <a:r>
              <a:rPr lang="en-US" sz="2200" dirty="0"/>
              <a:t>consumption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00569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pPr algn="l"/>
            <a:r>
              <a:rPr lang="en-US" sz="4000" dirty="0" smtClean="0"/>
              <a:t>Comments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Thank you: presentation highlights analytical opportunity</a:t>
            </a:r>
          </a:p>
          <a:p>
            <a:pPr lvl="1"/>
            <a:r>
              <a:rPr lang="en-US" sz="2000" dirty="0" smtClean="0"/>
              <a:t>BDA (Data Science) an evolving field, skills in short supply</a:t>
            </a:r>
          </a:p>
          <a:p>
            <a:pPr lvl="1"/>
            <a:r>
              <a:rPr lang="en-US" sz="2000" dirty="0" smtClean="0"/>
              <a:t>Applied most notably in private sector (e.g., Google, Amazon, IBM).</a:t>
            </a:r>
          </a:p>
          <a:p>
            <a:pPr lvl="1"/>
            <a:r>
              <a:rPr lang="en-US" sz="2000" dirty="0" smtClean="0"/>
              <a:t>Proliferation of DS training (university level, certificate).</a:t>
            </a:r>
          </a:p>
          <a:p>
            <a:endParaRPr lang="en-US" sz="2400" dirty="0" smtClean="0"/>
          </a:p>
          <a:p>
            <a:r>
              <a:rPr lang="en-US" sz="2400" dirty="0" smtClean="0"/>
              <a:t>Content is timely</a:t>
            </a:r>
          </a:p>
          <a:p>
            <a:pPr lvl="1"/>
            <a:r>
              <a:rPr lang="en-US" sz="2000" dirty="0" smtClean="0"/>
              <a:t>DLT or “blockchain” technology: potential for wealth of data provided to central banks and regulators</a:t>
            </a:r>
          </a:p>
          <a:p>
            <a:pPr lvl="2"/>
            <a:r>
              <a:rPr lang="en-US" sz="1800" dirty="0" smtClean="0"/>
              <a:t>Possible “regulator node” with full ledger visibility (near real-time data).</a:t>
            </a:r>
          </a:p>
          <a:p>
            <a:pPr lvl="2"/>
            <a:r>
              <a:rPr lang="en-US" sz="1800" dirty="0" smtClean="0"/>
              <a:t>Example initiatives:</a:t>
            </a:r>
          </a:p>
          <a:p>
            <a:pPr lvl="3"/>
            <a:r>
              <a:rPr lang="en-US" sz="1600" dirty="0" smtClean="0"/>
              <a:t>ASX examining DLT option with DAH for CHESS replacement</a:t>
            </a:r>
          </a:p>
          <a:p>
            <a:pPr lvl="3"/>
            <a:r>
              <a:rPr lang="en-US" sz="1600" dirty="0" smtClean="0"/>
              <a:t>DTCC partnered with IBM, </a:t>
            </a:r>
            <a:r>
              <a:rPr lang="en-US" sz="1600" dirty="0" err="1" smtClean="0"/>
              <a:t>Axoni</a:t>
            </a:r>
            <a:r>
              <a:rPr lang="en-US" sz="1600" dirty="0" smtClean="0"/>
              <a:t>, R3 to build DLT solution for derivatives post-trade processing (re-platform DTCC’s Trade Information Warehouse)</a:t>
            </a:r>
          </a:p>
          <a:p>
            <a:pPr lvl="2"/>
            <a:endParaRPr lang="en-US" sz="1800" dirty="0" smtClean="0"/>
          </a:p>
          <a:p>
            <a:pPr lvl="1"/>
            <a:endParaRPr lang="en-US" sz="2000" dirty="0" smtClean="0"/>
          </a:p>
          <a:p>
            <a:endParaRPr lang="en-US" sz="2400" dirty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85400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pPr algn="l"/>
            <a:r>
              <a:rPr lang="en-US" sz="4000" dirty="0" smtClean="0"/>
              <a:t>Comments/Questions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Overview of primary methods very helpful as introduction</a:t>
            </a:r>
          </a:p>
          <a:p>
            <a:pPr lvl="1"/>
            <a:r>
              <a:rPr lang="en-US" sz="2000" dirty="0" smtClean="0"/>
              <a:t>Light touch on data scraping/mining and NLP, but appropriate given it may not be useful in payments systems context.</a:t>
            </a:r>
            <a:br>
              <a:rPr lang="en-US" sz="2000" dirty="0" smtClean="0"/>
            </a:br>
            <a:endParaRPr lang="en-US" sz="2000" dirty="0" smtClean="0"/>
          </a:p>
          <a:p>
            <a:pPr marL="457200" lvl="1" indent="0">
              <a:buNone/>
            </a:pPr>
            <a:r>
              <a:rPr lang="en-US" sz="2000" b="1" dirty="0" smtClean="0"/>
              <a:t>Questions: </a:t>
            </a:r>
            <a:r>
              <a:rPr lang="en-US" sz="2000" b="1" dirty="0"/>
              <a:t>Data assessment (available data</a:t>
            </a:r>
            <a:r>
              <a:rPr lang="en-US" sz="2000" b="1" dirty="0" smtClean="0"/>
              <a:t>)</a:t>
            </a:r>
            <a:endParaRPr lang="en-US" sz="2000" b="1" dirty="0"/>
          </a:p>
          <a:p>
            <a:pPr lvl="1"/>
            <a:r>
              <a:rPr lang="en-US" sz="2000" dirty="0" smtClean="0"/>
              <a:t>Are there opportunities for </a:t>
            </a:r>
            <a:r>
              <a:rPr lang="en-US" sz="2000" b="1" dirty="0" smtClean="0"/>
              <a:t>data mining </a:t>
            </a:r>
            <a:r>
              <a:rPr lang="en-US" sz="2000" dirty="0" smtClean="0"/>
              <a:t>to complement transaction banking data and analyses? </a:t>
            </a:r>
          </a:p>
          <a:p>
            <a:pPr lvl="1"/>
            <a:r>
              <a:rPr lang="en-US" sz="2000" dirty="0" smtClean="0"/>
              <a:t>Can we confidently use ‘unofficial statistics’ acquired through data mining? </a:t>
            </a:r>
            <a:br>
              <a:rPr lang="en-US" sz="2000" dirty="0" smtClean="0"/>
            </a:br>
            <a:endParaRPr lang="en-US" sz="2000" dirty="0" smtClean="0"/>
          </a:p>
          <a:p>
            <a:pPr marL="457200" lvl="1" indent="0">
              <a:buNone/>
            </a:pPr>
            <a:r>
              <a:rPr lang="en-US" sz="2000" b="1" dirty="0" smtClean="0"/>
              <a:t>Comment, unsupervised learning:</a:t>
            </a:r>
            <a:endParaRPr lang="en-US" sz="2000" b="1" dirty="0"/>
          </a:p>
          <a:p>
            <a:pPr lvl="1"/>
            <a:r>
              <a:rPr lang="en-US" sz="2000" dirty="0" smtClean="0"/>
              <a:t>Can be challenging to set up (e.g., k-means, how many clusters appropriate) and interpret (are there “natural” groups?).</a:t>
            </a:r>
            <a:endParaRPr lang="en-US" sz="2400" dirty="0" smtClean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36108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pPr algn="l"/>
            <a:r>
              <a:rPr lang="en-US" sz="4000" dirty="0" smtClean="0"/>
              <a:t>Comments/Questions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AI methods as “black box”</a:t>
            </a:r>
          </a:p>
          <a:p>
            <a:pPr marL="457200" lvl="1" indent="0">
              <a:buNone/>
            </a:pPr>
            <a:r>
              <a:rPr lang="en-US" sz="2000" b="1" dirty="0" smtClean="0"/>
              <a:t>Comments: Agree, must (continue to) be vigilant of model risk.</a:t>
            </a:r>
          </a:p>
          <a:p>
            <a:pPr lvl="1"/>
            <a:r>
              <a:rPr lang="en-US" sz="2000" dirty="0" smtClean="0"/>
              <a:t>Can measure performance of ML algorithms (e.g., confusion matrix for supervised learning), but…</a:t>
            </a:r>
          </a:p>
          <a:p>
            <a:pPr lvl="1"/>
            <a:r>
              <a:rPr lang="en-US" sz="2000" dirty="0" smtClean="0"/>
              <a:t>May create false sense of confidence.</a:t>
            </a:r>
          </a:p>
          <a:p>
            <a:pPr lvl="1"/>
            <a:r>
              <a:rPr lang="en-US" sz="2000" dirty="0" smtClean="0"/>
              <a:t>Are test/train data representative, contain outlies? Where are the false negatives?</a:t>
            </a:r>
            <a:br>
              <a:rPr lang="en-US" sz="2000" dirty="0" smtClean="0"/>
            </a:br>
            <a:endParaRPr lang="en-US" sz="2000" dirty="0" smtClean="0"/>
          </a:p>
          <a:p>
            <a:pPr marL="457200" lvl="1" indent="0">
              <a:buNone/>
            </a:pPr>
            <a:r>
              <a:rPr lang="en-US" sz="2000" b="1" dirty="0" smtClean="0"/>
              <a:t>Question/Comments: Feature selection</a:t>
            </a:r>
          </a:p>
          <a:p>
            <a:pPr lvl="1"/>
            <a:r>
              <a:rPr lang="en-US" sz="2000" dirty="0" smtClean="0"/>
              <a:t>Key ML objective is to maximize measured model performance.</a:t>
            </a:r>
          </a:p>
          <a:p>
            <a:pPr lvl="2"/>
            <a:r>
              <a:rPr lang="en-US" sz="1700" dirty="0" smtClean="0"/>
              <a:t>Does this create a risk similar to in econometrics with “kitchen sink” models and the search for statistical significance?</a:t>
            </a:r>
          </a:p>
          <a:p>
            <a:pPr lvl="2"/>
            <a:r>
              <a:rPr lang="en-US" sz="1700" dirty="0" smtClean="0"/>
              <a:t>Do the techniques lend themselves to overreliance on such measures – is this a risk for feature selection (might we improperly leave something out)?</a:t>
            </a:r>
          </a:p>
          <a:p>
            <a:pPr lvl="1"/>
            <a:r>
              <a:rPr lang="en-US" sz="2000" dirty="0" smtClean="0"/>
              <a:t>ML methods are “smart”, but continue to rely on data inputs; feature selection and lookback period / sample data considerations are important.</a:t>
            </a:r>
            <a:endParaRPr lang="en-US" sz="2400" dirty="0" smtClean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55427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Thank you!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2173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ti SP" ma:contentTypeID="0x010100A530CFF0EEB1442EBD6E2CB2270C99FD00EB20D9583D7D43DF978B84F4B399017D00A96E26D4FF9D964D980AB0118695A8B0" ma:contentTypeVersion="45901" ma:contentTypeDescription="Suomen Pankin asiakirjat" ma:contentTypeScope="" ma:versionID="d6dec484a240fbe6159923615df82e4f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xmlns:ns3="63B38E47-9DD0-49F9-8B61-C3C9843CF055" xmlns:ns4="b4d6f40e-7f85-4302-88fa-dd22d7dba25d" targetNamespace="http://schemas.microsoft.com/office/2006/metadata/properties" ma:root="true" ma:fieldsID="67710770d64768b13e59c93b09bfa9c4" ns1:_="" ns2:_="" ns3:_="" ns4:_="">
    <xsd:import namespace="http://schemas.microsoft.com/sharepoint/v3"/>
    <xsd:import namespace="http://schemas.microsoft.com/sharepoint/v3/fields"/>
    <xsd:import namespace="63B38E47-9DD0-49F9-8B61-C3C9843CF055"/>
    <xsd:import namespace="b4d6f40e-7f85-4302-88fa-dd22d7dba25d"/>
    <xsd:element name="properties">
      <xsd:complexType>
        <xsd:sequence>
          <xsd:element name="documentManagement">
            <xsd:complexType>
              <xsd:all>
                <xsd:element ref="ns2:Date"/>
                <xsd:element ref="ns1:RestrictionEscbRecord" minOccurs="0"/>
                <xsd:element ref="ns1:RestrictionEscbSensitivity" minOccurs="0"/>
                <xsd:element ref="ns3:TaskId" minOccurs="0"/>
                <xsd:element ref="ns3:GRSId" minOccurs="0"/>
                <xsd:element ref="ns1:ArchiveTime" minOccurs="0"/>
                <xsd:element ref="ns3:Function" minOccurs="0"/>
                <xsd:element ref="ns3:RecordType" minOccurs="0"/>
                <xsd:element ref="ns1:Publicityclass"/>
                <xsd:element ref="ns1:SecurityReasonSP" minOccurs="0"/>
                <xsd:element ref="ns1:CustomDistributionRestricted" minOccurs="0"/>
                <xsd:element ref="ns1:CustomDistribution" minOccurs="0"/>
                <xsd:element ref="ns1:RegistrationID" minOccurs="0"/>
                <xsd:element ref="ns1:Diarium" minOccurs="0"/>
                <xsd:element ref="ns1:Originator" minOccurs="0"/>
                <xsd:element ref="ns1:OriginatorCorporateName" minOccurs="0"/>
                <xsd:element ref="ns1:OriginatorUnitSP" minOccurs="0"/>
                <xsd:element ref="ns1:Status"/>
                <xsd:element ref="ns1:AddedRelations" minOccurs="0"/>
                <xsd:element ref="ns1:GRSSelectionDate" minOccurs="0"/>
                <xsd:element ref="ns1:SharePointId" minOccurs="0"/>
                <xsd:element ref="ns1:DocumentShape" minOccurs="0"/>
                <xsd:element ref="ns1:Direction" minOccurs="0"/>
                <xsd:element ref="ns1:Sender" minOccurs="0"/>
                <xsd:element ref="ns1:Receiver" minOccurs="0"/>
                <xsd:element ref="ns1:Registration" minOccurs="0"/>
                <xsd:element ref="ns1:Sent" minOccurs="0"/>
                <xsd:element ref="ns1:Acquired" minOccurs="0"/>
                <xsd:element ref="ns1:ContractingParty" minOccurs="0"/>
                <xsd:element ref="ns1:ValidBegin" minOccurs="0"/>
                <xsd:element ref="ns1:ValidEnd" minOccurs="0"/>
                <xsd:element ref="ns1:DateDisplay" minOccurs="0"/>
                <xsd:element ref="ns1:Deadline" minOccurs="0"/>
                <xsd:element ref="ns1:Personaldata" minOccurs="0"/>
                <xsd:element ref="ns1:ProtectionLevel" minOccurs="0"/>
                <xsd:element ref="ns1:SecurityClass" minOccurs="0"/>
                <xsd:element ref="ns1:LanguageSP" minOccurs="0"/>
                <xsd:element ref="ns1:OtherID" minOccurs="0"/>
                <xsd:element ref="ns1:SPDescription" minOccurs="0"/>
                <xsd:element ref="ns1:Abstract" minOccurs="0"/>
                <xsd:element ref="ns1:AuthenticityChecker" minOccurs="0"/>
                <xsd:element ref="ns1:AuthenticityDate" minOccurs="0"/>
                <xsd:element ref="ns1:AuthenticityDescription" minOccurs="0"/>
                <xsd:element ref="ns1:SignatureDescription" minOccurs="0"/>
                <xsd:element ref="ns3:TaskPhaseId" minOccurs="0"/>
                <xsd:element ref="ns3:TaskPhaseNativeIdentifier" minOccurs="0"/>
                <xsd:element ref="ns3:DocumentTypeKey" minOccurs="0"/>
                <xsd:element ref="ns3:SendToBuffer" minOccurs="0"/>
                <xsd:element ref="ns3:LinkInfoId" minOccurs="0"/>
                <xsd:element ref="ns1:Editor" minOccurs="0"/>
                <xsd:element ref="ns4:_dlc_DocId" minOccurs="0"/>
                <xsd:element ref="ns4:_dlc_DocIdUrl" minOccurs="0"/>
                <xsd:element ref="ns4:_dlc_DocIdPersistId" minOccurs="0"/>
                <xsd:element ref="ns1:AccessRigh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strictionEscbRecord" ma:index="3" nillable="true" ma:displayName="EKPJ-asiakirja" ma:default="" ma:description="" ma:internalName="RestrictionEscbRecord" ma:readOnly="false">
      <xsd:simpleType>
        <xsd:restriction base="dms:Choice">
          <xsd:enumeration value="-"/>
          <xsd:enumeration value="Kyllä"/>
          <xsd:enumeration value="Ei"/>
        </xsd:restriction>
      </xsd:simpleType>
    </xsd:element>
    <xsd:element name="RestrictionEscbSensitivity" ma:index="4" nillable="true" ma:displayName="EKPJ-julkisuusluokka" ma:default="" ma:description="" ma:internalName="RestrictionEscbSensitivity" ma:readOnly="false">
      <xsd:simpleType>
        <xsd:restriction base="dms:Choice">
          <xsd:enumeration value="ECB-PUBLIC"/>
          <xsd:enumeration value="ECB-UNRESTRICTED"/>
          <xsd:enumeration value="ECB-RESTRICTED"/>
          <xsd:enumeration value="ECB-CONFIDENTIAL"/>
          <xsd:enumeration value="ECB-SECRET"/>
        </xsd:restriction>
      </xsd:simpleType>
    </xsd:element>
    <xsd:element name="ArchiveTime" ma:index="7" nillable="true" ma:displayName="Arkistointiajankohta kk" ma:default="1" ma:description="Määritä vaihtoehto; Heti tai aika kuukausina. Diaariasiakirjoilla arkistointiajankohta on aina &quot;Heti&quot;." ma:format="Dropdown" ma:internalName="ArchiveTime" ma:readOnly="false">
      <xsd:simpleType>
        <xsd:restriction base="dms:Choice">
          <xsd:enumeration value="Heti"/>
          <xsd:enumeration value="1"/>
          <xsd:enumeration value="6"/>
          <xsd:enumeration value="12"/>
        </xsd:restriction>
      </xsd:simpleType>
    </xsd:element>
    <xsd:element name="Publicityclass" ma:index="11" ma:displayName="Julkisuusluokka" ma:default="" ma:description="" ma:internalName="Publicityclass" ma:readOnly="false">
      <xsd:simpleType>
        <xsd:restriction base="dms:Choice">
          <xsd:enumeration value="Julkinen"/>
          <xsd:enumeration value="Sisäinen"/>
          <xsd:enumeration value="Osittain salassa pidettävä"/>
          <xsd:enumeration value="Salassa pidettävä"/>
        </xsd:restriction>
      </xsd:simpleType>
    </xsd:element>
    <xsd:element name="SecurityReasonSP" ma:index="12" nillable="true" ma:displayName="Salassapitoperuste" ma:default="" ma:description="" ma:internalName="SecurityReasonSP" ma:readOnly="false">
      <xsd:simpleType>
        <xsd:restriction base="dms:Choice">
          <xsd:enumeration value="-"/>
          <xsd:enumeration value="EKPJ ja kv. järjestöt (JulkL 24.1 § 2 k)"/>
          <xsd:enumeration value="Rikosten ehkäiseminen (JulkL 24.1 § 3 k)"/>
          <xsd:enumeration value="Turvajärjestelyjen toteuttaminen (JulkL 24.1 § 7 k)"/>
          <xsd:enumeration value="Poikkeusoloihin varautuminen (JulkL 24.1 § 8 k)"/>
          <xsd:enumeration value="Keskuspankkipolitiikan hoitaminen (JulkL 24.1 § 11 k)"/>
          <xsd:enumeration value="Finanssi- ja tulopolitiikan hoitaminen (JulkL 24.1 § 11 k)"/>
          <xsd:enumeration value="Rahoitus- ja vakuutusmarkkinoiden luotettavuus ja toimivuus (JulkL 24.1 § 12 k)"/>
          <xsd:enumeration value="Herkät kansantaloudelliset tiedot (JulkL 24.1 § 13 k)"/>
          <xsd:enumeration value="Suomen Pankin liikesalaisuus (JulkL 24.1 § 17 k)"/>
          <xsd:enumeration value="Suomen Pankin työnantaja-asia (JulkL 24.1 § 18 k)"/>
          <xsd:enumeration value="Yksityisen liikesalaisuus (JulkL 24.1 § 20 k)"/>
          <xsd:enumeration value="Yksityiset tutkimuksen tai tilaston perusaineistot (JulkL 24.1 § 16 k)"/>
          <xsd:enumeration value="Terveystiedot (JulkL 24.1 § 25 k)"/>
          <xsd:enumeration value="Taloudellista asemaa koskevat tiedot (JulkL 24.1 § 23 k)"/>
          <xsd:enumeration value="Rekrytointi- ja suoriutumisarviot (JulkL 24.1 § 29 k)"/>
          <xsd:enumeration value="Oikeudenkäyntiasiakirja (JulkL 24.1 § 19 k)"/>
        </xsd:restriction>
      </xsd:simpleType>
    </xsd:element>
    <xsd:element name="CustomDistributionRestricted" ma:index="13" nillable="true" ma:displayName="Jakelu rajoitettu" ma:description="" ma:internalName="CustomDistributionRestricted">
      <xsd:simpleType>
        <xsd:restriction base="dms:Boolean"/>
      </xsd:simpleType>
    </xsd:element>
    <xsd:element name="CustomDistribution" ma:index="14" nillable="true" ma:displayName="Jakelu" ma:description="" ma:internalName="CustomDistribution">
      <xsd:simpleType>
        <xsd:restriction base="dms:Text"/>
      </xsd:simpleType>
    </xsd:element>
    <xsd:element name="RegistrationID" ma:index="15" nillable="true" ma:displayName="Asianumero" ma:description="" ma:internalName="RegistrationID">
      <xsd:simpleType>
        <xsd:restriction base="dms:Text"/>
      </xsd:simpleType>
    </xsd:element>
    <xsd:element name="Diarium" ma:index="16" nillable="true" ma:displayName="Diaariasiakirja" ma:default="0" ma:description="" ma:hidden="true" ma:internalName="Diarium">
      <xsd:simpleType>
        <xsd:restriction base="dms:Boolean"/>
      </xsd:simpleType>
    </xsd:element>
    <xsd:element name="Originator" ma:index="17" nillable="true" ma:displayName="Tekijä(t)" ma:description="" ma:internalName="Originator">
      <xsd:simpleType>
        <xsd:restriction base="dms:Text"/>
      </xsd:simpleType>
    </xsd:element>
    <xsd:element name="OriginatorCorporateName" ma:index="18" nillable="true" ma:displayName="Tekijän organisaatio" ma:description="" ma:internalName="OriginatorCorporateName">
      <xsd:simpleType>
        <xsd:restriction base="dms:Text"/>
      </xsd:simpleType>
    </xsd:element>
    <xsd:element name="OriginatorUnitSP" ma:index="19" nillable="true" ma:displayName="Tekijän organisaatioyksikkö" ma:default="" ma:description="" ma:internalName="OriginatorUnitSP" ma:readOnly="false">
      <xsd:simpleType>
        <xsd:restriction base="dms:Choice">
          <xsd:enumeration value="Ennustetoimisto"/>
          <xsd:enumeration value="Hallinto-osasto"/>
          <xsd:enumeration value="Henkilöstötoimisto"/>
          <xsd:enumeration value="IT-yksikkö"/>
          <xsd:enumeration value="Johdon sihteeristö"/>
          <xsd:enumeration value="Johtokunnan sihteeripalvelut -ryhmä"/>
          <xsd:enumeration value="Johtokunta"/>
          <xsd:enumeration value="Kansainvälinen yksikkö"/>
          <xsd:enumeration value="Kansainvälisen ja rahatalouden toimisto"/>
          <xsd:enumeration value="Lakiasiainyksikkö"/>
          <xsd:enumeration value="Maksuliiketoimisto"/>
          <xsd:enumeration value="Maksutasetoimisto"/>
          <xsd:enumeration value="Markkinaoperaatioiden toimisto"/>
          <xsd:enumeration value="Oulun aluekonttori"/>
          <xsd:enumeration value="Pankkitoimintaosasto"/>
          <xsd:enumeration value="Rahapolitiikka- ja tutkimusosasto"/>
          <xsd:enumeration value="Rahoitusmarkkina- ja tilasto-osasto"/>
          <xsd:enumeration value="Rahoitustilastotoimisto"/>
          <xsd:enumeration value="Riskienvalvontatoimisto"/>
          <xsd:enumeration value="Siirtymätalouksien tutkimuslaitos (BOFIT)"/>
          <xsd:enumeration value="Sijoitustoimisto"/>
          <xsd:enumeration value="Sisäinen tarkastus"/>
          <xsd:enumeration value="Sisäiset palvelut -toimisto"/>
          <xsd:enumeration value="Strategia- ja organisaatioryhmä"/>
          <xsd:enumeration value="Taloushallintotoimisto"/>
          <xsd:enumeration value="Tiedonhallintatoimisto"/>
          <xsd:enumeration value="Tilastojärjestelmätoimisto"/>
          <xsd:enumeration value="Tilastoyksikkö"/>
          <xsd:enumeration value="Turvallisuus- ja kiinteistöyksikkö"/>
          <xsd:enumeration value="Tutkimusyksikkö"/>
          <xsd:enumeration value="Vakaustoimisto"/>
          <xsd:enumeration value="Vantaan aluekonttori"/>
          <xsd:enumeration value="Viestintäyksikkö"/>
          <xsd:enumeration value="Yleisvalvontatoimisto"/>
          <xsd:enumeration value="Rahahuolto-osasto "/>
          <xsd:enumeration value="Maksuvälinetoimisto"/>
          <xsd:enumeration value="Rakenne- ja järjestelmäyksikkö"/>
          <xsd:enumeration value="Turvallisuustoimisto"/>
          <xsd:enumeration value="Vakausanalyysitoimisto"/>
          <xsd:enumeration value="Vakauspolitiikkatoimisto"/>
          <xsd:enumeration value="Tilastoanalyysi- ja tietopalvelutoimisto"/>
          <xsd:enumeration value="Riskienvalvonnan ja ulkoisen laskennan toimisto"/>
          <xsd:enumeration value="Henkilöstö- ja talousohjaustoimisto"/>
          <xsd:enumeration value="Hallintopalvelutoimisto"/>
          <xsd:enumeration value="Kiinteistötoimisto"/>
          <xsd:enumeration value="Kielipalvelutoimisto"/>
        </xsd:restriction>
      </xsd:simpleType>
    </xsd:element>
    <xsd:element name="Status" ma:index="20" ma:displayName="Tila" ma:default="Luonnos" ma:description="" ma:internalName="Status" ma:readOnly="false">
      <xsd:simpleType>
        <xsd:restriction base="dms:Choice">
          <xsd:enumeration value="Luonnos"/>
          <xsd:enumeration value="Valmis"/>
        </xsd:restriction>
      </xsd:simpleType>
    </xsd:element>
    <xsd:element name="AddedRelations" ma:index="21" nillable="true" ma:displayName="Viittaukset dokumentteihin" ma:description="" ma:hidden="true" ma:internalName="AddedRelations" ma:readOnly="false">
      <xsd:simpleType>
        <xsd:restriction base="dms:Note"/>
      </xsd:simpleType>
    </xsd:element>
    <xsd:element name="GRSSelectionDate" ma:index="22" nillable="true" ma:displayName="TOS-luokan valintapvm." ma:description="" ma:format="DateOnly" ma:internalName="GRSSelectionDate">
      <xsd:simpleType>
        <xsd:restriction base="dms:DateTime"/>
      </xsd:simpleType>
    </xsd:element>
    <xsd:element name="SharePointId" ma:index="23" nillable="true" ma:displayName="SharePointId" ma:description="SharePointId" ma:indexed="true" ma:internalName="SharePointId">
      <xsd:simpleType>
        <xsd:restriction base="dms:Unknown"/>
      </xsd:simpleType>
    </xsd:element>
    <xsd:element name="DocumentShape" ma:index="24" nillable="true" ma:displayName="Dokumentin luonne" ma:description="" ma:internalName="DocumentShape">
      <xsd:simpleType>
        <xsd:union memberTypes="dms:Text">
          <xsd:simpleType>
            <xsd:restriction base="dms:Choice">
              <xsd:enumeration value="Esittelymuistio"/>
              <xsd:enumeration value="Esityslista"/>
              <xsd:enumeration value="Faksi"/>
              <xsd:enumeration value="Kokousmuistio"/>
              <xsd:enumeration value="Lähete"/>
              <xsd:enumeration value="Matkakertomus"/>
              <xsd:enumeration value="Muistio"/>
              <xsd:enumeration value="Pöytäkirja"/>
              <xsd:enumeration value="Tarra 2 x 7"/>
              <xsd:enumeration value="Yleisasiakirja (ilman vastaanottajaa)"/>
              <xsd:enumeration value="Yleisasiakirja (vastaanottajalla)"/>
            </xsd:restriction>
          </xsd:simpleType>
        </xsd:union>
      </xsd:simpleType>
    </xsd:element>
    <xsd:element name="Direction" ma:index="25" nillable="true" ma:displayName="Suunta" ma:description="" ma:format="RadioButtons" ma:internalName="Direction">
      <xsd:simpleType>
        <xsd:restriction base="dms:Choice">
          <xsd:enumeration value="Lähtevä"/>
          <xsd:enumeration value="Saapuva"/>
          <xsd:enumeration value="Sisäinen"/>
        </xsd:restriction>
      </xsd:simpleType>
    </xsd:element>
    <xsd:element name="Sender" ma:index="26" nillable="true" ma:displayName="Lähettäjä" ma:description="" ma:internalName="Sender">
      <xsd:simpleType>
        <xsd:restriction base="dms:Text"/>
      </xsd:simpleType>
    </xsd:element>
    <xsd:element name="Receiver" ma:index="27" nillable="true" ma:displayName="Vastaanottaja" ma:description="" ma:internalName="Receiver">
      <xsd:simpleType>
        <xsd:restriction base="dms:Text"/>
      </xsd:simpleType>
    </xsd:element>
    <xsd:element name="Registration" ma:index="28" nillable="true" ma:displayName="Muu rekisteröinti" ma:description="" ma:internalName="Registration">
      <xsd:simpleType>
        <xsd:restriction base="dms:Text"/>
      </xsd:simpleType>
    </xsd:element>
    <xsd:element name="Sent" ma:index="29" nillable="true" ma:displayName="Lähetetty" ma:description="" ma:format="DateOnly" ma:internalName="Sent">
      <xsd:simpleType>
        <xsd:restriction base="dms:DateTime"/>
      </xsd:simpleType>
    </xsd:element>
    <xsd:element name="Acquired" ma:index="30" nillable="true" ma:displayName="Vastaanotettu" ma:description="" ma:format="DateOnly" ma:internalName="Acquired">
      <xsd:simpleType>
        <xsd:restriction base="dms:DateTime"/>
      </xsd:simpleType>
    </xsd:element>
    <xsd:element name="ContractingParty" ma:index="31" nillable="true" ma:displayName="Sopijapuolet" ma:description="" ma:internalName="ContractingParty">
      <xsd:simpleType>
        <xsd:restriction base="dms:Note"/>
      </xsd:simpleType>
    </xsd:element>
    <xsd:element name="ValidBegin" ma:index="32" nillable="true" ma:displayName="Voimassaolo (alku)" ma:description="" ma:format="DateOnly" ma:internalName="ValidBegin">
      <xsd:simpleType>
        <xsd:restriction base="dms:DateTime"/>
      </xsd:simpleType>
    </xsd:element>
    <xsd:element name="ValidEnd" ma:index="33" nillable="true" ma:displayName="Voimassaolo (loppu)" ma:description="" ma:format="DateOnly" ma:internalName="ValidEnd">
      <xsd:simpleType>
        <xsd:restriction base="dms:DateTime"/>
      </xsd:simpleType>
    </xsd:element>
    <xsd:element name="DateDisplay" ma:index="34" nillable="true" ma:displayName="Tapahtuman pvm" ma:description="" ma:format="DateOnly" ma:internalName="DateDisplay">
      <xsd:simpleType>
        <xsd:restriction base="dms:DateTime"/>
      </xsd:simpleType>
    </xsd:element>
    <xsd:element name="Deadline" ma:index="35" nillable="true" ma:displayName="Määräpäivä" ma:description="" ma:format="DateOnly" ma:internalName="Deadline">
      <xsd:simpleType>
        <xsd:restriction base="dms:DateTime"/>
      </xsd:simpleType>
    </xsd:element>
    <xsd:element name="Personaldata" ma:index="36" nillable="true" ma:displayName="Henkilötietoluonne" ma:description="" ma:internalName="Personaldata" ma:readOnly="false">
      <xsd:simpleType>
        <xsd:restriction base="dms:Choice">
          <xsd:enumeration value="Ei sisällä henkilötietoja"/>
          <xsd:enumeration value="Sisältää henkilötietoja"/>
          <xsd:enumeration value="Sisältää arkaluonteisia henkilötietoja"/>
        </xsd:restriction>
      </xsd:simpleType>
    </xsd:element>
    <xsd:element name="ProtectionLevel" ma:index="37" nillable="true" ma:displayName="Suojaustaso" ma:description="" ma:internalName="ProtectionLevel" ma:readOnly="false">
      <xsd:simpleType>
        <xsd:restriction base="dms:Choice">
          <xsd:enumeration value="-"/>
          <xsd:enumeration value="I"/>
          <xsd:enumeration value="II"/>
          <xsd:enumeration value="III"/>
          <xsd:enumeration value="IV"/>
        </xsd:restriction>
      </xsd:simpleType>
    </xsd:element>
    <xsd:element name="SecurityClass" ma:index="38" nillable="true" ma:displayName="Turvallisuusluokka" ma:description="" ma:internalName="SecurityClass" ma:readOnly="false">
      <xsd:simpleType>
        <xsd:restriction base="dms:Choice">
          <xsd:enumeration value="Turvallisuusluokka I (ERITTÄIN SALAINEN)"/>
          <xsd:enumeration value="Turvallisuusluokka II (SALAINEN)"/>
          <xsd:enumeration value="Turvallisuusluokka III (LUOTTAMUKSELLINEN)"/>
          <xsd:enumeration value="Turvallisuusluokka IV (KÄYTTÖ RAJOITETTU)"/>
          <xsd:enumeration value="Ei turvallisuusluokiteltu"/>
        </xsd:restriction>
      </xsd:simpleType>
    </xsd:element>
    <xsd:element name="LanguageSP" ma:index="39" nillable="true" ma:displayName="Kieli" ma:default="fi - suomi" ma:internalName="LanguageSP" ma:readOnly="false">
      <xsd:simpleType>
        <xsd:restriction base="dms:Choice">
          <xsd:enumeration value="fi - suomi"/>
          <xsd:enumeration value="en - englanti"/>
          <xsd:enumeration value="sv - ruotsi"/>
          <xsd:enumeration value="de - saksa"/>
          <xsd:enumeration value="fr - ranska"/>
          <xsd:enumeration value="ru - venäjä"/>
          <xsd:enumeration value="zh - kiina"/>
          <xsd:enumeration value="es - espanja"/>
          <xsd:enumeration value="muu"/>
        </xsd:restriction>
      </xsd:simpleType>
    </xsd:element>
    <xsd:element name="OtherID" ma:index="40" nillable="true" ma:displayName="Muu tunnus" ma:description="" ma:internalName="OtherID">
      <xsd:simpleType>
        <xsd:restriction base="dms:Text"/>
      </xsd:simpleType>
    </xsd:element>
    <xsd:element name="SPDescription" ma:index="42" nillable="true" ma:displayName="Lisätietoja" ma:internalName="SPDescription">
      <xsd:simpleType>
        <xsd:restriction base="dms:Note">
          <xsd:maxLength value="255"/>
        </xsd:restriction>
      </xsd:simpleType>
    </xsd:element>
    <xsd:element name="Abstract" ma:index="43" nillable="true" ma:displayName="Tiivistelmä" ma:description="" ma:internalName="Abstract">
      <xsd:simpleType>
        <xsd:restriction base="dms:Note"/>
      </xsd:simpleType>
    </xsd:element>
    <xsd:element name="AuthenticityChecker" ma:index="44" nillable="true" ma:displayName="Tarkastusmerk. tekijä" ma:description="" ma:internalName="AuthenticityChecker">
      <xsd:simpleType>
        <xsd:restriction base="dms:Text"/>
      </xsd:simpleType>
    </xsd:element>
    <xsd:element name="AuthenticityDate" ma:index="45" nillable="true" ma:displayName="Tarkastusmerk. aikam." ma:description="" ma:format="DateOnly" ma:internalName="AuthenticityDate">
      <xsd:simpleType>
        <xsd:restriction base="dms:DateTime"/>
      </xsd:simpleType>
    </xsd:element>
    <xsd:element name="AuthenticityDescription" ma:index="46" nillable="true" ma:displayName="Tarkastuksen kuvaus" ma:description="" ma:internalName="AuthenticityDescription">
      <xsd:simpleType>
        <xsd:restriction base="dms:Note"/>
      </xsd:simpleType>
    </xsd:element>
    <xsd:element name="SignatureDescription" ma:index="47" nillable="true" ma:displayName="Allekirjoituksen kuvaus" ma:description="" ma:internalName="SignatureDescription">
      <xsd:simpleType>
        <xsd:restriction base="dms:Text"/>
      </xsd:simpleType>
    </xsd:element>
    <xsd:element name="Editor" ma:index="56" nillable="true" ma:displayName="Muokkaaja" ma:list="UserInfo" ma:internalName="Edit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ccessRights" ma:index="63" nillable="true" ma:displayName="Lukuoikeudet arkistoinnin jälkeen" ma:description="Oletusarvot peritty työtilalta sekä TOS:sta." ma:internalName="AccessRight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Date" ma:index="2" ma:displayName="Päivämäärä" ma:default="[today]" ma:format="DateOnly" ma:internalName="Date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B38E47-9DD0-49F9-8B61-C3C9843CF055" elementFormDefault="qualified">
    <xsd:import namespace="http://schemas.microsoft.com/office/2006/documentManagement/types"/>
    <xsd:import namespace="http://schemas.microsoft.com/office/infopath/2007/PartnerControls"/>
    <xsd:element name="TaskId" ma:index="5" nillable="true" ma:displayName="TaskId" ma:description="TaskId" ma:hidden="true" ma:internalName="TaskId" ma:readOnly="false">
      <xsd:simpleType>
        <xsd:restriction base="dms:Text"/>
      </xsd:simpleType>
    </xsd:element>
    <xsd:element name="GRSId" ma:index="6" nillable="true" ma:displayName="GRSId" ma:description="GRSId" ma:hidden="true" ma:internalName="GRSId" ma:readOnly="false">
      <xsd:simpleType>
        <xsd:restriction base="dms:Text"/>
      </xsd:simpleType>
    </xsd:element>
    <xsd:element name="Function" ma:index="9" nillable="true" ma:displayName="TOS-luokka (Tehtäväluokka)" ma:description="" ma:internalName="Function">
      <xsd:simpleType>
        <xsd:restriction base="dms:Text"/>
      </xsd:simpleType>
    </xsd:element>
    <xsd:element name="RecordType" ma:index="10" nillable="true" ma:displayName="Asiakirjatyyppi" ma:description="" ma:internalName="RecordType">
      <xsd:simpleType>
        <xsd:restriction base="dms:Text"/>
      </xsd:simpleType>
    </xsd:element>
    <xsd:element name="TaskPhaseId" ma:index="49" nillable="true" ma:displayName="TaskPhaseId" ma:description="" ma:internalName="TaskPhaseId" ma:readOnly="true">
      <xsd:simpleType>
        <xsd:restriction base="dms:Text"/>
      </xsd:simpleType>
    </xsd:element>
    <xsd:element name="TaskPhaseNativeIdentifier" ma:index="50" nillable="true" ma:displayName="TaskPhaseNativeIdentifier" ma:description="" ma:internalName="TaskPhaseNativeIdentifier" ma:readOnly="true">
      <xsd:simpleType>
        <xsd:restriction base="dms:Text"/>
      </xsd:simpleType>
    </xsd:element>
    <xsd:element name="DocumentTypeKey" ma:index="51" nillable="true" ma:displayName="DocumentTypeKey" ma:description="" ma:internalName="DocumentTypeKey" ma:readOnly="true">
      <xsd:simpleType>
        <xsd:restriction base="dms:Text"/>
      </xsd:simpleType>
    </xsd:element>
    <xsd:element name="SendToBuffer" ma:index="52" nillable="true" ma:displayName="Arkistoinnin tila" ma:description="Kertoo koska arkistointi on aloitettu tai suoritettu kyseiselle kohteelle." ma:internalName="SendToBuffer" ma:readOnly="true">
      <xsd:simpleType>
        <xsd:restriction base="dms:Text"/>
      </xsd:simpleType>
    </xsd:element>
    <xsd:element name="LinkInfoId" ma:index="53" nillable="true" ma:displayName="LinkInfoId" ma:description="" ma:hidden="true" ma:internalName="LinkInfoId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6f40e-7f85-4302-88fa-dd22d7dba25d" elementFormDefault="qualified">
    <xsd:import namespace="http://schemas.microsoft.com/office/2006/documentManagement/types"/>
    <xsd:import namespace="http://schemas.microsoft.com/office/infopath/2007/PartnerControls"/>
    <xsd:element name="_dlc_DocId" ma:index="5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6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7" ma:displayName="Content Type"/>
        <xsd:element ref="dc:title" maxOccurs="1" ma:index="1" ma:displayName="Otsikko"/>
        <xsd:element ref="dc:subject" minOccurs="0" maxOccurs="1"/>
        <xsd:element ref="dc:description" minOccurs="0" maxOccurs="1"/>
        <xsd:element name="keywords" minOccurs="0" maxOccurs="1" type="xsd:string" ma:index="41" ma:displayName="Avainsanat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cityclass xmlns="http://schemas.microsoft.com/sharepoint/v3">Sisäinen</Publicityclass>
    <ValidEnd xmlns="http://schemas.microsoft.com/sharepoint/v3" xsi:nil="true"/>
    <SignatureDescription xmlns="http://schemas.microsoft.com/sharepoint/v3" xsi:nil="true"/>
    <DateDisplay xmlns="http://schemas.microsoft.com/sharepoint/v3" xsi:nil="true"/>
    <Status xmlns="http://schemas.microsoft.com/sharepoint/v3">Luonnos</Status>
    <Abstract xmlns="http://schemas.microsoft.com/sharepoint/v3" xsi:nil="true"/>
    <RestrictionEscbRecord xmlns="http://schemas.microsoft.com/sharepoint/v3">Ei</RestrictionEscbRecord>
    <Acquired xmlns="http://schemas.microsoft.com/sharepoint/v3" xsi:nil="true"/>
    <SecurityReasonSP xmlns="http://schemas.microsoft.com/sharepoint/v3">-</SecurityReasonSP>
    <Originator xmlns="http://schemas.microsoft.com/sharepoint/v3" xsi:nil="true"/>
    <OtherID xmlns="http://schemas.microsoft.com/sharepoint/v3" xsi:nil="true"/>
    <AuthenticityDescription xmlns="http://schemas.microsoft.com/sharepoint/v3" xsi:nil="true"/>
    <ArchiveTime xmlns="http://schemas.microsoft.com/sharepoint/v3" xsi:nil="true"/>
    <RecordType xmlns="63B38E47-9DD0-49F9-8B61-C3C9843CF055">Maksujärjestelmäsimulaattoreiden dokumentti</RecordType>
    <CustomDistributionRestricted xmlns="http://schemas.microsoft.com/sharepoint/v3">false</CustomDistributionRestricted>
    <RegistrationID xmlns="http://schemas.microsoft.com/sharepoint/v3" xsi:nil="true"/>
    <ValidBegin xmlns="http://schemas.microsoft.com/sharepoint/v3" xsi:nil="true"/>
    <GRSSelectionDate xmlns="http://schemas.microsoft.com/sharepoint/v3">2017-08-31T05:18:06+00:00</GRSSelectionDate>
    <SharePointId xmlns="http://schemas.microsoft.com/sharepoint/v3">20a289cf-e9e8-4a80-abba-69bbc3158a15</SharePointId>
    <AuthenticityDate xmlns="http://schemas.microsoft.com/sharepoint/v3" xsi:nil="true"/>
    <Sender xmlns="http://schemas.microsoft.com/sharepoint/v3" xsi:nil="true"/>
    <Diarium xmlns="http://schemas.microsoft.com/sharepoint/v3">false</Diarium>
    <Receiver xmlns="http://schemas.microsoft.com/sharepoint/v3" xsi:nil="true"/>
    <SPDescription xmlns="http://schemas.microsoft.com/sharepoint/v3" xsi:nil="true"/>
    <AddedRelations xmlns="http://schemas.microsoft.com/sharepoint/v3" xsi:nil="true"/>
    <Direction xmlns="http://schemas.microsoft.com/sharepoint/v3" xsi:nil="true"/>
    <TaskId xmlns="63B38E47-9DD0-49F9-8B61-C3C9843CF055">12672</TaskId>
    <CustomDistribution xmlns="http://schemas.microsoft.com/sharepoint/v3">Simulaattoritiimi, RM, Fujitsun simulaattorikonsultti</CustomDistribution>
    <Registration xmlns="http://schemas.microsoft.com/sharepoint/v3" xsi:nil="true"/>
    <SecurityClass xmlns="http://schemas.microsoft.com/sharepoint/v3" xsi:nil="true"/>
    <LanguageSP xmlns="http://schemas.microsoft.com/sharepoint/v3">fi - suomi</LanguageSP>
    <Personaldata xmlns="http://schemas.microsoft.com/sharepoint/v3" xsi:nil="true"/>
    <AuthenticityChecker xmlns="http://schemas.microsoft.com/sharepoint/v3" xsi:nil="true"/>
    <GRSId xmlns="63B38E47-9DD0-49F9-8B61-C3C9843CF055">52482</GRSId>
    <Sent xmlns="http://schemas.microsoft.com/sharepoint/v3" xsi:nil="true"/>
    <OriginatorUnitSP xmlns="http://schemas.microsoft.com/sharepoint/v3" xsi:nil="true"/>
    <DocumentShape xmlns="http://schemas.microsoft.com/sharepoint/v3" xsi:nil="true"/>
    <ContractingParty xmlns="http://schemas.microsoft.com/sharepoint/v3" xsi:nil="true"/>
    <Deadline xmlns="http://schemas.microsoft.com/sharepoint/v3" xsi:nil="true"/>
    <ProtectionLevel xmlns="http://schemas.microsoft.com/sharepoint/v3" xsi:nil="true"/>
    <Date xmlns="http://schemas.microsoft.com/sharepoint/v3/fields">2017-08-30T21:00:00+00:00</Date>
    <RestrictionEscbSensitivity xmlns="http://schemas.microsoft.com/sharepoint/v3" xsi:nil="true"/>
    <Function xmlns="63B38E47-9DD0-49F9-8B61-C3C9843CF055">A6.2 Maksu- ja arvopaperijärjestelmien yleisvalvonta</Function>
    <OriginatorCorporateName xmlns="http://schemas.microsoft.com/sharepoint/v3" xsi:nil="true"/>
    <_dlc_DocId xmlns="b4d6f40e-7f85-4302-88fa-dd22d7dba25d">6PDNW662TKAY-1369-2073</_dlc_DocId>
    <_dlc_DocIdUrl xmlns="b4d6f40e-7f85-4302-88fa-dd22d7dba25d">
      <Url>http://kirstu/sp/RM/bof-pss2/_layouts/DocIdRedir.aspx?ID=6PDNW662TKAY-1369-2073</Url>
      <Description>6PDNW662TKAY-1369-2073</Description>
    </_dlc_DocIdUrl>
    <TaskPhaseId xmlns="63B38E47-9DD0-49F9-8B61-C3C9843CF055">11697</TaskPhaseId>
    <LinkInfoId xmlns="63B38E47-9DD0-49F9-8B61-C3C9843CF055" xsi:nil="true"/>
    <SendToBuffer xmlns="63B38E47-9DD0-49F9-8B61-C3C9843CF055" xsi:nil="true"/>
    <AccessRights xmlns="http://schemas.microsoft.com/sharepoint/v3">
      <UserInfo>
        <DisplayName/>
        <AccountId xsi:nil="true"/>
        <AccountType/>
      </UserInfo>
    </AccessRights>
  </documentManagement>
</p:properties>
</file>

<file path=customXml/itemProps1.xml><?xml version="1.0" encoding="utf-8"?>
<ds:datastoreItem xmlns:ds="http://schemas.openxmlformats.org/officeDocument/2006/customXml" ds:itemID="{B6CFBD73-30F8-46C0-A335-AEE45FCA00A2}"/>
</file>

<file path=customXml/itemProps2.xml><?xml version="1.0" encoding="utf-8"?>
<ds:datastoreItem xmlns:ds="http://schemas.openxmlformats.org/officeDocument/2006/customXml" ds:itemID="{AFA63D23-5C80-459F-ADA4-54885939BD13}"/>
</file>

<file path=customXml/itemProps3.xml><?xml version="1.0" encoding="utf-8"?>
<ds:datastoreItem xmlns:ds="http://schemas.openxmlformats.org/officeDocument/2006/customXml" ds:itemID="{1F0C626E-C23E-480E-9E6A-D9447421A295}"/>
</file>

<file path=customXml/itemProps4.xml><?xml version="1.0" encoding="utf-8"?>
<ds:datastoreItem xmlns:ds="http://schemas.openxmlformats.org/officeDocument/2006/customXml" ds:itemID="{AC6657F3-8F26-4372-8208-F1D8461FE63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1551</TotalTime>
  <Words>325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Discussion for: Broadening the data base for deepening the focus?  The use of big data analytics in transaction banking  – Dr. Martin Diehl  Discussant: Adrian Guerin, Bank of Canada*    </vt:lpstr>
      <vt:lpstr>Presentation Overview</vt:lpstr>
      <vt:lpstr>Summary: Big Data Analytics</vt:lpstr>
      <vt:lpstr>Summary: Use Cases, Transaction Banking</vt:lpstr>
      <vt:lpstr>Comments</vt:lpstr>
      <vt:lpstr>Comments/Questions</vt:lpstr>
      <vt:lpstr>Comments/Questions</vt:lpstr>
      <vt:lpstr>Thank you!</vt:lpstr>
    </vt:vector>
  </TitlesOfParts>
  <Company>Bank of Canada - Banque du Canada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Discussion: Broadening the data base for deepening the focus?  The use of big data analytics in transaction banking  – Dr. Martin Diehl  Discussant: Adrian Guerin, Bank of Canada    </dc:title>
  <dc:creator>Adrian Guerin</dc:creator>
  <cp:keywords/>
  <cp:lastModifiedBy>Adrian Guerin</cp:lastModifiedBy>
  <cp:revision>35</cp:revision>
  <dcterms:created xsi:type="dcterms:W3CDTF">2017-08-29T19:36:29Z</dcterms:created>
  <dcterms:modified xsi:type="dcterms:W3CDTF">2017-08-30T21:30:08Z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0x010100A530CFF0EEB1442EBD6E2CB2270C99FD00EB20D9583D7D43DF978B84F4B399017D00A96E26D4FF9D964D980AB0118695A8B0</vt:lpwstr>
  </property>
  <property fmtid="{D5CDD505-2E9C-101B-9397-08002B2CF9AE}" pid="3" name="_dlc_DocIdItemGuid">
    <vt:lpwstr>6415fae9-03dc-4e6a-810a-89d4b61bc3aa</vt:lpwstr>
  </property>
</Properties>
</file>