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91" r:id="rId5"/>
    <p:sldId id="264" r:id="rId6"/>
    <p:sldId id="265" r:id="rId7"/>
    <p:sldId id="314" r:id="rId8"/>
    <p:sldId id="315" r:id="rId9"/>
    <p:sldId id="270" r:id="rId10"/>
    <p:sldId id="286" r:id="rId11"/>
    <p:sldId id="308" r:id="rId12"/>
    <p:sldId id="285" r:id="rId13"/>
    <p:sldId id="273" r:id="rId14"/>
    <p:sldId id="269" r:id="rId15"/>
    <p:sldId id="298" r:id="rId16"/>
    <p:sldId id="307" r:id="rId17"/>
    <p:sldId id="274" r:id="rId18"/>
    <p:sldId id="260" r:id="rId19"/>
    <p:sldId id="283" r:id="rId20"/>
    <p:sldId id="284" r:id="rId21"/>
    <p:sldId id="288" r:id="rId22"/>
    <p:sldId id="303" r:id="rId23"/>
    <p:sldId id="287" r:id="rId24"/>
    <p:sldId id="294" r:id="rId25"/>
    <p:sldId id="322" r:id="rId26"/>
    <p:sldId id="261" r:id="rId27"/>
    <p:sldId id="281" r:id="rId28"/>
    <p:sldId id="296" r:id="rId29"/>
    <p:sldId id="293" r:id="rId30"/>
    <p:sldId id="277" r:id="rId31"/>
    <p:sldId id="320" r:id="rId32"/>
    <p:sldId id="321" r:id="rId33"/>
    <p:sldId id="262" r:id="rId34"/>
    <p:sldId id="301" r:id="rId35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08" autoAdjust="0"/>
  </p:normalViewPr>
  <p:slideViewPr>
    <p:cSldViewPr>
      <p:cViewPr>
        <p:scale>
          <a:sx n="80" d="100"/>
          <a:sy n="80" d="100"/>
        </p:scale>
        <p:origin x="-167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8FAE-365A-4856-98EE-2455EEFEE799}" type="datetimeFigureOut">
              <a:rPr lang="fi-FI" smtClean="0"/>
              <a:pPr/>
              <a:t>17.9.2013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337CF-D6D2-417E-9F2F-817C6A03AA8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47309-A116-4DCD-B7E9-FA06E4B6DF46}" type="datetimeFigureOut">
              <a:rPr lang="fi-FI" smtClean="0"/>
              <a:pPr/>
              <a:t>17.9.2013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10A47-DF92-425F-979C-B84382ADF6F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184C4-6E84-4487-BB1E-214DB4567F53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b="1" i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31705-F2F7-4681-B47D-A56348DF25C2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i-F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C95E6-5319-4706-AE2B-2D14864020A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i-F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b="1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C95E6-5319-4706-AE2B-2D14864020A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8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fi-FI" b="1" baseline="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7DC8B1-3E2F-4374-90C0-BB5028CD5E0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i-F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8F509-EC41-4861-B898-BDBE26E28CA1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FCF08-3335-452C-95AB-9902117CC05F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10A47-DF92-425F-979C-B84382ADF6F0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PowerPoint_97_-_2003_-esitys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1_SP_vaaleansininen_eurologo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005263"/>
            <a:ext cx="6111875" cy="1223962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33400" y="6546850"/>
            <a:ext cx="815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i-FI" sz="900">
                <a:solidFill>
                  <a:srgbClr val="00436F"/>
                </a:solidFill>
                <a:latin typeface="Arial Black" pitchFamily="34" charset="0"/>
              </a:rPr>
              <a:t>SUOMEN PANKKI | FINLANDS BANK | BANK OF FINLAND</a:t>
            </a:r>
          </a:p>
        </p:txBody>
      </p:sp>
      <p:graphicFrame>
        <p:nvGraphicFramePr>
          <p:cNvPr id="309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r:id="rId4" imgW="0" imgH="0" progId="PowerPoint.Show.8">
              <p:embed/>
            </p:oleObj>
          </a:graphicData>
        </a:graphic>
      </p:graphicFrame>
      <p:sp>
        <p:nvSpPr>
          <p:cNvPr id="309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pic>
        <p:nvPicPr>
          <p:cNvPr id="3101" name="Picture 29" descr="BOF_eu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692150"/>
            <a:ext cx="1127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d_distribution_titl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type="txAndObj" preserve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556792"/>
            <a:ext cx="4039200" cy="452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656" y="1556792"/>
            <a:ext cx="4039200" cy="452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10" name="Dian numeron paikkamerkki 8"/>
          <p:cNvSpPr>
            <a:spLocks noGrp="1"/>
          </p:cNvSpPr>
          <p:nvPr>
            <p:ph type="sldNum" sz="quarter" idx="13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_distribution_slide"/>
          <p:cNvSpPr txBox="1"/>
          <p:nvPr userDrawn="1"/>
        </p:nvSpPr>
        <p:spPr>
          <a:xfrm>
            <a:off x="6372000" y="6534000"/>
            <a:ext cx="215999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 fontAlgn="t"/>
            <a:endParaRPr lang="fi-FI" sz="900">
              <a:solidFill>
                <a:srgbClr val="00356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1_SP_vaaleansininen_eurologoll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33400" y="6546850"/>
            <a:ext cx="81534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i-FI" sz="900">
                <a:solidFill>
                  <a:srgbClr val="00356C"/>
                </a:solidFill>
                <a:latin typeface="Arial Black" pitchFamily="34" charset="0"/>
              </a:rPr>
              <a:t>SUOMEN PANKKI | FINLANDS BANK | BANK OF FINLAND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24625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436F"/>
                </a:solidFill>
              </a:defRPr>
            </a:lvl1pPr>
          </a:lstStyle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24625"/>
            <a:ext cx="14398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356C"/>
                </a:solidFill>
              </a:defRPr>
            </a:lvl1pPr>
          </a:lstStyle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fld id="{49768627-2E37-4D8B-9384-EE2731A5DD6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¨"/>
        <a:defRPr sz="24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Bank of Finland Bulletin 4/2013</a:t>
            </a:r>
            <a:br>
              <a:rPr lang="fi-FI" dirty="0" smtClean="0"/>
            </a:br>
            <a:r>
              <a:rPr lang="en-GB" dirty="0" smtClean="0"/>
              <a:t>Monetary policy and the global economy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Governor </a:t>
            </a:r>
          </a:p>
          <a:p>
            <a:r>
              <a:rPr lang="en-GB" dirty="0" smtClean="0"/>
              <a:t>Erkki Liikanen</a:t>
            </a:r>
          </a:p>
          <a:p>
            <a:r>
              <a:rPr lang="en-GB" dirty="0" smtClean="0"/>
              <a:t>17 September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9113"/>
          <a:stretch>
            <a:fillRect/>
          </a:stretch>
        </p:blipFill>
        <p:spPr bwMode="auto">
          <a:xfrm>
            <a:off x="323528" y="1700808"/>
            <a:ext cx="8447988" cy="50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 area consumer confidence improved, especially in Italy and Spain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7" name="Oval 6"/>
          <p:cNvSpPr/>
          <p:nvPr/>
        </p:nvSpPr>
        <p:spPr bwMode="auto">
          <a:xfrm rot="957927">
            <a:off x="7317568" y="3549681"/>
            <a:ext cx="576064" cy="158417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debt ratios still growing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 t="7961"/>
          <a:stretch>
            <a:fillRect/>
          </a:stretch>
        </p:blipFill>
        <p:spPr bwMode="auto">
          <a:xfrm>
            <a:off x="251520" y="1196752"/>
            <a:ext cx="8199518" cy="499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 area unemployment still high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t="9127"/>
          <a:stretch>
            <a:fillRect/>
          </a:stretch>
        </p:blipFill>
        <p:spPr bwMode="auto">
          <a:xfrm>
            <a:off x="0" y="1484784"/>
            <a:ext cx="8447988" cy="501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 t="13131"/>
          <a:stretch>
            <a:fillRect/>
          </a:stretch>
        </p:blipFill>
        <p:spPr bwMode="auto">
          <a:xfrm>
            <a:off x="251520" y="1412776"/>
            <a:ext cx="8323753" cy="476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 investment and world trade have slowed almost in tandem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7" name="Oval 6"/>
          <p:cNvSpPr/>
          <p:nvPr/>
        </p:nvSpPr>
        <p:spPr bwMode="auto">
          <a:xfrm>
            <a:off x="6228184" y="2420888"/>
            <a:ext cx="1080120" cy="136815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Slower growth in emerging economies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7F02D6-9977-4F07-B1F2-8F2F81A0C7B2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t="13070"/>
          <a:stretch>
            <a:fillRect/>
          </a:stretch>
        </p:blipFill>
        <p:spPr bwMode="auto">
          <a:xfrm>
            <a:off x="539552" y="1484784"/>
            <a:ext cx="8323753" cy="478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GB" dirty="0" smtClean="0"/>
              <a:t>Bank of Finland growth forecast: changes minor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3" y="1600200"/>
          <a:ext cx="8219256" cy="485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481296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GDP</a:t>
                      </a:r>
                      <a:endParaRPr lang="en-GB" sz="18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  <a:endParaRPr lang="en-GB" sz="18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2013f</a:t>
                      </a:r>
                      <a:endParaRPr lang="en-GB" sz="18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2014f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2015f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58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United States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1.6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EU20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-0.4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-0.1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-0.4</a:t>
                      </a:r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Japan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2.0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1.6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1.1</a:t>
                      </a:r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China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7.8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7.5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8.0</a:t>
                      </a:r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Russia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3.4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3.4</a:t>
                      </a:r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World</a:t>
                      </a:r>
                      <a:endParaRPr lang="en-GB" sz="1600" b="1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3.4</a:t>
                      </a:r>
                      <a:endParaRPr lang="en-GB" sz="1600" b="1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3.0</a:t>
                      </a:r>
                      <a:endParaRPr lang="en-GB" sz="1600" b="1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3.8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3.2</a:t>
                      </a:r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3.8</a:t>
                      </a:r>
                    </a:p>
                  </a:txBody>
                  <a:tcPr marL="9525" marR="9525" marT="9525" marB="0" anchor="b"/>
                </a:tc>
              </a:tr>
              <a:tr h="32024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World</a:t>
                      </a:r>
                      <a:r>
                        <a:rPr lang="en-GB" sz="1600" b="1" i="0" u="none" strike="noStrike" baseline="0" noProof="0" smtClean="0">
                          <a:solidFill>
                            <a:srgbClr val="000000"/>
                          </a:solidFill>
                          <a:latin typeface="Arial"/>
                        </a:rPr>
                        <a:t> trade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3.0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2.6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5.9</a:t>
                      </a:r>
                    </a:p>
                  </a:txBody>
                  <a:tcPr marL="9525" marR="9525" marT="9525" marB="0" anchor="b"/>
                </a:tc>
              </a:tr>
              <a:tr h="25581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GB" sz="10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1" u="none" strike="noStrike" noProof="0" smtClean="0">
                          <a:solidFill>
                            <a:srgbClr val="000000"/>
                          </a:solidFill>
                          <a:latin typeface="Arial"/>
                        </a:rPr>
                        <a:t>4.0</a:t>
                      </a:r>
                      <a:endParaRPr lang="en-GB" sz="1600" b="0" i="1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6.3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% change on previous year</a:t>
                      </a:r>
                      <a:r>
                        <a:rPr lang="en-GB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. Previous forecast beneath current one.</a:t>
                      </a:r>
                      <a:endParaRPr lang="en-GB" sz="1400" b="0" i="0" u="none" strike="noStrike" noProof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EU20 = euro area, Sweden, Denmark and United Kingdom.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67544" y="5445224"/>
            <a:ext cx="82089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12" name="Rectangle 11"/>
          <p:cNvSpPr/>
          <p:nvPr/>
        </p:nvSpPr>
        <p:spPr bwMode="auto">
          <a:xfrm>
            <a:off x="3779912" y="2564904"/>
            <a:ext cx="4932088" cy="5760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79912" y="1988840"/>
            <a:ext cx="4932088" cy="5760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79912" y="3717032"/>
            <a:ext cx="4932088" cy="5760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79912" y="4869160"/>
            <a:ext cx="4932088" cy="11521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 t="13110"/>
          <a:stretch>
            <a:fillRect/>
          </a:stretch>
        </p:blipFill>
        <p:spPr bwMode="auto">
          <a:xfrm>
            <a:off x="539552" y="1556792"/>
            <a:ext cx="8323753" cy="477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en-GB" dirty="0" smtClean="0"/>
              <a:t>Bank of Finland forecast: inflation still slow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7" name="Oval 6"/>
          <p:cNvSpPr/>
          <p:nvPr/>
        </p:nvSpPr>
        <p:spPr bwMode="auto">
          <a:xfrm>
            <a:off x="6804248" y="2708920"/>
            <a:ext cx="1368152" cy="12961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Forecast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en-GB" b="1" i="1" dirty="0" smtClean="0"/>
              <a:t>Debt crisis flaring up again remains the greatest single risk, although now less likely </a:t>
            </a:r>
          </a:p>
          <a:p>
            <a:pPr lvl="1"/>
            <a:r>
              <a:rPr lang="en-GB" i="1" dirty="0" smtClean="0"/>
              <a:t>Market data improved across a broad range</a:t>
            </a:r>
          </a:p>
          <a:p>
            <a:pPr lvl="1"/>
            <a:r>
              <a:rPr lang="en-GB" i="1" dirty="0" smtClean="0"/>
              <a:t>Threat of renewed flare-up relates to implementation of programmes and their reforms; political risks hard to forecast</a:t>
            </a:r>
            <a:endParaRPr lang="en-GB" sz="1600" i="1" dirty="0" smtClean="0"/>
          </a:p>
          <a:p>
            <a:r>
              <a:rPr lang="en-GB" b="1" i="1" dirty="0" smtClean="0"/>
              <a:t>Otherwise there are both on upside and downside risks</a:t>
            </a:r>
          </a:p>
          <a:p>
            <a:pPr lvl="1"/>
            <a:r>
              <a:rPr lang="en-GB" i="1" dirty="0" smtClean="0"/>
              <a:t>US economy could perform better than forecast</a:t>
            </a:r>
          </a:p>
          <a:p>
            <a:pPr lvl="2"/>
            <a:r>
              <a:rPr lang="en-GB" dirty="0" smtClean="0"/>
              <a:t>Strong undertone to both labour and housing markets</a:t>
            </a:r>
          </a:p>
          <a:p>
            <a:pPr lvl="2"/>
            <a:r>
              <a:rPr lang="en-GB" dirty="0" smtClean="0"/>
              <a:t>Communication of monetary policy particularly important in present forecast period</a:t>
            </a:r>
          </a:p>
          <a:p>
            <a:pPr lvl="1"/>
            <a:r>
              <a:rPr lang="en-GB" i="1" dirty="0" smtClean="0"/>
              <a:t>Euro area growth could be slower than forecast</a:t>
            </a:r>
          </a:p>
          <a:p>
            <a:pPr lvl="2"/>
            <a:r>
              <a:rPr lang="en-GB" dirty="0" smtClean="0"/>
              <a:t>Delays to structural reforms could lead to slow productivity development and slower-than-forecast growth</a:t>
            </a:r>
          </a:p>
          <a:p>
            <a:pPr lvl="2"/>
            <a:endParaRPr lang="fi-FI" dirty="0" smtClean="0"/>
          </a:p>
          <a:p>
            <a:pPr lvl="1"/>
            <a:endParaRPr lang="fi-FI" b="1" dirty="0" smtClean="0"/>
          </a:p>
          <a:p>
            <a:pPr lvl="1"/>
            <a:endParaRPr lang="fi-FI" b="1" i="1" dirty="0" smtClean="0"/>
          </a:p>
          <a:p>
            <a:endParaRPr lang="fi-FI" b="1" i="1" dirty="0" smtClean="0"/>
          </a:p>
          <a:p>
            <a:endParaRPr lang="fi-FI" b="1" i="1" dirty="0" smtClean="0"/>
          </a:p>
          <a:p>
            <a:endParaRPr lang="fi-FI" b="1" i="1" dirty="0" smtClean="0"/>
          </a:p>
          <a:p>
            <a:pPr lvl="1"/>
            <a:endParaRPr lang="fi-FI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4864"/>
            <a:ext cx="8077200" cy="1143000"/>
          </a:xfrm>
        </p:spPr>
        <p:txBody>
          <a:bodyPr/>
          <a:lstStyle/>
          <a:p>
            <a:r>
              <a:rPr lang="en-GB" i="1" dirty="0" smtClean="0"/>
              <a:t>ECB’s forward guidance reinforces accommodative monetary policy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t="13039"/>
          <a:stretch>
            <a:fillRect/>
          </a:stretch>
        </p:blipFill>
        <p:spPr bwMode="auto">
          <a:xfrm>
            <a:off x="251520" y="1556792"/>
            <a:ext cx="8447988" cy="480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Era of historically low interest rates continues for fifth consecutive year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Monetary policy and the global economy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040560"/>
          </a:xfrm>
        </p:spPr>
        <p:txBody>
          <a:bodyPr/>
          <a:lstStyle/>
          <a:p>
            <a:r>
              <a:rPr lang="en-GB" b="1" i="1" dirty="0" smtClean="0"/>
              <a:t>Articles and a </a:t>
            </a:r>
            <a:r>
              <a:rPr lang="en-GB" b="1" i="1" dirty="0" err="1" smtClean="0"/>
              <a:t>BoF</a:t>
            </a:r>
            <a:r>
              <a:rPr lang="en-GB" b="1" i="1" dirty="0" smtClean="0"/>
              <a:t> Online:</a:t>
            </a:r>
          </a:p>
          <a:p>
            <a:pPr lvl="1"/>
            <a:r>
              <a:rPr lang="en-GB" i="1" dirty="0" smtClean="0"/>
              <a:t>Financial cycles, monetary policy and macroprudential policy in the euro area</a:t>
            </a:r>
          </a:p>
          <a:p>
            <a:pPr lvl="2"/>
            <a:r>
              <a:rPr lang="en-GB" i="1" dirty="0" smtClean="0"/>
              <a:t>Hanna Freystätter, Hanna Putkuri and Jukka Vauhkonen</a:t>
            </a:r>
          </a:p>
          <a:p>
            <a:pPr lvl="1"/>
            <a:r>
              <a:rPr lang="en-GB" i="1" dirty="0" smtClean="0"/>
              <a:t>Liquidity regulation makes a comeback</a:t>
            </a:r>
          </a:p>
          <a:p>
            <a:pPr lvl="2"/>
            <a:r>
              <a:rPr lang="en-GB" i="1" dirty="0" smtClean="0"/>
              <a:t>Karlo Kauko</a:t>
            </a:r>
          </a:p>
          <a:p>
            <a:pPr lvl="1"/>
            <a:r>
              <a:rPr lang="en-GB" i="1" dirty="0" smtClean="0"/>
              <a:t>Fiscal multipliers revised</a:t>
            </a:r>
          </a:p>
          <a:p>
            <a:pPr lvl="2"/>
            <a:r>
              <a:rPr lang="en-GB" i="1" dirty="0" smtClean="0"/>
              <a:t>Pasi Ikonen, Tuomas Saarenheimo and Matti Virén</a:t>
            </a:r>
          </a:p>
          <a:p>
            <a:pPr lvl="1"/>
            <a:r>
              <a:rPr lang="en-GB" i="1" dirty="0" smtClean="0"/>
              <a:t>Foreign trade statistics based on value added challenge the traditional picture of international trade</a:t>
            </a:r>
          </a:p>
          <a:p>
            <a:pPr lvl="2"/>
            <a:r>
              <a:rPr lang="en-GB" i="1" dirty="0" smtClean="0"/>
              <a:t>Elisa Newby</a:t>
            </a:r>
          </a:p>
          <a:p>
            <a:pPr lvl="1"/>
            <a:r>
              <a:rPr lang="en-US" i="1" dirty="0" smtClean="0"/>
              <a:t>A perspective on the German ‘job miracle’: </a:t>
            </a:r>
            <a:r>
              <a:rPr lang="en-US" i="1" dirty="0" err="1" smtClean="0"/>
              <a:t>labour</a:t>
            </a:r>
            <a:r>
              <a:rPr lang="en-US" i="1" dirty="0" smtClean="0"/>
              <a:t> market outcomes and welfare after the </a:t>
            </a:r>
            <a:r>
              <a:rPr lang="en-US" i="1" dirty="0" err="1" smtClean="0"/>
              <a:t>labour</a:t>
            </a:r>
            <a:r>
              <a:rPr lang="en-US" i="1" dirty="0" smtClean="0"/>
              <a:t> market transformation</a:t>
            </a:r>
          </a:p>
          <a:p>
            <a:pPr lvl="2"/>
            <a:r>
              <a:rPr lang="en-GB" i="1" dirty="0" smtClean="0"/>
              <a:t>Michaela Schmöller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Repayment of central bank credits has reduced Eurosystem balance sheet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t="10431"/>
          <a:stretch>
            <a:fillRect/>
          </a:stretch>
        </p:blipFill>
        <p:spPr bwMode="auto">
          <a:xfrm>
            <a:off x="251520" y="1412776"/>
            <a:ext cx="8447988" cy="49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Erkki Liikanen</a:t>
            </a:r>
            <a:endParaRPr lang="fi-FI" dirty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Monetary policy forward guidance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452" y="1484784"/>
            <a:ext cx="7993012" cy="4525963"/>
          </a:xfrm>
        </p:spPr>
        <p:txBody>
          <a:bodyPr/>
          <a:lstStyle/>
          <a:p>
            <a:pPr>
              <a:defRPr/>
            </a:pPr>
            <a:r>
              <a:rPr lang="en-GB" b="1" i="1" dirty="0" smtClean="0"/>
              <a:t>Fed (December 2012): </a:t>
            </a:r>
          </a:p>
          <a:p>
            <a:pPr marL="717550" lvl="1" indent="-271463">
              <a:spcAft>
                <a:spcPts val="1200"/>
              </a:spcAft>
              <a:defRPr/>
            </a:pPr>
            <a:r>
              <a:rPr lang="en-GB" i="1" dirty="0" smtClean="0"/>
              <a:t>The </a:t>
            </a:r>
            <a:r>
              <a:rPr lang="en-US" i="1" dirty="0" smtClean="0"/>
              <a:t>exceptionally low range for the federal funds rate will be appropriate at least as long as the unemployment rate remains above </a:t>
            </a:r>
            <a:r>
              <a:rPr lang="en-GB" i="1" dirty="0" smtClean="0"/>
              <a:t>6.5%.</a:t>
            </a:r>
          </a:p>
          <a:p>
            <a:pPr>
              <a:defRPr/>
            </a:pPr>
            <a:r>
              <a:rPr lang="en-GB" b="1" i="1" dirty="0" smtClean="0"/>
              <a:t>ECB (July 2013):</a:t>
            </a:r>
          </a:p>
          <a:p>
            <a:pPr lvl="1">
              <a:spcAft>
                <a:spcPts val="1200"/>
              </a:spcAft>
              <a:defRPr/>
            </a:pPr>
            <a:r>
              <a:rPr lang="en-GB" i="1" dirty="0" smtClean="0"/>
              <a:t>The Governing council expects the key ECB interest rates will remain at present or lower levels for an extended period of time.</a:t>
            </a:r>
          </a:p>
          <a:p>
            <a:pPr>
              <a:defRPr/>
            </a:pPr>
            <a:r>
              <a:rPr lang="en-GB" b="1" i="1" dirty="0" smtClean="0"/>
              <a:t>BoE (August 2013):</a:t>
            </a:r>
          </a:p>
          <a:p>
            <a:pPr lvl="1">
              <a:spcAft>
                <a:spcPts val="1200"/>
              </a:spcAft>
              <a:defRPr/>
            </a:pPr>
            <a:r>
              <a:rPr lang="en-GB" i="1" dirty="0" smtClean="0"/>
              <a:t>The MPC </a:t>
            </a:r>
            <a:r>
              <a:rPr lang="en-US" i="1" dirty="0" smtClean="0"/>
              <a:t>intends not to raise the Bank Rate above its current level of 0.5% ….. at least until the headline measure of unemployment has fallen to a threshold of 7%</a:t>
            </a:r>
            <a:r>
              <a:rPr lang="en-GB" i="1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107950" y="6524625"/>
            <a:ext cx="1150938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smtClean="0"/>
              <a:t>17.9.2013</a:t>
            </a: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000" y="6523200"/>
            <a:ext cx="975600" cy="288000"/>
          </a:xfrm>
        </p:spPr>
        <p:txBody>
          <a:bodyPr/>
          <a:lstStyle/>
          <a:p>
            <a:fld id="{49768627-2E37-4D8B-9384-EE2731A5DD60}" type="slidenum">
              <a:rPr lang="fi-FI" smtClean="0"/>
              <a:pPr/>
              <a:t>21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guidance by the ECB Governing Council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 smtClean="0"/>
              <a:t>The ECB’s monetary policy stance will remain accommodative as long as is necessary</a:t>
            </a:r>
            <a:endParaRPr lang="en-GB" dirty="0" smtClean="0"/>
          </a:p>
          <a:p>
            <a:pPr lvl="1"/>
            <a:r>
              <a:rPr lang="en-GB" i="1" dirty="0" smtClean="0"/>
              <a:t>The Governing council expects the key ECB interest rates will remain at present or lower levels for an extended period of time.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b="1" i="1" dirty="0" smtClean="0"/>
              <a:t>Euro area price pressures are expected to remain moderate over the medium term</a:t>
            </a:r>
          </a:p>
          <a:p>
            <a:pPr lvl="1"/>
            <a:r>
              <a:rPr lang="en-GB" i="1" dirty="0" smtClean="0"/>
              <a:t>The short and medium-term inflation outlook remains moderate, with the real economy extensively weakened and the monetary economy subdued.</a:t>
            </a:r>
            <a:endParaRPr lang="en-GB" sz="1600" i="1" dirty="0" smtClean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/>
          <a:lstStyle/>
          <a:p>
            <a:r>
              <a:rPr lang="en-GB" dirty="0" smtClean="0"/>
              <a:t>Sluggish transmission of accommodative monetary policy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47988" cy="542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Tight financial conditions for SMEs hampering the economy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24</a:t>
            </a:fld>
            <a:endParaRPr lang="fi-FI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 t="9278"/>
          <a:stretch>
            <a:fillRect/>
          </a:stretch>
        </p:blipFill>
        <p:spPr bwMode="auto">
          <a:xfrm>
            <a:off x="323528" y="1340768"/>
            <a:ext cx="8323753" cy="492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in loan defaults sustains uncertainty over the condition of banking balance sheets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35311"/>
            <a:ext cx="8447988" cy="552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4864"/>
            <a:ext cx="8077200" cy="1143000"/>
          </a:xfrm>
        </p:spPr>
        <p:txBody>
          <a:bodyPr/>
          <a:lstStyle/>
          <a:p>
            <a:r>
              <a:rPr lang="en-GB" i="1" dirty="0" smtClean="0"/>
              <a:t>Banking union is an important structural reform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Banking supervision and resolution institutions must be reinforced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 single monetary policy, integrated financial markets and national supervision and resolution create a fragile package (a ‘financial trilemma’).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The mutual interdependence between a bank and its home state constitutes a ‘fateful connection’.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Banking supervision and resolution requires better institutions than currently available.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banking union comprise?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675" y="1700808"/>
            <a:ext cx="2448000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Banking supervision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Effective,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supranational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uniform supervision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4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4" y="1700808"/>
            <a:ext cx="266429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Resolution</a:t>
            </a:r>
            <a:endParaRPr lang="en-GB" sz="1400" strike="sngStrike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Harmonised tools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Investor responsibility (bail-in)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Sectoral responsibility (funds)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No bank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4" y="1700808"/>
            <a:ext cx="2448000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Deposit guarantee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Harmonisation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Sectoral responsibility (funds)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 smtClean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43213" y="2348880"/>
            <a:ext cx="4746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97575" y="2348880"/>
            <a:ext cx="40957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4869160"/>
            <a:ext cx="24480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Bank support</a:t>
            </a:r>
            <a:r>
              <a:rPr lang="en-GB" sz="1400" dirty="0" smtClean="0">
                <a:solidFill>
                  <a:schemeClr val="tx1"/>
                </a:solidFill>
              </a:rPr>
              <a:t> (bail-out)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Expensive, politically charged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case-by-case political discretion (ESM)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4283969" y="3573016"/>
            <a:ext cx="514350" cy="504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/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rot="5400000">
            <a:off x="3716337" y="4805363"/>
            <a:ext cx="487363" cy="503238"/>
          </a:xfrm>
          <a:prstGeom prst="downArrow">
            <a:avLst>
              <a:gd name="adj1" fmla="val 50000"/>
              <a:gd name="adj2" fmla="val 49989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51920" y="4314999"/>
            <a:ext cx="4000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dirty="0" smtClean="0">
                <a:solidFill>
                  <a:srgbClr val="0070C0"/>
                </a:solidFill>
              </a:rPr>
              <a:t>When this is implemented with care…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84663" y="4868863"/>
            <a:ext cx="371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i-FI" sz="1600" dirty="0" smtClean="0">
                <a:solidFill>
                  <a:srgbClr val="0070C0"/>
                </a:solidFill>
              </a:rPr>
              <a:t>…</a:t>
            </a:r>
            <a:r>
              <a:rPr lang="en-GB" sz="1600" dirty="0" smtClean="0">
                <a:solidFill>
                  <a:srgbClr val="0070C0"/>
                </a:solidFill>
              </a:rPr>
              <a:t>the need for this is substantially reduced!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179388" y="1412776"/>
            <a:ext cx="8856662" cy="19446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What is already agreed? </a:t>
            </a:r>
            <a:br>
              <a:rPr lang="en-GB" dirty="0" smtClean="0"/>
            </a:br>
            <a:r>
              <a:rPr lang="en-GB" dirty="0" smtClean="0"/>
              <a:t>How is the construction of banking union progressing?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700808"/>
            <a:ext cx="2592288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Single Supervisory Mechanism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(SSM)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Attached to the ECB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Commences work in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5487" y="1700808"/>
            <a:ext cx="24480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Single Resolution Mechanism (SRM)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Commission proposal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Sectoral responsibility (funds)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Target for commencement 2015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4" y="1628800"/>
            <a:ext cx="24480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Directive on Deposit Guarantee Schemes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(DGS)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Harmonisation of national regulations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Will still be national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45210" y="2348880"/>
            <a:ext cx="474662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97575" y="2348880"/>
            <a:ext cx="40957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4869160"/>
            <a:ext cx="25920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European Stability Mechanism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(ESM)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A new support tool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Max. EUR 60 billion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323528" y="3356992"/>
            <a:ext cx="259201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Balance Sheet Assessment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(BSA)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ECB assessment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Tackling major problems in asset quality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Spring 2014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56000" y="3356992"/>
            <a:ext cx="24480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1"/>
                </a:solidFill>
              </a:rPr>
              <a:t>Bank Recovery and Resolution Directive (BRRD)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Controlled resolution of failed banks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Creditors’ responsibility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(Bail-in) 2018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7816" y="1628800"/>
            <a:ext cx="2628000" cy="468052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347864" y="1628800"/>
            <a:ext cx="2628000" cy="360004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444208" y="1629152"/>
            <a:ext cx="2628000" cy="158382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endParaRPr lang="en-GB" b="1" i="1" dirty="0" smtClean="0"/>
          </a:p>
          <a:p>
            <a:r>
              <a:rPr lang="en-GB" b="1" i="1" dirty="0" smtClean="0"/>
              <a:t>Cyclical situation and global economic outlook</a:t>
            </a:r>
          </a:p>
          <a:p>
            <a:pPr>
              <a:buNone/>
            </a:pPr>
            <a:endParaRPr lang="en-GB" b="1" i="1" dirty="0" smtClean="0"/>
          </a:p>
          <a:p>
            <a:r>
              <a:rPr lang="en-GB" b="1" i="1" dirty="0" smtClean="0"/>
              <a:t>ECB’s forward guidance reinforces accommodative monetary policy</a:t>
            </a:r>
          </a:p>
          <a:p>
            <a:pPr>
              <a:buNone/>
            </a:pPr>
            <a:endParaRPr lang="en-GB" b="1" i="1" dirty="0" smtClean="0"/>
          </a:p>
          <a:p>
            <a:r>
              <a:rPr lang="en-GB" b="1" i="1" dirty="0" smtClean="0"/>
              <a:t>Banking union is an important structural reform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Authorities should foster the stability of the entire financial system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0961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4864"/>
            <a:ext cx="8077200" cy="1143000"/>
          </a:xfrm>
        </p:spPr>
        <p:txBody>
          <a:bodyPr/>
          <a:lstStyle/>
          <a:p>
            <a:r>
              <a:rPr lang="en-GB" i="1" dirty="0" smtClean="0"/>
              <a:t>In conclusion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Towards a more stable euro area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Member States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GB" dirty="0" smtClean="0"/>
              <a:t>Better rules</a:t>
            </a:r>
          </a:p>
          <a:p>
            <a:pPr lvl="1"/>
            <a:r>
              <a:rPr lang="en-GB" dirty="0" smtClean="0"/>
              <a:t>Six-pack, two-pack, …</a:t>
            </a:r>
          </a:p>
          <a:p>
            <a:pPr lvl="1"/>
            <a:r>
              <a:rPr lang="en-GB" dirty="0" smtClean="0"/>
              <a:t>Balance of the entire national economy is vital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Market discipline</a:t>
            </a:r>
          </a:p>
          <a:p>
            <a:pPr lvl="1"/>
            <a:r>
              <a:rPr lang="en-GB" dirty="0" smtClean="0"/>
              <a:t>Countries are not identical</a:t>
            </a:r>
          </a:p>
          <a:p>
            <a:pPr lvl="1"/>
            <a:r>
              <a:rPr lang="en-GB" dirty="0" smtClean="0"/>
              <a:t>Risks reflected in price</a:t>
            </a:r>
          </a:p>
          <a:p>
            <a:pPr lvl="1"/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Financial system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GB" dirty="0" smtClean="0"/>
              <a:t>Better rules</a:t>
            </a:r>
          </a:p>
          <a:p>
            <a:pPr lvl="1"/>
            <a:r>
              <a:rPr lang="en-GB" dirty="0" smtClean="0"/>
              <a:t>Banking union</a:t>
            </a:r>
          </a:p>
          <a:p>
            <a:pPr lvl="1"/>
            <a:r>
              <a:rPr lang="en-GB" dirty="0" smtClean="0"/>
              <a:t>Integrated  application and interpretation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Market discipline</a:t>
            </a:r>
          </a:p>
          <a:p>
            <a:pPr lvl="1"/>
            <a:r>
              <a:rPr lang="en-GB" dirty="0" smtClean="0"/>
              <a:t>Banks are not identical</a:t>
            </a:r>
          </a:p>
          <a:p>
            <a:pPr lvl="1"/>
            <a:r>
              <a:rPr lang="en-GB" dirty="0" smtClean="0"/>
              <a:t>Risks reflected in price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11" name="Rectangle 10"/>
          <p:cNvSpPr/>
          <p:nvPr/>
        </p:nvSpPr>
        <p:spPr bwMode="auto">
          <a:xfrm>
            <a:off x="251520" y="1628800"/>
            <a:ext cx="4320480" cy="460851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1628800"/>
            <a:ext cx="4320480" cy="460851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en-GB" b="1" i="1" dirty="0" smtClean="0"/>
              <a:t>Cyclical situation and outlook for the global economy</a:t>
            </a:r>
          </a:p>
          <a:p>
            <a:pPr lvl="1"/>
            <a:r>
              <a:rPr lang="en-GB" i="1" dirty="0" smtClean="0"/>
              <a:t>Good news: forecasts have not had to adjusted downwards</a:t>
            </a:r>
          </a:p>
          <a:p>
            <a:pPr lvl="1"/>
            <a:r>
              <a:rPr lang="en-GB" i="1" dirty="0" smtClean="0"/>
              <a:t>Global economic outlook still subdued</a:t>
            </a:r>
          </a:p>
          <a:p>
            <a:r>
              <a:rPr lang="en-GB" b="1" i="1" dirty="0" smtClean="0"/>
              <a:t>Monetary policy forward guidance</a:t>
            </a:r>
          </a:p>
          <a:p>
            <a:pPr lvl="1"/>
            <a:r>
              <a:rPr lang="en-GB" i="1" dirty="0" smtClean="0"/>
              <a:t>The ECB Governing Council expects key ECB interest rates will remain at present or lower levels for an extended period of time.</a:t>
            </a:r>
          </a:p>
          <a:p>
            <a:pPr lvl="1"/>
            <a:r>
              <a:rPr lang="en-GB" i="1" dirty="0" smtClean="0"/>
              <a:t>Assessment conditional on inflation outlook</a:t>
            </a:r>
            <a:endParaRPr lang="en-GB" b="1" i="1" dirty="0" smtClean="0"/>
          </a:p>
          <a:p>
            <a:r>
              <a:rPr lang="en-GB" b="1" i="1" dirty="0" smtClean="0"/>
              <a:t>Banking union </a:t>
            </a:r>
          </a:p>
          <a:p>
            <a:pPr lvl="1"/>
            <a:r>
              <a:rPr lang="en-GB" i="1" dirty="0" smtClean="0"/>
              <a:t>An important structural reform</a:t>
            </a:r>
          </a:p>
          <a:p>
            <a:pPr lvl="1"/>
            <a:r>
              <a:rPr lang="en-GB" i="1" dirty="0" smtClean="0"/>
              <a:t>Strengthens confidence in the banks and their operational capacity</a:t>
            </a:r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4864"/>
            <a:ext cx="8077200" cy="1143000"/>
          </a:xfrm>
        </p:spPr>
        <p:txBody>
          <a:bodyPr/>
          <a:lstStyle/>
          <a:p>
            <a:r>
              <a:rPr lang="en-GB" i="1" dirty="0" smtClean="0"/>
              <a:t>Thank you!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4864"/>
            <a:ext cx="8077200" cy="1143000"/>
          </a:xfrm>
        </p:spPr>
        <p:txBody>
          <a:bodyPr/>
          <a:lstStyle/>
          <a:p>
            <a:r>
              <a:rPr lang="en-GB" i="1" dirty="0" smtClean="0"/>
              <a:t>The cyclical situation and the Bank of Finland’s global economic forecast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en-GB" dirty="0" smtClean="0"/>
              <a:t>Share prices reflect differences in growth outlooks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7F02D6-9977-4F07-B1F2-8F2F81A0C7B2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696458" cy="568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8696458" cy="568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2" cy="1143000"/>
          </a:xfrm>
        </p:spPr>
        <p:txBody>
          <a:bodyPr/>
          <a:lstStyle/>
          <a:p>
            <a:r>
              <a:rPr lang="en-GB" b="1" dirty="0" smtClean="0"/>
              <a:t>Bond markets tell a similar story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7F02D6-9977-4F07-B1F2-8F2F81A0C7B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7" name="Oval 6"/>
          <p:cNvSpPr/>
          <p:nvPr/>
        </p:nvSpPr>
        <p:spPr bwMode="auto">
          <a:xfrm>
            <a:off x="6876256" y="4797152"/>
            <a:ext cx="936104" cy="86409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6256" y="4293096"/>
            <a:ext cx="936104" cy="86409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04248" y="3861048"/>
            <a:ext cx="936104" cy="86409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323753" cy="544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24744"/>
          </a:xfrm>
        </p:spPr>
        <p:txBody>
          <a:bodyPr/>
          <a:lstStyle/>
          <a:p>
            <a:r>
              <a:rPr lang="en-GB" dirty="0" smtClean="0"/>
              <a:t>In China, data on real economy raises questions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7F02D6-9977-4F07-B1F2-8F2F81A0C7B2}" type="slidenum">
              <a:rPr lang="fi-FI" smtClean="0"/>
              <a:pPr/>
              <a:t>7</a:t>
            </a:fld>
            <a:endParaRPr lang="fi-FI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876256" y="3501008"/>
            <a:ext cx="936104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6660232" y="4221088"/>
            <a:ext cx="1008112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884368" y="37170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rgbClr val="FF0000"/>
                </a:solidFill>
              </a:rPr>
              <a:t>?</a:t>
            </a:r>
            <a:endParaRPr 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323753" cy="544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96752"/>
          </a:xfrm>
        </p:spPr>
        <p:txBody>
          <a:bodyPr/>
          <a:lstStyle/>
          <a:p>
            <a:r>
              <a:rPr lang="en-GB" dirty="0" smtClean="0"/>
              <a:t>In China, data on real economy raises questions, euro area data better than expected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7F02D6-9977-4F07-B1F2-8F2F81A0C7B2}" type="slidenum">
              <a:rPr lang="fi-FI" smtClean="0"/>
              <a:pPr/>
              <a:t>8</a:t>
            </a:fld>
            <a:endParaRPr lang="fi-FI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948264" y="3501008"/>
            <a:ext cx="936104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6948264" y="3356992"/>
            <a:ext cx="936104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6732240" y="4221088"/>
            <a:ext cx="1008112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56376" y="378904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rgbClr val="FF0000"/>
                </a:solidFill>
              </a:rPr>
              <a:t>?</a:t>
            </a:r>
            <a:endParaRPr 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 l="5534" t="13438" b="3871"/>
          <a:stretch>
            <a:fillRect/>
          </a:stretch>
        </p:blipFill>
        <p:spPr bwMode="auto">
          <a:xfrm>
            <a:off x="611560" y="1772816"/>
            <a:ext cx="7863117" cy="454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8077200" cy="1008112"/>
          </a:xfrm>
        </p:spPr>
        <p:txBody>
          <a:bodyPr/>
          <a:lstStyle/>
          <a:p>
            <a:r>
              <a:rPr lang="en-GB" dirty="0" smtClean="0"/>
              <a:t>Industrial confidence improved, especially in euro area and United States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Erkki Liikanen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768627-2E37-4D8B-9384-EE2731A5DD60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7" name="Oval 6"/>
          <p:cNvSpPr/>
          <p:nvPr/>
        </p:nvSpPr>
        <p:spPr bwMode="auto">
          <a:xfrm>
            <a:off x="6876256" y="2780928"/>
            <a:ext cx="504056" cy="158417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a_vaaleansininen_vaaka">
  <a:themeElements>
    <a:clrScheme name="supa_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9999"/>
      </a:accent3>
      <a:accent4>
        <a:srgbClr val="99CC00"/>
      </a:accent4>
      <a:accent5>
        <a:srgbClr val="808080"/>
      </a:accent5>
      <a:accent6>
        <a:srgbClr val="000000"/>
      </a:accent6>
      <a:hlink>
        <a:srgbClr val="009999"/>
      </a:hlink>
      <a:folHlink>
        <a:srgbClr val="99CC0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C3337BB822647871C29FE6D0B478C" ma:contentTypeVersion="1" ma:contentTypeDescription="Create a new document." ma:contentTypeScope="" ma:versionID="88a30c61c9af6b15d5ed013f746751a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5AC303C-03B1-47FE-B729-C767757D6AB0}"/>
</file>

<file path=customXml/itemProps2.xml><?xml version="1.0" encoding="utf-8"?>
<ds:datastoreItem xmlns:ds="http://schemas.openxmlformats.org/officeDocument/2006/customXml" ds:itemID="{F225A406-6DC1-457E-9C8B-C02B5054A47A}"/>
</file>

<file path=customXml/itemProps3.xml><?xml version="1.0" encoding="utf-8"?>
<ds:datastoreItem xmlns:ds="http://schemas.openxmlformats.org/officeDocument/2006/customXml" ds:itemID="{2408066D-E520-47DE-9EA7-DFACB103109C}"/>
</file>

<file path=docProps/app.xml><?xml version="1.0" encoding="utf-8"?>
<Properties xmlns="http://schemas.openxmlformats.org/officeDocument/2006/extended-properties" xmlns:vt="http://schemas.openxmlformats.org/officeDocument/2006/docPropsVTypes">
  <Template>vaaka_vaaleansininen_eurologolla</Template>
  <TotalTime>0</TotalTime>
  <Words>1220</Words>
  <Application>Microsoft Office PowerPoint</Application>
  <PresentationFormat>On-screen Show (4:3)</PresentationFormat>
  <Paragraphs>358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supa_vaaleansininen_vaaka</vt:lpstr>
      <vt:lpstr>Microsoft Office PowerPoint 97 - 2003 -esitys</vt:lpstr>
      <vt:lpstr>Bank of Finland Bulletin 4/2013 Monetary policy and the global economy</vt:lpstr>
      <vt:lpstr>Monetary policy and the global economy</vt:lpstr>
      <vt:lpstr>Presentation themes</vt:lpstr>
      <vt:lpstr>The cyclical situation and the Bank of Finland’s global economic forecast</vt:lpstr>
      <vt:lpstr>Share prices reflect differences in growth outlooks</vt:lpstr>
      <vt:lpstr>Bond markets tell a similar story</vt:lpstr>
      <vt:lpstr>In China, data on real economy raises questions</vt:lpstr>
      <vt:lpstr>In China, data on real economy raises questions, euro area data better than expected </vt:lpstr>
      <vt:lpstr>Industrial confidence improved, especially in euro area and United States </vt:lpstr>
      <vt:lpstr>Euro area consumer confidence improved, especially in Italy and Spain</vt:lpstr>
      <vt:lpstr>Public debt ratios still growing</vt:lpstr>
      <vt:lpstr>Euro area unemployment still high</vt:lpstr>
      <vt:lpstr>Fixed investment and world trade have slowed almost in tandem</vt:lpstr>
      <vt:lpstr>Slower growth in emerging economies </vt:lpstr>
      <vt:lpstr>Bank of Finland growth forecast: changes minor</vt:lpstr>
      <vt:lpstr>Bank of Finland forecast: inflation still slow</vt:lpstr>
      <vt:lpstr>Forecast risks</vt:lpstr>
      <vt:lpstr>ECB’s forward guidance reinforces accommodative monetary policy</vt:lpstr>
      <vt:lpstr>Era of historically low interest rates continues for fifth consecutive year</vt:lpstr>
      <vt:lpstr>Repayment of central bank credits has reduced Eurosystem balance sheet </vt:lpstr>
      <vt:lpstr>Monetary policy forward guidance</vt:lpstr>
      <vt:lpstr>Forward guidance by the ECB Governing Council</vt:lpstr>
      <vt:lpstr>Sluggish transmission of accommodative monetary policy</vt:lpstr>
      <vt:lpstr>Tight financial conditions for SMEs hampering the economy</vt:lpstr>
      <vt:lpstr>Growth in loan defaults sustains uncertainty over the condition of banking balance sheets</vt:lpstr>
      <vt:lpstr>Banking union is an important structural reform</vt:lpstr>
      <vt:lpstr>Banking supervision and resolution institutions must be reinforced</vt:lpstr>
      <vt:lpstr>What should banking union comprise?</vt:lpstr>
      <vt:lpstr>What is already agreed?  How is the construction of banking union progressing? </vt:lpstr>
      <vt:lpstr>Authorities should foster the stability of the entire financial system</vt:lpstr>
      <vt:lpstr>In conclusion</vt:lpstr>
      <vt:lpstr>Towards a more stable euro area</vt:lpstr>
      <vt:lpstr>Summary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2013-09-17T07:34:58Z</dcterms:created>
  <dcterms:modified xsi:type="dcterms:W3CDTF">2013-09-17T08:07:21Z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eaderStyleDefinitions">
    <vt:lpwstr/>
  </property>
  <property fmtid="{D5CDD505-2E9C-101B-9397-08002B2CF9AE}" pid="3" name="ContentTypeId">
    <vt:lpwstr>0x010100764C3337BB822647871C29FE6D0B478C</vt:lpwstr>
  </property>
</Properties>
</file>