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1"/>
  </p:notesMasterIdLst>
  <p:handoutMasterIdLst>
    <p:handoutMasterId r:id="rId32"/>
  </p:handoutMasterIdLst>
  <p:sldIdLst>
    <p:sldId id="256" r:id="rId2"/>
    <p:sldId id="281" r:id="rId3"/>
    <p:sldId id="277" r:id="rId4"/>
    <p:sldId id="335" r:id="rId5"/>
    <p:sldId id="331" r:id="rId6"/>
    <p:sldId id="334" r:id="rId7"/>
    <p:sldId id="307" r:id="rId8"/>
    <p:sldId id="308" r:id="rId9"/>
    <p:sldId id="309" r:id="rId10"/>
    <p:sldId id="310" r:id="rId11"/>
    <p:sldId id="311" r:id="rId12"/>
    <p:sldId id="312" r:id="rId13"/>
    <p:sldId id="313" r:id="rId14"/>
    <p:sldId id="336" r:id="rId15"/>
    <p:sldId id="339" r:id="rId16"/>
    <p:sldId id="337" r:id="rId17"/>
    <p:sldId id="338" r:id="rId18"/>
    <p:sldId id="318" r:id="rId19"/>
    <p:sldId id="319" r:id="rId20"/>
    <p:sldId id="320" r:id="rId21"/>
    <p:sldId id="321" r:id="rId22"/>
    <p:sldId id="322" r:id="rId23"/>
    <p:sldId id="323" r:id="rId24"/>
    <p:sldId id="324" r:id="rId25"/>
    <p:sldId id="325" r:id="rId26"/>
    <p:sldId id="326" r:id="rId27"/>
    <p:sldId id="327" r:id="rId28"/>
    <p:sldId id="340" r:id="rId29"/>
    <p:sldId id="329" r:id="rId30"/>
  </p:sldIdLst>
  <p:sldSz cx="9144000" cy="6858000" type="screen4x3"/>
  <p:notesSz cx="6794500" cy="9931400"/>
  <p:defaultTextStyle>
    <a:defPPr>
      <a:defRPr lang="fi-FI"/>
    </a:defPPr>
    <a:lvl1pPr algn="r" rtl="0" fontAlgn="base">
      <a:spcBef>
        <a:spcPct val="0"/>
      </a:spcBef>
      <a:spcAft>
        <a:spcPct val="0"/>
      </a:spcAft>
      <a:defRPr sz="2400" kern="1200">
        <a:solidFill>
          <a:schemeClr val="tx1"/>
        </a:solidFill>
        <a:latin typeface="Arial" charset="0"/>
        <a:ea typeface="+mn-ea"/>
        <a:cs typeface="+mn-cs"/>
      </a:defRPr>
    </a:lvl1pPr>
    <a:lvl2pPr marL="457200" algn="r" rtl="0" fontAlgn="base">
      <a:spcBef>
        <a:spcPct val="0"/>
      </a:spcBef>
      <a:spcAft>
        <a:spcPct val="0"/>
      </a:spcAft>
      <a:defRPr sz="2400" kern="1200">
        <a:solidFill>
          <a:schemeClr val="tx1"/>
        </a:solidFill>
        <a:latin typeface="Arial" charset="0"/>
        <a:ea typeface="+mn-ea"/>
        <a:cs typeface="+mn-cs"/>
      </a:defRPr>
    </a:lvl2pPr>
    <a:lvl3pPr marL="914400" algn="r" rtl="0" fontAlgn="base">
      <a:spcBef>
        <a:spcPct val="0"/>
      </a:spcBef>
      <a:spcAft>
        <a:spcPct val="0"/>
      </a:spcAft>
      <a:defRPr sz="2400" kern="1200">
        <a:solidFill>
          <a:schemeClr val="tx1"/>
        </a:solidFill>
        <a:latin typeface="Arial" charset="0"/>
        <a:ea typeface="+mn-ea"/>
        <a:cs typeface="+mn-cs"/>
      </a:defRPr>
    </a:lvl3pPr>
    <a:lvl4pPr marL="1371600" algn="r" rtl="0" fontAlgn="base">
      <a:spcBef>
        <a:spcPct val="0"/>
      </a:spcBef>
      <a:spcAft>
        <a:spcPct val="0"/>
      </a:spcAft>
      <a:defRPr sz="2400" kern="1200">
        <a:solidFill>
          <a:schemeClr val="tx1"/>
        </a:solidFill>
        <a:latin typeface="Arial" charset="0"/>
        <a:ea typeface="+mn-ea"/>
        <a:cs typeface="+mn-cs"/>
      </a:defRPr>
    </a:lvl4pPr>
    <a:lvl5pPr marL="1828800" algn="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E3E"/>
    <a:srgbClr val="51569E"/>
    <a:srgbClr val="414042"/>
    <a:srgbClr val="4B5EAA"/>
    <a:srgbClr val="00436F"/>
    <a:srgbClr val="00356C"/>
    <a:srgbClr val="FF7C80"/>
    <a:srgbClr val="FFFFFF"/>
    <a:srgbClr val="E9E9E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4" autoAdjust="0"/>
    <p:restoredTop sz="73205" autoAdjust="0"/>
  </p:normalViewPr>
  <p:slideViewPr>
    <p:cSldViewPr>
      <p:cViewPr varScale="1">
        <p:scale>
          <a:sx n="93" d="100"/>
          <a:sy n="93" d="100"/>
        </p:scale>
        <p:origin x="354" y="9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58" y="-33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http://kirstu/sp/HA/HARI/ulkoinenlaskenta/Tulosraportointi/2014%20Tulosraportointi/Kuvat%20ja%20taulukot%20kalvoesityksiin/Pylv&#228;skuvia%20Voitonjako%20Rahastot%20Rahoitusvarallisu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86258526627263E-2"/>
          <c:y val="2.5792289237752671E-2"/>
          <c:w val="0.94002068252326865"/>
          <c:h val="0.82721760330061889"/>
        </c:manualLayout>
      </c:layout>
      <c:barChart>
        <c:barDir val="col"/>
        <c:grouping val="clustered"/>
        <c:varyColors val="0"/>
        <c:ser>
          <c:idx val="0"/>
          <c:order val="0"/>
          <c:tx>
            <c:strRef>
              <c:f>'VOITTO JA VOITONJAKO'!$A$7</c:f>
              <c:strCache>
                <c:ptCount val="1"/>
                <c:pt idx="0">
                  <c:v>Profit for the financial year</c:v>
                </c:pt>
              </c:strCache>
            </c:strRef>
          </c:tx>
          <c:spPr>
            <a:solidFill>
              <a:srgbClr val="155083"/>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'VOITTO JA VOITONJAKO'!$X$6:$AJ$6</c:f>
              <c:numCache>
                <c:formatCode>0</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'VOITTO JA VOITONJAKO'!$X$7:$AJ$7</c:f>
              <c:numCache>
                <c:formatCode>0</c:formatCode>
                <c:ptCount val="13"/>
                <c:pt idx="0">
                  <c:v>163</c:v>
                </c:pt>
                <c:pt idx="1">
                  <c:v>177</c:v>
                </c:pt>
                <c:pt idx="2">
                  <c:v>112</c:v>
                </c:pt>
                <c:pt idx="3">
                  <c:v>200</c:v>
                </c:pt>
                <c:pt idx="4">
                  <c:v>293</c:v>
                </c:pt>
                <c:pt idx="5">
                  <c:v>410</c:v>
                </c:pt>
                <c:pt idx="6">
                  <c:v>401</c:v>
                </c:pt>
                <c:pt idx="7">
                  <c:v>420</c:v>
                </c:pt>
                <c:pt idx="8">
                  <c:v>283</c:v>
                </c:pt>
                <c:pt idx="9">
                  <c:v>254</c:v>
                </c:pt>
                <c:pt idx="10">
                  <c:v>337</c:v>
                </c:pt>
                <c:pt idx="11">
                  <c:v>238.74696112999999</c:v>
                </c:pt>
                <c:pt idx="12">
                  <c:v>150</c:v>
                </c:pt>
              </c:numCache>
            </c:numRef>
          </c:val>
        </c:ser>
        <c:ser>
          <c:idx val="1"/>
          <c:order val="1"/>
          <c:tx>
            <c:strRef>
              <c:f>'VOITTO JA VOITONJAKO'!$A$8</c:f>
              <c:strCache>
                <c:ptCount val="1"/>
                <c:pt idx="0">
                  <c:v>Profit distribution to the State</c:v>
                </c:pt>
              </c:strCache>
            </c:strRef>
          </c:tx>
          <c:spPr>
            <a:solidFill>
              <a:srgbClr val="9C9D9E"/>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'VOITTO JA VOITONJAKO'!$X$6:$AJ$6</c:f>
              <c:numCache>
                <c:formatCode>0</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'VOITTO JA VOITONJAKO'!$X$8:$AJ$8</c:f>
              <c:numCache>
                <c:formatCode>0.0</c:formatCode>
                <c:ptCount val="13"/>
                <c:pt idx="0">
                  <c:v>81.5</c:v>
                </c:pt>
                <c:pt idx="1">
                  <c:v>88.5</c:v>
                </c:pt>
                <c:pt idx="2" formatCode="0">
                  <c:v>56</c:v>
                </c:pt>
                <c:pt idx="3" formatCode="0">
                  <c:v>134</c:v>
                </c:pt>
                <c:pt idx="4" formatCode="0">
                  <c:v>186</c:v>
                </c:pt>
                <c:pt idx="5" formatCode="0">
                  <c:v>250</c:v>
                </c:pt>
                <c:pt idx="6" formatCode="0">
                  <c:v>250</c:v>
                </c:pt>
                <c:pt idx="7" formatCode="0">
                  <c:v>260</c:v>
                </c:pt>
                <c:pt idx="8" formatCode="0">
                  <c:v>195</c:v>
                </c:pt>
                <c:pt idx="9" formatCode="0">
                  <c:v>185</c:v>
                </c:pt>
                <c:pt idx="10" formatCode="0">
                  <c:v>227</c:v>
                </c:pt>
                <c:pt idx="11" formatCode="0">
                  <c:v>180</c:v>
                </c:pt>
                <c:pt idx="12">
                  <c:v>137.5</c:v>
                </c:pt>
              </c:numCache>
            </c:numRef>
          </c:val>
        </c:ser>
        <c:dLbls>
          <c:showLegendKey val="0"/>
          <c:showVal val="0"/>
          <c:showCatName val="0"/>
          <c:showSerName val="0"/>
          <c:showPercent val="0"/>
          <c:showBubbleSize val="0"/>
        </c:dLbls>
        <c:gapWidth val="150"/>
        <c:axId val="755013984"/>
        <c:axId val="373189888"/>
      </c:barChart>
      <c:catAx>
        <c:axId val="755013984"/>
        <c:scaling>
          <c:orientation val="minMax"/>
        </c:scaling>
        <c:delete val="0"/>
        <c:axPos val="b"/>
        <c:numFmt formatCode="0" sourceLinked="1"/>
        <c:majorTickMark val="out"/>
        <c:minorTickMark val="none"/>
        <c:tickLblPos val="nextTo"/>
        <c:spPr>
          <a:ln w="3175">
            <a:solidFill>
              <a:srgbClr val="000000"/>
            </a:solidFill>
            <a:prstDash val="solid"/>
          </a:ln>
        </c:spPr>
        <c:txPr>
          <a:bodyPr rot="3600000" vert="horz"/>
          <a:lstStyle/>
          <a:p>
            <a:pPr>
              <a:defRPr sz="1000" b="0" i="0" u="none" strike="noStrike" baseline="0">
                <a:solidFill>
                  <a:srgbClr val="000000"/>
                </a:solidFill>
                <a:latin typeface="Arial"/>
                <a:ea typeface="Arial"/>
                <a:cs typeface="Arial"/>
              </a:defRPr>
            </a:pPr>
            <a:endParaRPr lang="fi-FI"/>
          </a:p>
        </c:txPr>
        <c:crossAx val="373189888"/>
        <c:crosses val="autoZero"/>
        <c:auto val="1"/>
        <c:lblAlgn val="ctr"/>
        <c:lblOffset val="100"/>
        <c:tickLblSkip val="1"/>
        <c:tickMarkSkip val="1"/>
        <c:noMultiLvlLbl val="0"/>
      </c:catAx>
      <c:valAx>
        <c:axId val="373189888"/>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i-FI"/>
          </a:p>
        </c:txPr>
        <c:crossAx val="755013984"/>
        <c:crosses val="autoZero"/>
        <c:crossBetween val="between"/>
      </c:valAx>
      <c:spPr>
        <a:noFill/>
        <a:ln w="12700">
          <a:solidFill>
            <a:srgbClr val="808080"/>
          </a:solidFill>
          <a:prstDash val="solid"/>
        </a:ln>
      </c:spPr>
    </c:plotArea>
    <c:legend>
      <c:legendPos val="b"/>
      <c:layout>
        <c:manualLayout>
          <c:xMode val="edge"/>
          <c:yMode val="edge"/>
          <c:x val="0.31007006238041385"/>
          <c:y val="0.94781171078014348"/>
          <c:w val="0.43938658074244785"/>
          <c:h val="3.0361122478530633E-2"/>
        </c:manualLayout>
      </c:layout>
      <c:overlay val="0"/>
      <c:spPr>
        <a:noFill/>
        <a:ln w="3175">
          <a:noFill/>
          <a:prstDash val="solid"/>
        </a:ln>
      </c:spPr>
      <c:txPr>
        <a:bodyPr/>
        <a:lstStyle/>
        <a:p>
          <a:pPr>
            <a:defRPr sz="775" b="0" i="0" u="none" strike="noStrike" baseline="0">
              <a:solidFill>
                <a:srgbClr val="155083"/>
              </a:solidFill>
              <a:latin typeface="Arial"/>
              <a:ea typeface="Arial"/>
              <a:cs typeface="Arial"/>
            </a:defRPr>
          </a:pPr>
          <a:endParaRPr lang="fi-FI"/>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2" y="0"/>
            <a:ext cx="2943965" cy="495934"/>
          </a:xfrm>
          <a:prstGeom prst="rect">
            <a:avLst/>
          </a:prstGeom>
          <a:noFill/>
          <a:ln w="9525">
            <a:noFill/>
            <a:miter lim="800000"/>
            <a:headEnd/>
            <a:tailEnd/>
          </a:ln>
          <a:effectLst/>
        </p:spPr>
        <p:txBody>
          <a:bodyPr vert="horz" wrap="square" lIns="91575" tIns="45787" rIns="91575" bIns="45787" numCol="1" anchor="t" anchorCtr="0" compatLnSpc="1">
            <a:prstTxWarp prst="textNoShape">
              <a:avLst/>
            </a:prstTxWarp>
          </a:bodyPr>
          <a:lstStyle>
            <a:lvl1pPr algn="l">
              <a:defRPr sz="1200"/>
            </a:lvl1pPr>
          </a:lstStyle>
          <a:p>
            <a:endParaRPr lang="fi-FI"/>
          </a:p>
        </p:txBody>
      </p:sp>
      <p:sp>
        <p:nvSpPr>
          <p:cNvPr id="140291" name="Rectangle 3"/>
          <p:cNvSpPr>
            <a:spLocks noGrp="1" noChangeArrowheads="1"/>
          </p:cNvSpPr>
          <p:nvPr>
            <p:ph type="dt" sz="quarter" idx="1"/>
          </p:nvPr>
        </p:nvSpPr>
        <p:spPr bwMode="auto">
          <a:xfrm>
            <a:off x="3848946" y="0"/>
            <a:ext cx="2943965" cy="495934"/>
          </a:xfrm>
          <a:prstGeom prst="rect">
            <a:avLst/>
          </a:prstGeom>
          <a:noFill/>
          <a:ln w="9525">
            <a:noFill/>
            <a:miter lim="800000"/>
            <a:headEnd/>
            <a:tailEnd/>
          </a:ln>
          <a:effectLst/>
        </p:spPr>
        <p:txBody>
          <a:bodyPr vert="horz" wrap="square" lIns="91575" tIns="45787" rIns="91575" bIns="45787" numCol="1" anchor="t" anchorCtr="0" compatLnSpc="1">
            <a:prstTxWarp prst="textNoShape">
              <a:avLst/>
            </a:prstTxWarp>
          </a:bodyPr>
          <a:lstStyle>
            <a:lvl1pPr>
              <a:defRPr sz="1200"/>
            </a:lvl1pPr>
          </a:lstStyle>
          <a:p>
            <a:endParaRPr lang="fi-FI"/>
          </a:p>
        </p:txBody>
      </p:sp>
      <p:sp>
        <p:nvSpPr>
          <p:cNvPr id="140292" name="Rectangle 4"/>
          <p:cNvSpPr>
            <a:spLocks noGrp="1" noChangeArrowheads="1"/>
          </p:cNvSpPr>
          <p:nvPr>
            <p:ph type="ftr" sz="quarter" idx="2"/>
          </p:nvPr>
        </p:nvSpPr>
        <p:spPr bwMode="auto">
          <a:xfrm>
            <a:off x="2" y="9433877"/>
            <a:ext cx="2943965" cy="495934"/>
          </a:xfrm>
          <a:prstGeom prst="rect">
            <a:avLst/>
          </a:prstGeom>
          <a:noFill/>
          <a:ln w="9525">
            <a:noFill/>
            <a:miter lim="800000"/>
            <a:headEnd/>
            <a:tailEnd/>
          </a:ln>
          <a:effectLst/>
        </p:spPr>
        <p:txBody>
          <a:bodyPr vert="horz" wrap="square" lIns="91575" tIns="45787" rIns="91575" bIns="45787" numCol="1" anchor="b" anchorCtr="0" compatLnSpc="1">
            <a:prstTxWarp prst="textNoShape">
              <a:avLst/>
            </a:prstTxWarp>
          </a:bodyPr>
          <a:lstStyle>
            <a:lvl1pPr algn="l">
              <a:defRPr sz="1200"/>
            </a:lvl1pPr>
          </a:lstStyle>
          <a:p>
            <a:endParaRPr lang="fi-FI"/>
          </a:p>
        </p:txBody>
      </p:sp>
      <p:sp>
        <p:nvSpPr>
          <p:cNvPr id="140293" name="Rectangle 5"/>
          <p:cNvSpPr>
            <a:spLocks noGrp="1" noChangeArrowheads="1"/>
          </p:cNvSpPr>
          <p:nvPr>
            <p:ph type="sldNum" sz="quarter" idx="3"/>
          </p:nvPr>
        </p:nvSpPr>
        <p:spPr bwMode="auto">
          <a:xfrm>
            <a:off x="3848946" y="9433877"/>
            <a:ext cx="2943965" cy="495934"/>
          </a:xfrm>
          <a:prstGeom prst="rect">
            <a:avLst/>
          </a:prstGeom>
          <a:noFill/>
          <a:ln w="9525">
            <a:noFill/>
            <a:miter lim="800000"/>
            <a:headEnd/>
            <a:tailEnd/>
          </a:ln>
          <a:effectLst/>
        </p:spPr>
        <p:txBody>
          <a:bodyPr vert="horz" wrap="square" lIns="91575" tIns="45787" rIns="91575" bIns="45787" numCol="1" anchor="b" anchorCtr="0" compatLnSpc="1">
            <a:prstTxWarp prst="textNoShape">
              <a:avLst/>
            </a:prstTxWarp>
          </a:bodyPr>
          <a:lstStyle>
            <a:lvl1pPr>
              <a:defRPr sz="1200"/>
            </a:lvl1pPr>
          </a:lstStyle>
          <a:p>
            <a:fld id="{21144D54-B8F4-45E9-AC81-CB04EA0404D2}" type="slidenum">
              <a:rPr lang="fi-FI"/>
              <a:pPr/>
              <a:t>‹#›</a:t>
            </a:fld>
            <a:endParaRPr lang="fi-FI"/>
          </a:p>
        </p:txBody>
      </p:sp>
    </p:spTree>
    <p:extLst>
      <p:ext uri="{BB962C8B-B14F-4D97-AF65-F5344CB8AC3E}">
        <p14:creationId xmlns:p14="http://schemas.microsoft.com/office/powerpoint/2010/main" val="296124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43965" cy="495934"/>
          </a:xfrm>
          <a:prstGeom prst="rect">
            <a:avLst/>
          </a:prstGeom>
          <a:noFill/>
          <a:ln w="9525">
            <a:noFill/>
            <a:miter lim="800000"/>
            <a:headEnd/>
            <a:tailEnd/>
          </a:ln>
          <a:effectLst/>
        </p:spPr>
        <p:txBody>
          <a:bodyPr vert="horz" wrap="square" lIns="91575" tIns="45787" rIns="91575" bIns="45787" numCol="1" anchor="t" anchorCtr="0" compatLnSpc="1">
            <a:prstTxWarp prst="textNoShape">
              <a:avLst/>
            </a:prstTxWarp>
          </a:bodyPr>
          <a:lstStyle>
            <a:lvl1pPr algn="l">
              <a:defRPr sz="1200"/>
            </a:lvl1pPr>
          </a:lstStyle>
          <a:p>
            <a:endParaRPr lang="fi-FI"/>
          </a:p>
        </p:txBody>
      </p:sp>
      <p:sp>
        <p:nvSpPr>
          <p:cNvPr id="5123" name="Rectangle 3"/>
          <p:cNvSpPr>
            <a:spLocks noGrp="1" noChangeArrowheads="1"/>
          </p:cNvSpPr>
          <p:nvPr>
            <p:ph type="dt" idx="1"/>
          </p:nvPr>
        </p:nvSpPr>
        <p:spPr bwMode="auto">
          <a:xfrm>
            <a:off x="3848946" y="0"/>
            <a:ext cx="2943965" cy="495934"/>
          </a:xfrm>
          <a:prstGeom prst="rect">
            <a:avLst/>
          </a:prstGeom>
          <a:noFill/>
          <a:ln w="9525">
            <a:noFill/>
            <a:miter lim="800000"/>
            <a:headEnd/>
            <a:tailEnd/>
          </a:ln>
          <a:effectLst/>
        </p:spPr>
        <p:txBody>
          <a:bodyPr vert="horz" wrap="square" lIns="91575" tIns="45787" rIns="91575" bIns="45787" numCol="1" anchor="t" anchorCtr="0" compatLnSpc="1">
            <a:prstTxWarp prst="textNoShape">
              <a:avLst/>
            </a:prstTxWarp>
          </a:bodyPr>
          <a:lstStyle>
            <a:lvl1pPr>
              <a:defRPr sz="1200"/>
            </a:lvl1pPr>
          </a:lstStyle>
          <a:p>
            <a:endParaRPr lang="fi-FI"/>
          </a:p>
        </p:txBody>
      </p:sp>
      <p:sp>
        <p:nvSpPr>
          <p:cNvPr id="5124"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134" y="4717733"/>
            <a:ext cx="5436236" cy="4468177"/>
          </a:xfrm>
          <a:prstGeom prst="rect">
            <a:avLst/>
          </a:prstGeom>
          <a:noFill/>
          <a:ln w="9525">
            <a:noFill/>
            <a:miter lim="800000"/>
            <a:headEnd/>
            <a:tailEnd/>
          </a:ln>
          <a:effectLst/>
        </p:spPr>
        <p:txBody>
          <a:bodyPr vert="horz" wrap="square" lIns="91575" tIns="45787" rIns="91575" bIns="45787"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5126" name="Rectangle 6"/>
          <p:cNvSpPr>
            <a:spLocks noGrp="1" noChangeArrowheads="1"/>
          </p:cNvSpPr>
          <p:nvPr>
            <p:ph type="ftr" sz="quarter" idx="4"/>
          </p:nvPr>
        </p:nvSpPr>
        <p:spPr bwMode="auto">
          <a:xfrm>
            <a:off x="2" y="9433877"/>
            <a:ext cx="2943965" cy="495934"/>
          </a:xfrm>
          <a:prstGeom prst="rect">
            <a:avLst/>
          </a:prstGeom>
          <a:noFill/>
          <a:ln w="9525">
            <a:noFill/>
            <a:miter lim="800000"/>
            <a:headEnd/>
            <a:tailEnd/>
          </a:ln>
          <a:effectLst/>
        </p:spPr>
        <p:txBody>
          <a:bodyPr vert="horz" wrap="square" lIns="91575" tIns="45787" rIns="91575" bIns="45787" numCol="1" anchor="b" anchorCtr="0" compatLnSpc="1">
            <a:prstTxWarp prst="textNoShape">
              <a:avLst/>
            </a:prstTxWarp>
          </a:bodyPr>
          <a:lstStyle>
            <a:lvl1pPr algn="l">
              <a:defRPr sz="1200"/>
            </a:lvl1pPr>
          </a:lstStyle>
          <a:p>
            <a:endParaRPr lang="fi-FI"/>
          </a:p>
        </p:txBody>
      </p:sp>
      <p:sp>
        <p:nvSpPr>
          <p:cNvPr id="5127" name="Rectangle 7"/>
          <p:cNvSpPr>
            <a:spLocks noGrp="1" noChangeArrowheads="1"/>
          </p:cNvSpPr>
          <p:nvPr>
            <p:ph type="sldNum" sz="quarter" idx="5"/>
          </p:nvPr>
        </p:nvSpPr>
        <p:spPr bwMode="auto">
          <a:xfrm>
            <a:off x="3848946" y="9433877"/>
            <a:ext cx="2943965" cy="495934"/>
          </a:xfrm>
          <a:prstGeom prst="rect">
            <a:avLst/>
          </a:prstGeom>
          <a:noFill/>
          <a:ln w="9525">
            <a:noFill/>
            <a:miter lim="800000"/>
            <a:headEnd/>
            <a:tailEnd/>
          </a:ln>
          <a:effectLst/>
        </p:spPr>
        <p:txBody>
          <a:bodyPr vert="horz" wrap="square" lIns="91575" tIns="45787" rIns="91575" bIns="45787" numCol="1" anchor="b" anchorCtr="0" compatLnSpc="1">
            <a:prstTxWarp prst="textNoShape">
              <a:avLst/>
            </a:prstTxWarp>
          </a:bodyPr>
          <a:lstStyle>
            <a:lvl1pPr>
              <a:defRPr sz="1200"/>
            </a:lvl1pPr>
          </a:lstStyle>
          <a:p>
            <a:fld id="{5A189561-A48B-4550-9CA1-E2E33612C40C}" type="slidenum">
              <a:rPr lang="fi-FI"/>
              <a:pPr/>
              <a:t>‹#›</a:t>
            </a:fld>
            <a:endParaRPr lang="fi-FI"/>
          </a:p>
        </p:txBody>
      </p:sp>
    </p:spTree>
    <p:extLst>
      <p:ext uri="{BB962C8B-B14F-4D97-AF65-F5344CB8AC3E}">
        <p14:creationId xmlns:p14="http://schemas.microsoft.com/office/powerpoint/2010/main" val="3143160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1</a:t>
            </a:fld>
            <a:endParaRPr lang="fi-FI"/>
          </a:p>
        </p:txBody>
      </p:sp>
    </p:spTree>
    <p:extLst>
      <p:ext uri="{BB962C8B-B14F-4D97-AF65-F5344CB8AC3E}">
        <p14:creationId xmlns:p14="http://schemas.microsoft.com/office/powerpoint/2010/main" val="124445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solidFill>
                  <a:srgbClr val="000000"/>
                </a:solidFill>
              </a:rPr>
              <a:pPr/>
              <a:t>10</a:t>
            </a:fld>
            <a:endParaRPr lang="fi-FI">
              <a:solidFill>
                <a:srgbClr val="000000"/>
              </a:solidFill>
            </a:endParaRPr>
          </a:p>
        </p:txBody>
      </p:sp>
    </p:spTree>
    <p:extLst>
      <p:ext uri="{BB962C8B-B14F-4D97-AF65-F5344CB8AC3E}">
        <p14:creationId xmlns:p14="http://schemas.microsoft.com/office/powerpoint/2010/main" val="177491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11</a:t>
            </a:fld>
            <a:endParaRPr lang="fi-FI"/>
          </a:p>
        </p:txBody>
      </p:sp>
    </p:spTree>
    <p:extLst>
      <p:ext uri="{BB962C8B-B14F-4D97-AF65-F5344CB8AC3E}">
        <p14:creationId xmlns:p14="http://schemas.microsoft.com/office/powerpoint/2010/main" val="368066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12</a:t>
            </a:fld>
            <a:endParaRPr lang="fi-FI"/>
          </a:p>
        </p:txBody>
      </p:sp>
    </p:spTree>
    <p:extLst>
      <p:ext uri="{BB962C8B-B14F-4D97-AF65-F5344CB8AC3E}">
        <p14:creationId xmlns:p14="http://schemas.microsoft.com/office/powerpoint/2010/main" val="372840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pPr>
              <a:defRPr/>
            </a:pPr>
            <a:fld id="{41EFB93D-4F89-440A-9531-65EA248B3BF0}" type="slidenum">
              <a:rPr lang="fi-FI" altLang="fi-FI" smtClean="0"/>
              <a:pPr>
                <a:defRPr/>
              </a:pPr>
              <a:t>13</a:t>
            </a:fld>
            <a:endParaRPr lang="fi-FI" altLang="fi-FI"/>
          </a:p>
        </p:txBody>
      </p:sp>
    </p:spTree>
    <p:extLst>
      <p:ext uri="{BB962C8B-B14F-4D97-AF65-F5344CB8AC3E}">
        <p14:creationId xmlns:p14="http://schemas.microsoft.com/office/powerpoint/2010/main" val="123815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14</a:t>
            </a:fld>
            <a:endParaRPr lang="fi-FI"/>
          </a:p>
        </p:txBody>
      </p:sp>
    </p:spTree>
    <p:extLst>
      <p:ext uri="{BB962C8B-B14F-4D97-AF65-F5344CB8AC3E}">
        <p14:creationId xmlns:p14="http://schemas.microsoft.com/office/powerpoint/2010/main" val="425241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15</a:t>
            </a:fld>
            <a:endParaRPr lang="fi-FI"/>
          </a:p>
        </p:txBody>
      </p:sp>
    </p:spTree>
    <p:extLst>
      <p:ext uri="{BB962C8B-B14F-4D97-AF65-F5344CB8AC3E}">
        <p14:creationId xmlns:p14="http://schemas.microsoft.com/office/powerpoint/2010/main" val="145169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16</a:t>
            </a:fld>
            <a:endParaRPr lang="fi-FI"/>
          </a:p>
        </p:txBody>
      </p:sp>
    </p:spTree>
    <p:extLst>
      <p:ext uri="{BB962C8B-B14F-4D97-AF65-F5344CB8AC3E}">
        <p14:creationId xmlns:p14="http://schemas.microsoft.com/office/powerpoint/2010/main" val="391905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17</a:t>
            </a:fld>
            <a:endParaRPr lang="fi-FI"/>
          </a:p>
        </p:txBody>
      </p:sp>
    </p:spTree>
    <p:extLst>
      <p:ext uri="{BB962C8B-B14F-4D97-AF65-F5344CB8AC3E}">
        <p14:creationId xmlns:p14="http://schemas.microsoft.com/office/powerpoint/2010/main" val="107008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18</a:t>
            </a:fld>
            <a:endParaRPr lang="fi-FI"/>
          </a:p>
        </p:txBody>
      </p:sp>
    </p:spTree>
    <p:extLst>
      <p:ext uri="{BB962C8B-B14F-4D97-AF65-F5344CB8AC3E}">
        <p14:creationId xmlns:p14="http://schemas.microsoft.com/office/powerpoint/2010/main" val="235029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19</a:t>
            </a:fld>
            <a:endParaRPr lang="fi-FI"/>
          </a:p>
        </p:txBody>
      </p:sp>
    </p:spTree>
    <p:extLst>
      <p:ext uri="{BB962C8B-B14F-4D97-AF65-F5344CB8AC3E}">
        <p14:creationId xmlns:p14="http://schemas.microsoft.com/office/powerpoint/2010/main" val="8779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a:t>
            </a:fld>
            <a:endParaRPr lang="fi-FI"/>
          </a:p>
        </p:txBody>
      </p:sp>
    </p:spTree>
    <p:extLst>
      <p:ext uri="{BB962C8B-B14F-4D97-AF65-F5344CB8AC3E}">
        <p14:creationId xmlns:p14="http://schemas.microsoft.com/office/powerpoint/2010/main" val="31717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20</a:t>
            </a:fld>
            <a:endParaRPr lang="fi-FI"/>
          </a:p>
        </p:txBody>
      </p:sp>
    </p:spTree>
    <p:extLst>
      <p:ext uri="{BB962C8B-B14F-4D97-AF65-F5344CB8AC3E}">
        <p14:creationId xmlns:p14="http://schemas.microsoft.com/office/powerpoint/2010/main" val="182643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21</a:t>
            </a:fld>
            <a:endParaRPr lang="fi-FI"/>
          </a:p>
        </p:txBody>
      </p:sp>
    </p:spTree>
    <p:extLst>
      <p:ext uri="{BB962C8B-B14F-4D97-AF65-F5344CB8AC3E}">
        <p14:creationId xmlns:p14="http://schemas.microsoft.com/office/powerpoint/2010/main" val="3716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22</a:t>
            </a:fld>
            <a:endParaRPr lang="fi-FI"/>
          </a:p>
        </p:txBody>
      </p:sp>
    </p:spTree>
    <p:extLst>
      <p:ext uri="{BB962C8B-B14F-4D97-AF65-F5344CB8AC3E}">
        <p14:creationId xmlns:p14="http://schemas.microsoft.com/office/powerpoint/2010/main" val="1371605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23</a:t>
            </a:fld>
            <a:endParaRPr lang="fi-FI"/>
          </a:p>
        </p:txBody>
      </p:sp>
    </p:spTree>
    <p:extLst>
      <p:ext uri="{BB962C8B-B14F-4D97-AF65-F5344CB8AC3E}">
        <p14:creationId xmlns:p14="http://schemas.microsoft.com/office/powerpoint/2010/main" val="2170197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24</a:t>
            </a:fld>
            <a:endParaRPr lang="fi-FI"/>
          </a:p>
        </p:txBody>
      </p:sp>
    </p:spTree>
    <p:extLst>
      <p:ext uri="{BB962C8B-B14F-4D97-AF65-F5344CB8AC3E}">
        <p14:creationId xmlns:p14="http://schemas.microsoft.com/office/powerpoint/2010/main" val="240713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25</a:t>
            </a:fld>
            <a:endParaRPr lang="fi-FI"/>
          </a:p>
        </p:txBody>
      </p:sp>
    </p:spTree>
    <p:extLst>
      <p:ext uri="{BB962C8B-B14F-4D97-AF65-F5344CB8AC3E}">
        <p14:creationId xmlns:p14="http://schemas.microsoft.com/office/powerpoint/2010/main" val="198100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26</a:t>
            </a:fld>
            <a:endParaRPr lang="fi-FI"/>
          </a:p>
        </p:txBody>
      </p:sp>
    </p:spTree>
    <p:extLst>
      <p:ext uri="{BB962C8B-B14F-4D97-AF65-F5344CB8AC3E}">
        <p14:creationId xmlns:p14="http://schemas.microsoft.com/office/powerpoint/2010/main" val="2199382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BCA594B9-7D3C-49A4-814A-E185EAE3F4A0}" type="slidenum">
              <a:rPr lang="fi-FI" smtClean="0"/>
              <a:pPr/>
              <a:t>27</a:t>
            </a:fld>
            <a:endParaRPr lang="fi-FI"/>
          </a:p>
        </p:txBody>
      </p:sp>
    </p:spTree>
    <p:extLst>
      <p:ext uri="{BB962C8B-B14F-4D97-AF65-F5344CB8AC3E}">
        <p14:creationId xmlns:p14="http://schemas.microsoft.com/office/powerpoint/2010/main" val="329112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28</a:t>
            </a:fld>
            <a:endParaRPr lang="fi-FI"/>
          </a:p>
        </p:txBody>
      </p:sp>
    </p:spTree>
    <p:extLst>
      <p:ext uri="{BB962C8B-B14F-4D97-AF65-F5344CB8AC3E}">
        <p14:creationId xmlns:p14="http://schemas.microsoft.com/office/powerpoint/2010/main" val="7082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29</a:t>
            </a:fld>
            <a:endParaRPr lang="fi-FI"/>
          </a:p>
        </p:txBody>
      </p:sp>
    </p:spTree>
    <p:extLst>
      <p:ext uri="{BB962C8B-B14F-4D97-AF65-F5344CB8AC3E}">
        <p14:creationId xmlns:p14="http://schemas.microsoft.com/office/powerpoint/2010/main" val="2619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41EFB93D-4F89-440A-9531-65EA248B3BF0}" type="slidenum">
              <a:rPr lang="fi-FI" altLang="fi-FI" smtClean="0"/>
              <a:pPr>
                <a:defRPr/>
              </a:pPr>
              <a:t>3</a:t>
            </a:fld>
            <a:endParaRPr lang="fi-FI" altLang="fi-FI"/>
          </a:p>
        </p:txBody>
      </p:sp>
    </p:spTree>
    <p:extLst>
      <p:ext uri="{BB962C8B-B14F-4D97-AF65-F5344CB8AC3E}">
        <p14:creationId xmlns:p14="http://schemas.microsoft.com/office/powerpoint/2010/main" val="35059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5A189561-A48B-4550-9CA1-E2E33612C40C}" type="slidenum">
              <a:rPr lang="fi-FI" smtClean="0"/>
              <a:pPr/>
              <a:t>4</a:t>
            </a:fld>
            <a:endParaRPr lang="fi-FI"/>
          </a:p>
        </p:txBody>
      </p:sp>
    </p:spTree>
    <p:extLst>
      <p:ext uri="{BB962C8B-B14F-4D97-AF65-F5344CB8AC3E}">
        <p14:creationId xmlns:p14="http://schemas.microsoft.com/office/powerpoint/2010/main" val="162055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5</a:t>
            </a:fld>
            <a:endParaRPr lang="fi-FI"/>
          </a:p>
        </p:txBody>
      </p:sp>
    </p:spTree>
    <p:extLst>
      <p:ext uri="{BB962C8B-B14F-4D97-AF65-F5344CB8AC3E}">
        <p14:creationId xmlns:p14="http://schemas.microsoft.com/office/powerpoint/2010/main" val="187480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6</a:t>
            </a:fld>
            <a:endParaRPr lang="fi-FI"/>
          </a:p>
        </p:txBody>
      </p:sp>
    </p:spTree>
    <p:extLst>
      <p:ext uri="{BB962C8B-B14F-4D97-AF65-F5344CB8AC3E}">
        <p14:creationId xmlns:p14="http://schemas.microsoft.com/office/powerpoint/2010/main" val="4573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pPr/>
              <a:t>7</a:t>
            </a:fld>
            <a:endParaRPr lang="fi-FI"/>
          </a:p>
        </p:txBody>
      </p:sp>
    </p:spTree>
    <p:extLst>
      <p:ext uri="{BB962C8B-B14F-4D97-AF65-F5344CB8AC3E}">
        <p14:creationId xmlns:p14="http://schemas.microsoft.com/office/powerpoint/2010/main" val="58377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solidFill>
                  <a:srgbClr val="000000"/>
                </a:solidFill>
              </a:rPr>
              <a:pPr/>
              <a:t>8</a:t>
            </a:fld>
            <a:endParaRPr lang="fi-FI">
              <a:solidFill>
                <a:srgbClr val="000000"/>
              </a:solidFill>
            </a:endParaRPr>
          </a:p>
        </p:txBody>
      </p:sp>
    </p:spTree>
    <p:extLst>
      <p:ext uri="{BB962C8B-B14F-4D97-AF65-F5344CB8AC3E}">
        <p14:creationId xmlns:p14="http://schemas.microsoft.com/office/powerpoint/2010/main" val="173536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A189561-A48B-4550-9CA1-E2E33612C40C}" type="slidenum">
              <a:rPr lang="fi-FI" smtClean="0">
                <a:solidFill>
                  <a:srgbClr val="000000"/>
                </a:solidFill>
              </a:rPr>
              <a:pPr/>
              <a:t>9</a:t>
            </a:fld>
            <a:endParaRPr lang="fi-FI">
              <a:solidFill>
                <a:srgbClr val="000000"/>
              </a:solidFill>
            </a:endParaRPr>
          </a:p>
        </p:txBody>
      </p:sp>
    </p:spTree>
    <p:extLst>
      <p:ext uri="{BB962C8B-B14F-4D97-AF65-F5344CB8AC3E}">
        <p14:creationId xmlns:p14="http://schemas.microsoft.com/office/powerpoint/2010/main" val="1885810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PowerPoint_97_2003_-esitys1.ppt"/></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_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094"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254" r:id="rId4" imgW="0" imgH="0" progId="PowerPoint.Show.8">
                  <p:embed/>
                </p:oleObj>
              </mc:Choice>
              <mc:Fallback>
                <p:oleObj r:id="rId4"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3"/>
          <p:cNvSpPr>
            <a:spLocks noGrp="1" noChangeArrowheads="1"/>
          </p:cNvSpPr>
          <p:nvPr>
            <p:ph type="ctrTitle"/>
          </p:nvPr>
        </p:nvSpPr>
        <p:spPr>
          <a:xfrm>
            <a:off x="457200" y="1746000"/>
            <a:ext cx="4302000" cy="1857600"/>
          </a:xfrm>
        </p:spPr>
        <p:txBody>
          <a:bodyPr anchor="b" anchorCtr="0"/>
          <a:lstStyle>
            <a:lvl1pPr algn="l">
              <a:defRPr sz="2200" b="1">
                <a:solidFill>
                  <a:schemeClr val="bg1"/>
                </a:solidFill>
              </a:defRPr>
            </a:lvl1pPr>
          </a:lstStyle>
          <a:p>
            <a:r>
              <a:rPr lang="en-US" smtClean="0"/>
              <a:t>Click to edit Master title style</a:t>
            </a:r>
            <a:endParaRPr lang="fi-FI" dirty="0"/>
          </a:p>
        </p:txBody>
      </p:sp>
      <p:sp>
        <p:nvSpPr>
          <p:cNvPr id="12" name="Rectangle 4"/>
          <p:cNvSpPr>
            <a:spLocks noGrp="1" noChangeArrowheads="1"/>
          </p:cNvSpPr>
          <p:nvPr>
            <p:ph type="subTitle" idx="1"/>
          </p:nvPr>
        </p:nvSpPr>
        <p:spPr>
          <a:xfrm>
            <a:off x="457200" y="3758400"/>
            <a:ext cx="4302000" cy="939600"/>
          </a:xfrm>
        </p:spPr>
        <p:txBody>
          <a:bodyPr>
            <a:normAutofit/>
          </a:bodyPr>
          <a:lstStyle>
            <a:lvl1pPr marL="0" indent="0" algn="l">
              <a:buFont typeface="Symbol" pitchFamily="18" charset="2"/>
              <a:buNone/>
              <a:defRPr sz="1600">
                <a:solidFill>
                  <a:schemeClr val="bg1"/>
                </a:solidFill>
              </a:defRPr>
            </a:lvl1pPr>
          </a:lstStyle>
          <a:p>
            <a:r>
              <a:rPr lang="en-US" smtClean="0"/>
              <a:t>Click to edit Master subtitle style</a:t>
            </a:r>
            <a:endParaRPr lang="fi-FI" dirty="0"/>
          </a:p>
        </p:txBody>
      </p:sp>
      <p:sp>
        <p:nvSpPr>
          <p:cNvPr id="13" name="Rectangle 24"/>
          <p:cNvSpPr>
            <a:spLocks noGrp="1" noChangeArrowheads="1"/>
          </p:cNvSpPr>
          <p:nvPr>
            <p:ph type="ftr" sz="quarter" idx="3"/>
          </p:nvPr>
        </p:nvSpPr>
        <p:spPr>
          <a:xfrm>
            <a:off x="457200" y="442800"/>
            <a:ext cx="4302000" cy="333375"/>
          </a:xfrm>
        </p:spPr>
        <p:txBody>
          <a:bodyPr/>
          <a:lstStyle>
            <a:lvl1pPr>
              <a:defRPr sz="1200">
                <a:solidFill>
                  <a:schemeClr val="bg1"/>
                </a:solidFill>
                <a:latin typeface="Georgia" panose="02040502050405020303" pitchFamily="18" charset="0"/>
              </a:defRPr>
            </a:lvl1pPr>
          </a:lstStyle>
          <a:p>
            <a:r>
              <a:rPr lang="fi-FI" smtClean="0"/>
              <a:t>Erkki Liikanen</a:t>
            </a:r>
            <a:endParaRPr lang="fi-FI" dirty="0"/>
          </a:p>
        </p:txBody>
      </p:sp>
      <p:sp>
        <p:nvSpPr>
          <p:cNvPr id="14" name="Rectangle 26"/>
          <p:cNvSpPr>
            <a:spLocks noGrp="1" noChangeArrowheads="1"/>
          </p:cNvSpPr>
          <p:nvPr>
            <p:ph type="dt" sz="half" idx="2"/>
          </p:nvPr>
        </p:nvSpPr>
        <p:spPr>
          <a:xfrm>
            <a:off x="457200" y="6357600"/>
            <a:ext cx="727200" cy="363600"/>
          </a:xfrm>
        </p:spPr>
        <p:txBody>
          <a:bodyPr/>
          <a:lstStyle>
            <a:lvl1pPr>
              <a:defRPr sz="800">
                <a:solidFill>
                  <a:schemeClr val="bg1"/>
                </a:solidFill>
              </a:defRPr>
            </a:lvl1pPr>
          </a:lstStyle>
          <a:p>
            <a:r>
              <a:rPr lang="fi-FI" smtClean="0"/>
              <a:t>25.3.2015</a:t>
            </a:r>
            <a:endParaRPr lang="fi-FI" dirty="0"/>
          </a:p>
        </p:txBody>
      </p:sp>
      <p:sp>
        <p:nvSpPr>
          <p:cNvPr id="15" name="Dian numeron paikkamerkki 8"/>
          <p:cNvSpPr>
            <a:spLocks noGrp="1"/>
          </p:cNvSpPr>
          <p:nvPr>
            <p:ph type="sldNum" sz="quarter" idx="4"/>
          </p:nvPr>
        </p:nvSpPr>
        <p:spPr>
          <a:xfrm>
            <a:off x="8161200" y="6357600"/>
            <a:ext cx="525600" cy="363600"/>
          </a:xfrm>
          <a:prstGeom prst="rect">
            <a:avLst/>
          </a:prstGeom>
        </p:spPr>
        <p:txBody>
          <a:bodyPr vert="horz" lIns="91440" tIns="45720" rIns="91440" bIns="45720" rtlCol="0" anchor="ctr" anchorCtr="0"/>
          <a:lstStyle>
            <a:lvl1pPr algn="r">
              <a:defRPr sz="800">
                <a:solidFill>
                  <a:schemeClr val="bg1"/>
                </a:solidFill>
              </a:defRPr>
            </a:lvl1pPr>
          </a:lstStyle>
          <a:p>
            <a:fld id="{471A5582-A9DA-4417-AD47-C383050DF7ED}" type="slidenum">
              <a:rPr lang="fi-FI" smtClean="0"/>
              <a:pPr/>
              <a:t>‹#›</a:t>
            </a:fld>
            <a:endParaRPr lang="fi-FI" dirty="0"/>
          </a:p>
        </p:txBody>
      </p:sp>
      <p:sp>
        <p:nvSpPr>
          <p:cNvPr id="2" name="d_distribution_title"/>
          <p:cNvSpPr txBox="1"/>
          <p:nvPr userDrawn="1"/>
        </p:nvSpPr>
        <p:spPr>
          <a:xfrm>
            <a:off x="6228000" y="6357600"/>
            <a:ext cx="1886400" cy="363600"/>
          </a:xfrm>
          <a:prstGeom prst="rect">
            <a:avLst/>
          </a:prstGeom>
          <a:noFill/>
        </p:spPr>
        <p:txBody>
          <a:bodyPr vert="horz" wrap="none" rtlCol="0" anchor="ctr">
            <a:noAutofit/>
          </a:bodyPr>
          <a:lstStyle/>
          <a:p>
            <a:pPr algn="r"/>
            <a:r>
              <a:rPr lang="fi-FI" sz="800" smtClean="0">
                <a:solidFill>
                  <a:srgbClr val="FFFFFF"/>
                </a:solidFill>
                <a:latin typeface="Arial" panose="020B0604020202020204" pitchFamily="34" charset="0"/>
              </a:rPr>
              <a:t>Sisäinen</a:t>
            </a:r>
            <a:endParaRPr lang="fi-FI" sz="800" dirty="0" err="1" smtClean="0">
              <a:solidFill>
                <a:srgbClr val="FFFFFF"/>
              </a:solidFill>
              <a:latin typeface="Arial" panose="020B0604020202020204" pitchFamily="34" charset="0"/>
            </a:endParaRPr>
          </a:p>
        </p:txBody>
      </p:sp>
      <p:sp>
        <p:nvSpPr>
          <p:cNvPr id="4" name="title_and_company"/>
          <p:cNvSpPr txBox="1"/>
          <p:nvPr userDrawn="1"/>
        </p:nvSpPr>
        <p:spPr>
          <a:xfrm>
            <a:off x="457200" y="715800"/>
            <a:ext cx="4301999" cy="334800"/>
          </a:xfrm>
          <a:prstGeom prst="rect">
            <a:avLst/>
          </a:prstGeom>
          <a:noFill/>
        </p:spPr>
        <p:txBody>
          <a:bodyPr vert="horz" wrap="none" rtlCol="0" anchor="ctr">
            <a:noAutofit/>
          </a:bodyPr>
          <a:lstStyle/>
          <a:p>
            <a:pPr algn="l"/>
            <a:r>
              <a:rPr lang="fi-FI" sz="1200" smtClean="0">
                <a:solidFill>
                  <a:srgbClr val="FFFFFF"/>
                </a:solidFill>
                <a:latin typeface="Georgia" panose="02040502050405020303" pitchFamily="18" charset="0"/>
              </a:rPr>
              <a:t>Suomen Pankki</a:t>
            </a:r>
            <a:endParaRPr lang="fi-FI" sz="1200" dirty="0" err="1" smtClean="0">
              <a:solidFill>
                <a:srgbClr val="FFFFFF"/>
              </a:solidFill>
              <a:latin typeface="Georgia" panose="02040502050405020303"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r>
              <a:rPr lang="fi-FI" smtClean="0"/>
              <a:t>25.3.2015</a:t>
            </a:r>
            <a:endParaRPr lang="fi-FI" dirty="0"/>
          </a:p>
        </p:txBody>
      </p:sp>
      <p:sp>
        <p:nvSpPr>
          <p:cNvPr id="9" name="Footer Placeholder 8"/>
          <p:cNvSpPr>
            <a:spLocks noGrp="1"/>
          </p:cNvSpPr>
          <p:nvPr>
            <p:ph type="ftr" sz="quarter" idx="11"/>
          </p:nvPr>
        </p:nvSpPr>
        <p:spPr/>
        <p:txBody>
          <a:bodyPr/>
          <a:lstStyle/>
          <a:p>
            <a:r>
              <a:rPr lang="fi-FI" smtClean="0"/>
              <a:t>Erkki Liikanen</a:t>
            </a:r>
            <a:endParaRPr lang="fi-FI" dirty="0"/>
          </a:p>
        </p:txBody>
      </p:sp>
      <p:sp>
        <p:nvSpPr>
          <p:cNvPr id="10" name="Slide Number Placeholder 9"/>
          <p:cNvSpPr>
            <a:spLocks noGrp="1"/>
          </p:cNvSpPr>
          <p:nvPr>
            <p:ph type="sldNum" sz="quarter" idx="12"/>
          </p:nvPr>
        </p:nvSpPr>
        <p:spPr/>
        <p:txBody>
          <a:bodyPr/>
          <a:lstStyle/>
          <a:p>
            <a:fld id="{471A5582-A9DA-4417-AD47-C383050DF7ED}" type="slidenum">
              <a:rPr lang="fi-FI" smtClean="0"/>
              <a:pPr/>
              <a:t>‹#›</a:t>
            </a:fld>
            <a:endParaRPr lang="fi-FI"/>
          </a:p>
        </p:txBody>
      </p:sp>
      <p:sp>
        <p:nvSpPr>
          <p:cNvPr id="4" name="d_distribution_slide"/>
          <p:cNvSpPr txBox="1"/>
          <p:nvPr userDrawn="1"/>
        </p:nvSpPr>
        <p:spPr>
          <a:xfrm>
            <a:off x="6749999" y="6357600"/>
            <a:ext cx="1364400" cy="363600"/>
          </a:xfrm>
          <a:prstGeom prst="rect">
            <a:avLst/>
          </a:prstGeom>
          <a:noFill/>
        </p:spPr>
        <p:txBody>
          <a:bodyPr vert="horz" wrap="none" rtlCol="0" anchor="ctr">
            <a:noAutofit/>
          </a:bodyPr>
          <a:lstStyle/>
          <a:p>
            <a:pPr algn="r"/>
            <a:r>
              <a:rPr lang="fi-FI" sz="800" smtClean="0">
                <a:solidFill>
                  <a:srgbClr val="FF0000"/>
                </a:solidFill>
                <a:latin typeface="Arial" panose="020B0604020202020204" pitchFamily="34" charset="0"/>
              </a:rPr>
              <a:t>Sisäinen</a:t>
            </a:r>
            <a:endParaRPr lang="fi-FI" sz="800" dirty="0" err="1" smtClean="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ntent" type="twoObj" preserve="1">
  <p:cSld name="two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1886400" y="1821600"/>
            <a:ext cx="3168000" cy="4305600"/>
          </a:xfrm>
        </p:spPr>
        <p:txBody>
          <a:bodyPr/>
          <a:lstStyle>
            <a:lvl1pPr>
              <a:defRPr sz="20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5266306" y="1821600"/>
            <a:ext cx="3168000" cy="4305600"/>
          </a:xfrm>
        </p:spPr>
        <p:txBody>
          <a:bodyPr/>
          <a:lstStyle>
            <a:lvl1pPr>
              <a:defRPr sz="20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r>
              <a:rPr lang="fi-FI" smtClean="0"/>
              <a:t>25.3.2015</a:t>
            </a:r>
            <a:endParaRPr lang="fi-FI" dirty="0"/>
          </a:p>
        </p:txBody>
      </p:sp>
      <p:sp>
        <p:nvSpPr>
          <p:cNvPr id="9" name="Footer Placeholder 8"/>
          <p:cNvSpPr>
            <a:spLocks noGrp="1"/>
          </p:cNvSpPr>
          <p:nvPr>
            <p:ph type="ftr" sz="quarter" idx="11"/>
          </p:nvPr>
        </p:nvSpPr>
        <p:spPr/>
        <p:txBody>
          <a:bodyPr/>
          <a:lstStyle/>
          <a:p>
            <a:r>
              <a:rPr lang="fi-FI" smtClean="0"/>
              <a:t>Erkki Liikanen</a:t>
            </a:r>
            <a:endParaRPr lang="fi-FI" dirty="0"/>
          </a:p>
        </p:txBody>
      </p:sp>
      <p:sp>
        <p:nvSpPr>
          <p:cNvPr id="10" name="Slide Number Placeholder 9"/>
          <p:cNvSpPr>
            <a:spLocks noGrp="1"/>
          </p:cNvSpPr>
          <p:nvPr>
            <p:ph type="sldNum" sz="quarter" idx="12"/>
          </p:nvPr>
        </p:nvSpPr>
        <p:spPr/>
        <p:txBody>
          <a:bodyPr/>
          <a:lstStyle/>
          <a:p>
            <a:fld id="{471A5582-A9DA-4417-AD47-C383050DF7ED}" type="slidenum">
              <a:rPr lang="fi-FI" smtClean="0"/>
              <a:pPr/>
              <a:t>‹#›</a:t>
            </a:fld>
            <a:endParaRPr lang="fi-FI"/>
          </a:p>
        </p:txBody>
      </p:sp>
      <p:sp>
        <p:nvSpPr>
          <p:cNvPr id="6" name="d_distribution_slide"/>
          <p:cNvSpPr txBox="1"/>
          <p:nvPr userDrawn="1"/>
        </p:nvSpPr>
        <p:spPr>
          <a:xfrm>
            <a:off x="6749999" y="6357600"/>
            <a:ext cx="1364400" cy="363600"/>
          </a:xfrm>
          <a:prstGeom prst="rect">
            <a:avLst/>
          </a:prstGeom>
          <a:noFill/>
        </p:spPr>
        <p:txBody>
          <a:bodyPr vert="horz" wrap="none" rtlCol="0" anchor="ctr">
            <a:noAutofit/>
          </a:bodyPr>
          <a:lstStyle/>
          <a:p>
            <a:pPr algn="r"/>
            <a:r>
              <a:rPr lang="fi-FI" sz="800" smtClean="0">
                <a:solidFill>
                  <a:srgbClr val="FF0000"/>
                </a:solidFill>
                <a:latin typeface="Arial" panose="020B0604020202020204" pitchFamily="34" charset="0"/>
              </a:rPr>
              <a:t>Sisäinen</a:t>
            </a:r>
            <a:endParaRPr lang="fi-FI" sz="800" dirty="0" err="1" smtClean="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7" name="Footer Placeholder 6"/>
          <p:cNvSpPr>
            <a:spLocks noGrp="1"/>
          </p:cNvSpPr>
          <p:nvPr>
            <p:ph type="ftr" sz="quarter" idx="11"/>
          </p:nvPr>
        </p:nvSpPr>
        <p:spPr/>
        <p:txBody>
          <a:bodyPr/>
          <a:lstStyle/>
          <a:p>
            <a:r>
              <a:rPr lang="fi-FI" smtClean="0"/>
              <a:t>Erkki Liikanen</a:t>
            </a:r>
            <a:endParaRPr lang="fi-FI" dirty="0"/>
          </a:p>
        </p:txBody>
      </p:sp>
      <p:sp>
        <p:nvSpPr>
          <p:cNvPr id="8" name="Slide Number Placeholder 7"/>
          <p:cNvSpPr>
            <a:spLocks noGrp="1"/>
          </p:cNvSpPr>
          <p:nvPr>
            <p:ph type="sldNum" sz="quarter" idx="12"/>
          </p:nvPr>
        </p:nvSpPr>
        <p:spPr/>
        <p:txBody>
          <a:bodyPr/>
          <a:lstStyle/>
          <a:p>
            <a:fld id="{471A5582-A9DA-4417-AD47-C383050DF7ED}" type="slidenum">
              <a:rPr lang="fi-FI" smtClean="0"/>
              <a:pPr/>
              <a:t>‹#›</a:t>
            </a:fld>
            <a:endParaRPr lang="fi-FI"/>
          </a:p>
        </p:txBody>
      </p:sp>
      <p:sp>
        <p:nvSpPr>
          <p:cNvPr id="4" name="d_distribution_slide"/>
          <p:cNvSpPr txBox="1"/>
          <p:nvPr userDrawn="1"/>
        </p:nvSpPr>
        <p:spPr>
          <a:xfrm>
            <a:off x="6749999" y="6357600"/>
            <a:ext cx="1364400" cy="363600"/>
          </a:xfrm>
          <a:prstGeom prst="rect">
            <a:avLst/>
          </a:prstGeom>
          <a:noFill/>
        </p:spPr>
        <p:txBody>
          <a:bodyPr vert="horz" wrap="none" rtlCol="0" anchor="ctr">
            <a:noAutofit/>
          </a:bodyPr>
          <a:lstStyle/>
          <a:p>
            <a:pPr algn="r"/>
            <a:r>
              <a:rPr lang="fi-FI" sz="800" smtClean="0">
                <a:solidFill>
                  <a:srgbClr val="FF0000"/>
                </a:solidFill>
                <a:latin typeface="Arial" panose="020B0604020202020204" pitchFamily="34" charset="0"/>
              </a:rPr>
              <a:t>Sisäinen</a:t>
            </a:r>
            <a:endParaRPr lang="fi-FI" sz="800" dirty="0" err="1" smtClean="0">
              <a:solidFill>
                <a:srgbClr val="FF0000"/>
              </a:solidFill>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fi-FI" smtClean="0"/>
              <a:t>25.3.2015</a:t>
            </a:r>
            <a:endParaRPr lang="fi-FI" dirty="0"/>
          </a:p>
        </p:txBody>
      </p:sp>
      <p:sp>
        <p:nvSpPr>
          <p:cNvPr id="7" name="Footer Placeholder 6"/>
          <p:cNvSpPr>
            <a:spLocks noGrp="1"/>
          </p:cNvSpPr>
          <p:nvPr>
            <p:ph type="ftr" sz="quarter" idx="11"/>
          </p:nvPr>
        </p:nvSpPr>
        <p:spPr/>
        <p:txBody>
          <a:bodyPr/>
          <a:lstStyle/>
          <a:p>
            <a:r>
              <a:rPr lang="fi-FI" smtClean="0"/>
              <a:t>Erkki Liikanen</a:t>
            </a:r>
            <a:endParaRPr lang="fi-FI" dirty="0"/>
          </a:p>
        </p:txBody>
      </p:sp>
      <p:sp>
        <p:nvSpPr>
          <p:cNvPr id="8" name="Slide Number Placeholder 7"/>
          <p:cNvSpPr>
            <a:spLocks noGrp="1"/>
          </p:cNvSpPr>
          <p:nvPr>
            <p:ph type="sldNum" sz="quarter" idx="12"/>
          </p:nvPr>
        </p:nvSpPr>
        <p:spPr/>
        <p:txBody>
          <a:bodyPr/>
          <a:lstStyle/>
          <a:p>
            <a:fld id="{471A5582-A9DA-4417-AD47-C383050DF7ED}" type="slidenum">
              <a:rPr lang="fi-FI" smtClean="0"/>
              <a:pPr/>
              <a:t>‹#›</a:t>
            </a:fld>
            <a:endParaRPr lang="fi-FI"/>
          </a:p>
        </p:txBody>
      </p:sp>
      <p:sp>
        <p:nvSpPr>
          <p:cNvPr id="2" name="d_distribution_slide"/>
          <p:cNvSpPr txBox="1"/>
          <p:nvPr userDrawn="1"/>
        </p:nvSpPr>
        <p:spPr>
          <a:xfrm>
            <a:off x="6749999" y="6357600"/>
            <a:ext cx="1364400" cy="363600"/>
          </a:xfrm>
          <a:prstGeom prst="rect">
            <a:avLst/>
          </a:prstGeom>
          <a:noFill/>
        </p:spPr>
        <p:txBody>
          <a:bodyPr vert="horz" wrap="none" rtlCol="0" anchor="ctr">
            <a:noAutofit/>
          </a:bodyPr>
          <a:lstStyle/>
          <a:p>
            <a:pPr algn="r"/>
            <a:r>
              <a:rPr lang="fi-FI" sz="800" smtClean="0">
                <a:solidFill>
                  <a:srgbClr val="FF0000"/>
                </a:solidFill>
                <a:latin typeface="Arial" panose="020B0604020202020204" pitchFamily="34" charset="0"/>
              </a:rPr>
              <a:t>Sisäinen</a:t>
            </a:r>
            <a:endParaRPr lang="fi-FI" sz="800" dirty="0" err="1" smtClean="0">
              <a:solidFill>
                <a:srgbClr val="FF0000"/>
              </a:solidFill>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preserve="1" userDrawn="1">
  <p:cSld name="text_and_picture">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886400" y="1821600"/>
            <a:ext cx="3168000" cy="43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5266800" y="1821600"/>
            <a:ext cx="3168000" cy="43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r>
              <a:rPr lang="fi-FI" smtClean="0"/>
              <a:t>25.3.2015</a:t>
            </a:r>
            <a:endParaRPr lang="fi-FI" dirty="0"/>
          </a:p>
        </p:txBody>
      </p:sp>
      <p:sp>
        <p:nvSpPr>
          <p:cNvPr id="6" name="Footer Placeholder 5"/>
          <p:cNvSpPr>
            <a:spLocks noGrp="1"/>
          </p:cNvSpPr>
          <p:nvPr>
            <p:ph type="ftr" sz="quarter" idx="11"/>
          </p:nvPr>
        </p:nvSpPr>
        <p:spPr/>
        <p:txBody>
          <a:bodyPr/>
          <a:lstStyle/>
          <a:p>
            <a:r>
              <a:rPr lang="fi-FI" smtClean="0"/>
              <a:t>Erkki Liikanen</a:t>
            </a:r>
            <a:endParaRPr lang="fi-FI" dirty="0"/>
          </a:p>
        </p:txBody>
      </p:sp>
      <p:sp>
        <p:nvSpPr>
          <p:cNvPr id="9" name="Slide Number Placeholder 8"/>
          <p:cNvSpPr>
            <a:spLocks noGrp="1"/>
          </p:cNvSpPr>
          <p:nvPr>
            <p:ph type="sldNum" sz="quarter" idx="12"/>
          </p:nvPr>
        </p:nvSpPr>
        <p:spPr/>
        <p:txBody>
          <a:bodyPr/>
          <a:lstStyle/>
          <a:p>
            <a:fld id="{471A5582-A9DA-4417-AD47-C383050DF7ED}" type="slidenum">
              <a:rPr lang="fi-FI" smtClean="0"/>
              <a:pPr/>
              <a:t>‹#›</a:t>
            </a:fld>
            <a:endParaRPr lang="fi-FI"/>
          </a:p>
        </p:txBody>
      </p:sp>
      <p:sp>
        <p:nvSpPr>
          <p:cNvPr id="7" name="Otsikko 6"/>
          <p:cNvSpPr>
            <a:spLocks noGrp="1"/>
          </p:cNvSpPr>
          <p:nvPr>
            <p:ph type="title"/>
          </p:nvPr>
        </p:nvSpPr>
        <p:spPr/>
        <p:txBody>
          <a:bodyPr/>
          <a:lstStyle/>
          <a:p>
            <a:r>
              <a:rPr lang="en-US" smtClean="0"/>
              <a:t>Click to edit Master title style</a:t>
            </a:r>
            <a:endParaRPr lang="fi-FI"/>
          </a:p>
        </p:txBody>
      </p:sp>
      <p:sp>
        <p:nvSpPr>
          <p:cNvPr id="2" name="d_distribution_slide"/>
          <p:cNvSpPr txBox="1"/>
          <p:nvPr userDrawn="1"/>
        </p:nvSpPr>
        <p:spPr>
          <a:xfrm>
            <a:off x="6749999" y="6357600"/>
            <a:ext cx="1364400" cy="363600"/>
          </a:xfrm>
          <a:prstGeom prst="rect">
            <a:avLst/>
          </a:prstGeom>
          <a:noFill/>
        </p:spPr>
        <p:txBody>
          <a:bodyPr vert="horz" wrap="none" rtlCol="0" anchor="ctr">
            <a:noAutofit/>
          </a:bodyPr>
          <a:lstStyle/>
          <a:p>
            <a:pPr algn="r"/>
            <a:r>
              <a:rPr lang="fi-FI" sz="800" smtClean="0">
                <a:solidFill>
                  <a:srgbClr val="FF0000"/>
                </a:solidFill>
                <a:latin typeface="Arial" panose="020B0604020202020204" pitchFamily="34" charset="0"/>
              </a:rPr>
              <a:t>Sisäinen</a:t>
            </a:r>
            <a:endParaRPr lang="fi-FI" sz="800" dirty="0" err="1" smtClean="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29" y="0"/>
            <a:ext cx="9140342" cy="6858000"/>
          </a:xfrm>
          <a:prstGeom prst="rect">
            <a:avLst/>
          </a:prstGeom>
        </p:spPr>
      </p:pic>
      <p:sp>
        <p:nvSpPr>
          <p:cNvPr id="1026" name="Rectangle 2"/>
          <p:cNvSpPr>
            <a:spLocks noGrp="1" noChangeArrowheads="1"/>
          </p:cNvSpPr>
          <p:nvPr>
            <p:ph type="title"/>
          </p:nvPr>
        </p:nvSpPr>
        <p:spPr bwMode="auto">
          <a:xfrm>
            <a:off x="1886400" y="363600"/>
            <a:ext cx="6548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1886400" y="1821600"/>
            <a:ext cx="6548400" cy="43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p>
        </p:txBody>
      </p:sp>
      <p:sp>
        <p:nvSpPr>
          <p:cNvPr id="1047" name="Rectangle 23"/>
          <p:cNvSpPr>
            <a:spLocks noGrp="1" noChangeArrowheads="1"/>
          </p:cNvSpPr>
          <p:nvPr>
            <p:ph type="dt" sz="half" idx="2"/>
          </p:nvPr>
        </p:nvSpPr>
        <p:spPr bwMode="auto">
          <a:xfrm>
            <a:off x="457200" y="6357600"/>
            <a:ext cx="727200" cy="3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b="1">
                <a:solidFill>
                  <a:srgbClr val="3F3E3E"/>
                </a:solidFill>
              </a:defRPr>
            </a:lvl1pPr>
          </a:lstStyle>
          <a:p>
            <a:r>
              <a:rPr lang="fi-FI" smtClean="0"/>
              <a:t>25.3.2015</a:t>
            </a:r>
            <a:endParaRPr lang="fi-FI" dirty="0"/>
          </a:p>
        </p:txBody>
      </p:sp>
      <p:sp>
        <p:nvSpPr>
          <p:cNvPr id="1048" name="Rectangle 24"/>
          <p:cNvSpPr>
            <a:spLocks noGrp="1" noChangeArrowheads="1"/>
          </p:cNvSpPr>
          <p:nvPr>
            <p:ph type="ftr" sz="quarter" idx="3"/>
          </p:nvPr>
        </p:nvSpPr>
        <p:spPr bwMode="auto">
          <a:xfrm>
            <a:off x="1184400" y="6357600"/>
            <a:ext cx="1929600" cy="3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solidFill>
                  <a:srgbClr val="3F3E3E"/>
                </a:solidFill>
              </a:defRPr>
            </a:lvl1pPr>
          </a:lstStyle>
          <a:p>
            <a:r>
              <a:rPr lang="fi-FI" smtClean="0"/>
              <a:t>Erkki Liikanen</a:t>
            </a:r>
            <a:endParaRPr lang="fi-FI" dirty="0"/>
          </a:p>
        </p:txBody>
      </p:sp>
      <p:sp>
        <p:nvSpPr>
          <p:cNvPr id="9" name="Dian numeron paikkamerkki 8"/>
          <p:cNvSpPr>
            <a:spLocks noGrp="1"/>
          </p:cNvSpPr>
          <p:nvPr>
            <p:ph type="sldNum" sz="quarter" idx="4"/>
          </p:nvPr>
        </p:nvSpPr>
        <p:spPr>
          <a:xfrm>
            <a:off x="8161200" y="6357600"/>
            <a:ext cx="525600" cy="363600"/>
          </a:xfrm>
          <a:prstGeom prst="rect">
            <a:avLst/>
          </a:prstGeom>
        </p:spPr>
        <p:txBody>
          <a:bodyPr vert="horz" lIns="91440" tIns="45720" rIns="91440" bIns="45720" rtlCol="0" anchor="ctr" anchorCtr="0"/>
          <a:lstStyle>
            <a:lvl1pPr algn="r">
              <a:defRPr sz="800">
                <a:solidFill>
                  <a:srgbClr val="3F3E3E"/>
                </a:solidFill>
              </a:defRPr>
            </a:lvl1pPr>
          </a:lstStyle>
          <a:p>
            <a:fld id="{471A5582-A9DA-4417-AD47-C383050DF7ED}" type="slidenum">
              <a:rPr lang="fi-FI" smtClean="0"/>
              <a:pPr/>
              <a:t>‹#›</a:t>
            </a:fld>
            <a:endParaRPr lang="fi-FI"/>
          </a:p>
        </p:txBody>
      </p:sp>
      <p:sp>
        <p:nvSpPr>
          <p:cNvPr id="2" name="TextBox 1"/>
          <p:cNvSpPr txBox="1"/>
          <p:nvPr userDrawn="1"/>
        </p:nvSpPr>
        <p:spPr>
          <a:xfrm>
            <a:off x="3230932" y="6357600"/>
            <a:ext cx="2682136" cy="363600"/>
          </a:xfrm>
          <a:prstGeom prst="rect">
            <a:avLst/>
          </a:prstGeom>
          <a:noFill/>
        </p:spPr>
        <p:txBody>
          <a:bodyPr wrap="square" rtlCol="0" anchor="ctr" anchorCtr="0">
            <a:noAutofit/>
          </a:bodyPr>
          <a:lstStyle/>
          <a:p>
            <a:pPr algn="ctr"/>
            <a:r>
              <a:rPr lang="fi-FI" sz="800" dirty="0" smtClean="0">
                <a:solidFill>
                  <a:srgbClr val="3F3E3E"/>
                </a:solidFill>
              </a:rPr>
              <a:t>Suomen Pankki – </a:t>
            </a:r>
            <a:r>
              <a:rPr lang="fi-FI" sz="800" dirty="0" err="1" smtClean="0">
                <a:solidFill>
                  <a:srgbClr val="3F3E3E"/>
                </a:solidFill>
              </a:rPr>
              <a:t>Finlands</a:t>
            </a:r>
            <a:r>
              <a:rPr lang="fi-FI" sz="800" dirty="0" smtClean="0">
                <a:solidFill>
                  <a:srgbClr val="3F3E3E"/>
                </a:solidFill>
              </a:rPr>
              <a:t> Bank – Bank of Finland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2" r:id="rId6"/>
  </p:sldLayoutIdLst>
  <p:timing>
    <p:tnLst>
      <p:par>
        <p:cTn id="1" dur="indefinite" restart="never" nodeType="tmRoot"/>
      </p:par>
    </p:tnLst>
  </p:timing>
  <p:hf hdr="0"/>
  <p:txStyles>
    <p:titleStyle>
      <a:lvl1pPr algn="l" rtl="0" eaLnBrk="1" fontAlgn="base" hangingPunct="1">
        <a:spcBef>
          <a:spcPct val="0"/>
        </a:spcBef>
        <a:spcAft>
          <a:spcPct val="0"/>
        </a:spcAft>
        <a:defRPr sz="2600" b="1" i="0" baseline="0">
          <a:solidFill>
            <a:srgbClr val="51569E"/>
          </a:solidFill>
          <a:latin typeface="+mn-lt"/>
          <a:ea typeface="+mj-ea"/>
          <a:cs typeface="+mj-cs"/>
        </a:defRPr>
      </a:lvl1pPr>
      <a:lvl2pPr algn="ctr" rtl="0" eaLnBrk="1" fontAlgn="base" hangingPunct="1">
        <a:spcBef>
          <a:spcPct val="0"/>
        </a:spcBef>
        <a:spcAft>
          <a:spcPct val="0"/>
        </a:spcAft>
        <a:defRPr sz="2400">
          <a:solidFill>
            <a:srgbClr val="00436F"/>
          </a:solidFill>
          <a:latin typeface="Arial Black" pitchFamily="34" charset="0"/>
        </a:defRPr>
      </a:lvl2pPr>
      <a:lvl3pPr algn="ctr" rtl="0" eaLnBrk="1" fontAlgn="base" hangingPunct="1">
        <a:spcBef>
          <a:spcPct val="0"/>
        </a:spcBef>
        <a:spcAft>
          <a:spcPct val="0"/>
        </a:spcAft>
        <a:defRPr sz="2400">
          <a:solidFill>
            <a:srgbClr val="00436F"/>
          </a:solidFill>
          <a:latin typeface="Arial Black" pitchFamily="34" charset="0"/>
        </a:defRPr>
      </a:lvl3pPr>
      <a:lvl4pPr algn="ctr" rtl="0" eaLnBrk="1" fontAlgn="base" hangingPunct="1">
        <a:spcBef>
          <a:spcPct val="0"/>
        </a:spcBef>
        <a:spcAft>
          <a:spcPct val="0"/>
        </a:spcAft>
        <a:defRPr sz="2400">
          <a:solidFill>
            <a:srgbClr val="00436F"/>
          </a:solidFill>
          <a:latin typeface="Arial Black" pitchFamily="34" charset="0"/>
        </a:defRPr>
      </a:lvl4pPr>
      <a:lvl5pPr algn="ctr" rtl="0" eaLnBrk="1" fontAlgn="base" hangingPunct="1">
        <a:spcBef>
          <a:spcPct val="0"/>
        </a:spcBef>
        <a:spcAft>
          <a:spcPct val="0"/>
        </a:spcAft>
        <a:defRPr sz="2400">
          <a:solidFill>
            <a:srgbClr val="00436F"/>
          </a:solidFill>
          <a:latin typeface="Arial Black" pitchFamily="34" charset="0"/>
        </a:defRPr>
      </a:lvl5pPr>
      <a:lvl6pPr marL="457200" algn="ctr" rtl="0" eaLnBrk="1" fontAlgn="base" hangingPunct="1">
        <a:spcBef>
          <a:spcPct val="0"/>
        </a:spcBef>
        <a:spcAft>
          <a:spcPct val="0"/>
        </a:spcAft>
        <a:defRPr sz="2400">
          <a:solidFill>
            <a:srgbClr val="00436F"/>
          </a:solidFill>
          <a:latin typeface="Arial Black" pitchFamily="34" charset="0"/>
        </a:defRPr>
      </a:lvl6pPr>
      <a:lvl7pPr marL="914400" algn="ctr" rtl="0" eaLnBrk="1" fontAlgn="base" hangingPunct="1">
        <a:spcBef>
          <a:spcPct val="0"/>
        </a:spcBef>
        <a:spcAft>
          <a:spcPct val="0"/>
        </a:spcAft>
        <a:defRPr sz="2400">
          <a:solidFill>
            <a:srgbClr val="00436F"/>
          </a:solidFill>
          <a:latin typeface="Arial Black" pitchFamily="34" charset="0"/>
        </a:defRPr>
      </a:lvl7pPr>
      <a:lvl8pPr marL="1371600" algn="ctr" rtl="0" eaLnBrk="1" fontAlgn="base" hangingPunct="1">
        <a:spcBef>
          <a:spcPct val="0"/>
        </a:spcBef>
        <a:spcAft>
          <a:spcPct val="0"/>
        </a:spcAft>
        <a:defRPr sz="2400">
          <a:solidFill>
            <a:srgbClr val="00436F"/>
          </a:solidFill>
          <a:latin typeface="Arial Black" pitchFamily="34" charset="0"/>
        </a:defRPr>
      </a:lvl8pPr>
      <a:lvl9pPr marL="1828800" algn="ctr" rtl="0" eaLnBrk="1" fontAlgn="base" hangingPunct="1">
        <a:spcBef>
          <a:spcPct val="0"/>
        </a:spcBef>
        <a:spcAft>
          <a:spcPct val="0"/>
        </a:spcAft>
        <a:defRPr sz="2400">
          <a:solidFill>
            <a:srgbClr val="00436F"/>
          </a:solidFill>
          <a:latin typeface="Arial Black" pitchFamily="34" charset="0"/>
        </a:defRPr>
      </a:lvl9pPr>
    </p:titleStyle>
    <p:bodyStyle>
      <a:lvl1pPr marL="342900" indent="-342900" algn="l" rtl="0" eaLnBrk="1" fontAlgn="base" hangingPunct="1">
        <a:spcBef>
          <a:spcPct val="20000"/>
        </a:spcBef>
        <a:spcAft>
          <a:spcPct val="0"/>
        </a:spcAft>
        <a:buClr>
          <a:srgbClr val="51569E"/>
        </a:buClr>
        <a:buSzPct val="110000"/>
        <a:buFont typeface="Wingdings" panose="05000000000000000000" pitchFamily="2" charset="2"/>
        <a:buChar char="§"/>
        <a:defRPr sz="2000">
          <a:solidFill>
            <a:srgbClr val="3F3E3E"/>
          </a:solidFill>
          <a:latin typeface="+mn-lt"/>
          <a:ea typeface="+mn-ea"/>
          <a:cs typeface="+mn-cs"/>
        </a:defRPr>
      </a:lvl1pPr>
      <a:lvl2pPr marL="742950" indent="-28575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2pPr>
      <a:lvl3pPr marL="11430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3pPr>
      <a:lvl4pPr marL="16002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4pPr>
      <a:lvl5pPr marL="20574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5pPr>
      <a:lvl6pPr marL="25146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6pPr>
      <a:lvl7pPr marL="29718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7pPr>
      <a:lvl8pPr marL="34290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8pPr>
      <a:lvl9pPr marL="3886200" indent="-228600" algn="l" rtl="0" eaLnBrk="1" fontAlgn="base" hangingPunct="1">
        <a:spcBef>
          <a:spcPct val="20000"/>
        </a:spcBef>
        <a:spcAft>
          <a:spcPct val="0"/>
        </a:spcAft>
        <a:buClr>
          <a:srgbClr val="51569E"/>
        </a:buClr>
        <a:buSzPct val="110000"/>
        <a:buFont typeface="Wingdings" panose="05000000000000000000" pitchFamily="2" charset="2"/>
        <a:buChar char="§"/>
        <a:defRPr sz="1500">
          <a:solidFill>
            <a:srgbClr val="3F3E3E"/>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Monetary policy </a:t>
            </a:r>
            <a:br>
              <a:rPr lang="en-GB" dirty="0" smtClean="0"/>
            </a:br>
            <a:r>
              <a:rPr lang="en-GB" dirty="0" smtClean="0"/>
              <a:t>in the early months of 2015</a:t>
            </a:r>
            <a:br>
              <a:rPr lang="en-GB" dirty="0" smtClean="0"/>
            </a:br>
            <a:r>
              <a:rPr lang="en-GB"/>
              <a:t/>
            </a:r>
            <a:br>
              <a:rPr lang="en-GB"/>
            </a:br>
            <a:endParaRPr lang="en-GB" sz="1800" dirty="0"/>
          </a:p>
        </p:txBody>
      </p:sp>
      <p:sp>
        <p:nvSpPr>
          <p:cNvPr id="6" name="Footer Placeholder 5"/>
          <p:cNvSpPr>
            <a:spLocks noGrp="1"/>
          </p:cNvSpPr>
          <p:nvPr>
            <p:ph type="ftr" sz="quarter" idx="3"/>
          </p:nvPr>
        </p:nvSpPr>
        <p:spPr/>
        <p:txBody>
          <a:bodyPr/>
          <a:lstStyle/>
          <a:p>
            <a:r>
              <a:rPr lang="fi-FI" dirty="0" smtClean="0"/>
              <a:t>Erkki Liikanen</a:t>
            </a:r>
            <a:endParaRPr lang="fi-FI" dirty="0"/>
          </a:p>
        </p:txBody>
      </p:sp>
      <p:sp>
        <p:nvSpPr>
          <p:cNvPr id="5" name="Date Placeholder 4"/>
          <p:cNvSpPr>
            <a:spLocks noGrp="1"/>
          </p:cNvSpPr>
          <p:nvPr>
            <p:ph type="dt" sz="half" idx="2"/>
          </p:nvPr>
        </p:nvSpPr>
        <p:spPr/>
        <p:txBody>
          <a:bodyPr/>
          <a:lstStyle/>
          <a:p>
            <a:r>
              <a:rPr lang="fi-FI" dirty="0" smtClean="0"/>
              <a:t>25.3.2015</a:t>
            </a:r>
            <a:endParaRPr lang="fi-FI" dirty="0"/>
          </a:p>
        </p:txBody>
      </p:sp>
      <p:sp>
        <p:nvSpPr>
          <p:cNvPr id="4" name="Slide Number Placeholder 3"/>
          <p:cNvSpPr>
            <a:spLocks noGrp="1"/>
          </p:cNvSpPr>
          <p:nvPr>
            <p:ph type="sldNum" sz="quarter" idx="4"/>
          </p:nvPr>
        </p:nvSpPr>
        <p:spPr/>
        <p:txBody>
          <a:bodyPr/>
          <a:lstStyle/>
          <a:p>
            <a:fld id="{471A5582-A9DA-4417-AD47-C383050DF7ED}" type="slidenum">
              <a:rPr lang="fi-FI" smtClean="0"/>
              <a:pPr/>
              <a:t>1</a:t>
            </a:fld>
            <a:endParaRPr lang="fi-FI" dirty="0"/>
          </a:p>
        </p:txBody>
      </p:sp>
    </p:spTree>
    <p:extLst>
      <p:ext uri="{BB962C8B-B14F-4D97-AF65-F5344CB8AC3E}">
        <p14:creationId xmlns:p14="http://schemas.microsoft.com/office/powerpoint/2010/main" val="281881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86400" y="557808"/>
            <a:ext cx="6548400" cy="1143000"/>
          </a:xfrm>
        </p:spPr>
        <p:txBody>
          <a:bodyPr>
            <a:normAutofit/>
          </a:bodyPr>
          <a:lstStyle/>
          <a:p>
            <a:r>
              <a:rPr lang="en-US" dirty="0" smtClean="0"/>
              <a:t>Key contents of the new decisions in January 2015 </a:t>
            </a:r>
            <a:endParaRPr lang="en-US" dirty="0"/>
          </a:p>
        </p:txBody>
      </p:sp>
      <p:sp>
        <p:nvSpPr>
          <p:cNvPr id="8" name="Content Placeholder 7"/>
          <p:cNvSpPr>
            <a:spLocks noGrp="1"/>
          </p:cNvSpPr>
          <p:nvPr>
            <p:ph idx="1"/>
          </p:nvPr>
        </p:nvSpPr>
        <p:spPr>
          <a:xfrm>
            <a:off x="1259632" y="1899917"/>
            <a:ext cx="7416824" cy="4124448"/>
          </a:xfrm>
        </p:spPr>
        <p:txBody>
          <a:bodyPr/>
          <a:lstStyle/>
          <a:p>
            <a:r>
              <a:rPr lang="en-GB" b="1" i="1" dirty="0" smtClean="0"/>
              <a:t>Expanded asset purchase programme</a:t>
            </a:r>
          </a:p>
          <a:p>
            <a:pPr lvl="2"/>
            <a:r>
              <a:rPr lang="en-GB" sz="1350" dirty="0" smtClean="0"/>
              <a:t>Bonds issued by euro area governments, government agencies and European institutions as a new target for purchases</a:t>
            </a:r>
          </a:p>
          <a:p>
            <a:pPr lvl="2">
              <a:spcAft>
                <a:spcPts val="600"/>
              </a:spcAft>
            </a:pPr>
            <a:r>
              <a:rPr lang="en-GB" sz="1350" dirty="0" smtClean="0"/>
              <a:t>Combined monthly asset purchases under the three programmes of EUR 60 billion from March 2015 until at least September 2016 (totalling EUR 1,140 billion)</a:t>
            </a:r>
          </a:p>
          <a:p>
            <a:pPr lvl="3">
              <a:spcAft>
                <a:spcPts val="1200"/>
              </a:spcAft>
              <a:buFont typeface="Arial" panose="020B0604020202020204" pitchFamily="34" charset="0"/>
              <a:buChar char="−"/>
            </a:pPr>
            <a:r>
              <a:rPr lang="en-GB" sz="1350" i="1" dirty="0" smtClean="0"/>
              <a:t>The Bank of Finland will primarily buy Finnish government bonds (itself </a:t>
            </a:r>
            <a:r>
              <a:rPr lang="en-GB" sz="1350" i="1" dirty="0"/>
              <a:t>carrying the </a:t>
            </a:r>
            <a:r>
              <a:rPr lang="en-GB" sz="1350" i="1" dirty="0" smtClean="0"/>
              <a:t>credit risk involved) and bonds issued by European institutions (for which the credit risk will be shared amongst Eurosystem central banks). </a:t>
            </a:r>
          </a:p>
          <a:p>
            <a:pPr lvl="3">
              <a:spcAft>
                <a:spcPts val="1200"/>
              </a:spcAft>
              <a:buFont typeface="Arial" panose="020B0604020202020204" pitchFamily="34" charset="0"/>
              <a:buChar char="−"/>
            </a:pPr>
            <a:r>
              <a:rPr lang="en-GB" sz="2000" b="1" i="1" dirty="0">
                <a:ea typeface="+mn-ea"/>
                <a:cs typeface="+mn-cs"/>
              </a:rPr>
              <a:t>Forward guidance</a:t>
            </a:r>
          </a:p>
          <a:p>
            <a:pPr lvl="2">
              <a:spcBef>
                <a:spcPts val="900"/>
              </a:spcBef>
            </a:pPr>
            <a:r>
              <a:rPr lang="en-GB" sz="1350" b="1" dirty="0" smtClean="0"/>
              <a:t>Purchases will be continued, if necessary, even after September 2016 until the Governing Council of the ECB considers the inflation rate has returned to levels consistent with the price stability objective .</a:t>
            </a:r>
            <a:endParaRPr lang="en-GB" sz="1350" b="1" dirty="0"/>
          </a:p>
        </p:txBody>
      </p:sp>
      <p:sp>
        <p:nvSpPr>
          <p:cNvPr id="4" name="Slide Number Placeholder 3"/>
          <p:cNvSpPr>
            <a:spLocks noGrp="1"/>
          </p:cNvSpPr>
          <p:nvPr>
            <p:ph type="sldNum" sz="quarter" idx="12"/>
          </p:nvPr>
        </p:nvSpPr>
        <p:spPr/>
        <p:txBody>
          <a:bodyPr/>
          <a:lstStyle/>
          <a:p>
            <a:fld id="{471A5582-A9DA-4417-AD47-C383050DF7ED}" type="slidenum">
              <a:rPr lang="fi-FI" smtClean="0"/>
              <a:pPr/>
              <a:t>10</a:t>
            </a:fld>
            <a:endParaRPr lang="fi-FI"/>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9" name="Date Placeholder 8"/>
          <p:cNvSpPr>
            <a:spLocks noGrp="1"/>
          </p:cNvSpPr>
          <p:nvPr>
            <p:ph type="dt" sz="half" idx="10"/>
          </p:nvPr>
        </p:nvSpPr>
        <p:spPr/>
        <p:txBody>
          <a:bodyPr/>
          <a:lstStyle/>
          <a:p>
            <a:r>
              <a:rPr lang="fi-FI" smtClean="0"/>
              <a:t>25.3.2015</a:t>
            </a:r>
            <a:endParaRPr lang="fi-FI" dirty="0"/>
          </a:p>
        </p:txBody>
      </p:sp>
    </p:spTree>
    <p:extLst>
      <p:ext uri="{BB962C8B-B14F-4D97-AF65-F5344CB8AC3E}">
        <p14:creationId xmlns:p14="http://schemas.microsoft.com/office/powerpoint/2010/main" val="3755433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363600"/>
            <a:ext cx="6862064" cy="1143000"/>
          </a:xfrm>
        </p:spPr>
        <p:txBody>
          <a:bodyPr>
            <a:normAutofit/>
          </a:bodyPr>
          <a:lstStyle/>
          <a:p>
            <a:r>
              <a:rPr lang="en-US" dirty="0" smtClean="0"/>
              <a:t>Channels of influence of a more accommodative monetary policy</a:t>
            </a:r>
            <a:endParaRPr lang="en-US" dirty="0"/>
          </a:p>
        </p:txBody>
      </p:sp>
      <p:sp>
        <p:nvSpPr>
          <p:cNvPr id="3" name="Content Placeholder 2"/>
          <p:cNvSpPr>
            <a:spLocks noGrp="1"/>
          </p:cNvSpPr>
          <p:nvPr>
            <p:ph idx="1"/>
          </p:nvPr>
        </p:nvSpPr>
        <p:spPr>
          <a:xfrm>
            <a:off x="1886400" y="1821600"/>
            <a:ext cx="6934072" cy="4305600"/>
          </a:xfrm>
        </p:spPr>
        <p:txBody>
          <a:bodyPr/>
          <a:lstStyle/>
          <a:p>
            <a:pPr>
              <a:spcAft>
                <a:spcPts val="600"/>
              </a:spcAft>
            </a:pPr>
            <a:r>
              <a:rPr lang="en-GB" dirty="0"/>
              <a:t>L</a:t>
            </a:r>
            <a:r>
              <a:rPr lang="en-GB" dirty="0" smtClean="0"/>
              <a:t>owers real interest rates and eases financing conditions in the economy</a:t>
            </a:r>
          </a:p>
          <a:p>
            <a:pPr lvl="1">
              <a:spcAft>
                <a:spcPts val="600"/>
              </a:spcAft>
              <a:buFont typeface="Arial" panose="020B0604020202020204" pitchFamily="34" charset="0"/>
              <a:buChar char="−"/>
            </a:pPr>
            <a:r>
              <a:rPr lang="en-GB" dirty="0" smtClean="0"/>
              <a:t>interest rates at the longer end decline, financing conditions for companies and households become easier, securities prices rise</a:t>
            </a:r>
          </a:p>
          <a:p>
            <a:pPr lvl="1">
              <a:spcAft>
                <a:spcPts val="600"/>
              </a:spcAft>
              <a:buFont typeface="Arial" panose="020B0604020202020204" pitchFamily="34" charset="0"/>
              <a:buChar char="−"/>
            </a:pPr>
            <a:r>
              <a:rPr lang="en-GB" dirty="0" smtClean="0"/>
              <a:t>higher inflation expectations mean lower real interest rates</a:t>
            </a:r>
          </a:p>
          <a:p>
            <a:pPr lvl="1">
              <a:spcAft>
                <a:spcPts val="1200"/>
              </a:spcAft>
              <a:buFont typeface="Arial" panose="020B0604020202020204" pitchFamily="34" charset="0"/>
              <a:buChar char="−"/>
            </a:pPr>
            <a:r>
              <a:rPr lang="en-GB" dirty="0" smtClean="0"/>
              <a:t>corporate and household confidence improves</a:t>
            </a:r>
          </a:p>
          <a:p>
            <a:pPr marL="457200" lvl="1" indent="0">
              <a:spcAft>
                <a:spcPts val="1200"/>
              </a:spcAft>
              <a:buNone/>
            </a:pPr>
            <a:endParaRPr lang="en-GB" dirty="0" smtClean="0"/>
          </a:p>
          <a:p>
            <a:r>
              <a:rPr lang="en-GB" dirty="0"/>
              <a:t>I</a:t>
            </a:r>
            <a:r>
              <a:rPr lang="en-GB" dirty="0" smtClean="0"/>
              <a:t>ncreases demand and boosts inflation</a:t>
            </a:r>
          </a:p>
          <a:p>
            <a:pPr lvl="1">
              <a:buFont typeface="Arial" panose="020B0604020202020204" pitchFamily="34" charset="0"/>
              <a:buChar char="−"/>
            </a:pPr>
            <a:r>
              <a:rPr lang="en-GB" dirty="0" smtClean="0"/>
              <a:t>consumption and the profitability of investments increase</a:t>
            </a:r>
          </a:p>
          <a:p>
            <a:pPr lvl="1">
              <a:buFont typeface="Arial" panose="020B0604020202020204" pitchFamily="34" charset="0"/>
              <a:buChar char="−"/>
            </a:pPr>
            <a:r>
              <a:rPr lang="en-GB" dirty="0" smtClean="0"/>
              <a:t>external value of the </a:t>
            </a:r>
            <a:r>
              <a:rPr lang="en-GB" smtClean="0"/>
              <a:t>euro depreciates</a:t>
            </a:r>
            <a:endParaRPr lang="en-GB" dirty="0" smtClean="0"/>
          </a:p>
          <a:p>
            <a:pPr lvl="1">
              <a:buFont typeface="Arial" panose="020B0604020202020204" pitchFamily="34" charset="0"/>
              <a:buChar char="−"/>
            </a:pPr>
            <a:endParaRPr lang="fi-FI"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11</a:t>
            </a:fld>
            <a:endParaRPr lang="fi-FI"/>
          </a:p>
        </p:txBody>
      </p:sp>
    </p:spTree>
    <p:extLst>
      <p:ext uri="{BB962C8B-B14F-4D97-AF65-F5344CB8AC3E}">
        <p14:creationId xmlns:p14="http://schemas.microsoft.com/office/powerpoint/2010/main" val="25434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9792" y="3573016"/>
            <a:ext cx="5796216" cy="782960"/>
          </a:xfrm>
        </p:spPr>
        <p:txBody>
          <a:bodyPr>
            <a:normAutofit fontScale="90000"/>
          </a:bodyPr>
          <a:lstStyle/>
          <a:p>
            <a:r>
              <a:rPr lang="en-US" dirty="0" smtClean="0"/>
              <a:t>Early impact of monetary policy measures</a:t>
            </a:r>
            <a:endParaRPr lang="en-US"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12</a:t>
            </a:fld>
            <a:endParaRPr lang="fi-FI"/>
          </a:p>
        </p:txBody>
      </p:sp>
    </p:spTree>
    <p:extLst>
      <p:ext uri="{BB962C8B-B14F-4D97-AF65-F5344CB8AC3E}">
        <p14:creationId xmlns:p14="http://schemas.microsoft.com/office/powerpoint/2010/main" val="110521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1196752"/>
            <a:ext cx="7240105" cy="857250"/>
          </a:xfrm>
        </p:spPr>
        <p:txBody>
          <a:bodyPr>
            <a:normAutofit fontScale="90000"/>
          </a:bodyPr>
          <a:lstStyle/>
          <a:p>
            <a:r>
              <a:rPr lang="en-US" sz="2000" dirty="0" smtClean="0">
                <a:latin typeface="Arial Black" panose="020B0A04020102020204" pitchFamily="34" charset="0"/>
              </a:rPr>
              <a:t>ECB staff macroeconomic projections in March 2015</a:t>
            </a:r>
            <a:br>
              <a:rPr lang="en-US" sz="2000" dirty="0" smtClean="0">
                <a:latin typeface="Arial Black" panose="020B0A04020102020204" pitchFamily="34" charset="0"/>
              </a:rPr>
            </a:br>
            <a:r>
              <a:rPr lang="en-US" sz="2000" b="0" dirty="0" smtClean="0">
                <a:latin typeface="+mj-lt"/>
              </a:rPr>
              <a:t> (change relative to December 2014 Eurosystem projections)</a:t>
            </a:r>
            <a:r>
              <a:rPr lang="en-US" sz="2000" dirty="0" smtClean="0">
                <a:latin typeface="Arial Black" panose="020B0A04020102020204" pitchFamily="34" charset="0"/>
              </a:rPr>
              <a:t/>
            </a:r>
            <a:br>
              <a:rPr lang="en-US" sz="2000" dirty="0" smtClean="0">
                <a:latin typeface="Arial Black" panose="020B0A04020102020204" pitchFamily="34" charset="0"/>
              </a:rPr>
            </a:br>
            <a:endParaRPr lang="en-US" sz="2300" dirty="0">
              <a:latin typeface="+mj-lt"/>
            </a:endParaRPr>
          </a:p>
        </p:txBody>
      </p:sp>
      <p:sp>
        <p:nvSpPr>
          <p:cNvPr id="3" name="Content Placeholder 2"/>
          <p:cNvSpPr>
            <a:spLocks noGrp="1"/>
          </p:cNvSpPr>
          <p:nvPr>
            <p:ph idx="1"/>
          </p:nvPr>
        </p:nvSpPr>
        <p:spPr>
          <a:xfrm>
            <a:off x="3134715" y="2708920"/>
            <a:ext cx="4302478" cy="2826314"/>
          </a:xfrm>
        </p:spPr>
        <p:txBody>
          <a:bodyPr>
            <a:normAutofit fontScale="92500" lnSpcReduction="20000"/>
          </a:bodyPr>
          <a:lstStyle/>
          <a:p>
            <a:pPr>
              <a:spcBef>
                <a:spcPts val="1800"/>
              </a:spcBef>
            </a:pPr>
            <a:r>
              <a:rPr lang="fi-FI" b="1" i="1" dirty="0" smtClean="0"/>
              <a:t>GDP:</a:t>
            </a:r>
            <a:endParaRPr lang="fi-FI" b="1" i="1" u="sng" dirty="0" smtClean="0"/>
          </a:p>
          <a:p>
            <a:pPr marL="642938" lvl="2" indent="0">
              <a:spcBef>
                <a:spcPts val="450"/>
              </a:spcBef>
              <a:buNone/>
            </a:pPr>
            <a:r>
              <a:rPr lang="fi-FI" sz="1950" b="1" i="1" dirty="0" smtClean="0"/>
              <a:t>2015: 1.5% </a:t>
            </a:r>
            <a:r>
              <a:rPr lang="fi-FI" sz="1950" dirty="0" smtClean="0"/>
              <a:t>(+0.5)</a:t>
            </a:r>
            <a:endParaRPr lang="fi-FI" sz="1950" dirty="0"/>
          </a:p>
          <a:p>
            <a:pPr marL="642938" lvl="2" indent="0">
              <a:spcBef>
                <a:spcPts val="450"/>
              </a:spcBef>
              <a:buNone/>
            </a:pPr>
            <a:r>
              <a:rPr lang="fi-FI" sz="1950" b="1" i="1" dirty="0" smtClean="0"/>
              <a:t>2016: 1.9% </a:t>
            </a:r>
            <a:r>
              <a:rPr lang="fi-FI" sz="1950" dirty="0" smtClean="0"/>
              <a:t>(+0.4)</a:t>
            </a:r>
          </a:p>
          <a:p>
            <a:pPr marL="642938" lvl="2" indent="0">
              <a:spcBef>
                <a:spcPts val="450"/>
              </a:spcBef>
              <a:buNone/>
            </a:pPr>
            <a:r>
              <a:rPr lang="fi-FI" sz="1950" b="1" i="1" dirty="0" smtClean="0"/>
              <a:t>2017: 2.1%</a:t>
            </a:r>
          </a:p>
          <a:p>
            <a:pPr marL="642938" lvl="2" indent="0">
              <a:spcBef>
                <a:spcPts val="450"/>
              </a:spcBef>
              <a:buNone/>
            </a:pPr>
            <a:endParaRPr lang="fi-FI" sz="1950" b="1" i="1" dirty="0"/>
          </a:p>
          <a:p>
            <a:pPr>
              <a:spcBef>
                <a:spcPts val="1800"/>
              </a:spcBef>
            </a:pPr>
            <a:r>
              <a:rPr lang="en-US" b="1" i="1" dirty="0" smtClean="0"/>
              <a:t>Inflation:</a:t>
            </a:r>
            <a:endParaRPr lang="en-US" b="1" i="1" u="sng" dirty="0" smtClean="0"/>
          </a:p>
          <a:p>
            <a:pPr marL="642938" lvl="2" indent="0">
              <a:spcBef>
                <a:spcPts val="450"/>
              </a:spcBef>
              <a:buNone/>
            </a:pPr>
            <a:r>
              <a:rPr lang="fi-FI" sz="1950" b="1" i="1" dirty="0" smtClean="0"/>
              <a:t>2015: 0.0% </a:t>
            </a:r>
            <a:r>
              <a:rPr lang="fi-FI" sz="1950" dirty="0" smtClean="0"/>
              <a:t>(-0.8)</a:t>
            </a:r>
            <a:endParaRPr lang="fi-FI" sz="1950" dirty="0"/>
          </a:p>
          <a:p>
            <a:pPr marL="642938" lvl="2" indent="0">
              <a:spcBef>
                <a:spcPts val="450"/>
              </a:spcBef>
              <a:buNone/>
            </a:pPr>
            <a:r>
              <a:rPr lang="fi-FI" sz="1950" b="1" i="1" dirty="0" smtClean="0"/>
              <a:t>2016: 1.5% </a:t>
            </a:r>
            <a:r>
              <a:rPr lang="fi-FI" sz="1950" dirty="0" smtClean="0"/>
              <a:t>(+0.2)</a:t>
            </a:r>
          </a:p>
          <a:p>
            <a:pPr marL="642938" lvl="2" indent="0">
              <a:spcBef>
                <a:spcPts val="450"/>
              </a:spcBef>
              <a:buNone/>
            </a:pPr>
            <a:r>
              <a:rPr lang="fi-FI" sz="1950" b="1" i="1" dirty="0" smtClean="0"/>
              <a:t>2017: 1.8%</a:t>
            </a:r>
            <a:endParaRPr lang="fi-FI" sz="1950" b="1" i="1" dirty="0"/>
          </a:p>
        </p:txBody>
      </p:sp>
      <p:sp>
        <p:nvSpPr>
          <p:cNvPr id="7" name="Slide Number Placeholder 6"/>
          <p:cNvSpPr>
            <a:spLocks noGrp="1"/>
          </p:cNvSpPr>
          <p:nvPr>
            <p:ph type="sldNum" sz="quarter" idx="12"/>
          </p:nvPr>
        </p:nvSpPr>
        <p:spPr/>
        <p:txBody>
          <a:bodyPr/>
          <a:lstStyle/>
          <a:p>
            <a:fld id="{471A5582-A9DA-4417-AD47-C383050DF7ED}" type="slidenum">
              <a:rPr lang="fi-FI" smtClean="0"/>
              <a:pPr/>
              <a:t>13</a:t>
            </a:fld>
            <a:endParaRPr lang="fi-FI"/>
          </a:p>
        </p:txBody>
      </p:sp>
      <p:sp>
        <p:nvSpPr>
          <p:cNvPr id="8" name="Footer Placeholder 7"/>
          <p:cNvSpPr>
            <a:spLocks noGrp="1"/>
          </p:cNvSpPr>
          <p:nvPr>
            <p:ph type="ftr" sz="quarter" idx="11"/>
          </p:nvPr>
        </p:nvSpPr>
        <p:spPr/>
        <p:txBody>
          <a:bodyPr/>
          <a:lstStyle/>
          <a:p>
            <a:r>
              <a:rPr lang="fi-FI" smtClean="0"/>
              <a:t>Erkki Liikanen</a:t>
            </a:r>
            <a:endParaRPr lang="fi-FI" dirty="0"/>
          </a:p>
        </p:txBody>
      </p:sp>
      <p:sp>
        <p:nvSpPr>
          <p:cNvPr id="9" name="Date Placeholder 8"/>
          <p:cNvSpPr>
            <a:spLocks noGrp="1"/>
          </p:cNvSpPr>
          <p:nvPr>
            <p:ph type="dt" sz="half" idx="10"/>
          </p:nvPr>
        </p:nvSpPr>
        <p:spPr/>
        <p:txBody>
          <a:bodyPr/>
          <a:lstStyle/>
          <a:p>
            <a:r>
              <a:rPr lang="fi-FI" smtClean="0"/>
              <a:t>25.3.2015</a:t>
            </a:r>
            <a:endParaRPr lang="fi-FI" dirty="0"/>
          </a:p>
        </p:txBody>
      </p:sp>
    </p:spTree>
    <p:extLst>
      <p:ext uri="{BB962C8B-B14F-4D97-AF65-F5344CB8AC3E}">
        <p14:creationId xmlns:p14="http://schemas.microsoft.com/office/powerpoint/2010/main" val="190412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363600"/>
            <a:ext cx="6862064" cy="1143000"/>
          </a:xfrm>
        </p:spPr>
        <p:txBody>
          <a:bodyPr>
            <a:normAutofit fontScale="90000"/>
          </a:bodyPr>
          <a:lstStyle/>
          <a:p>
            <a:r>
              <a:rPr lang="en-US" dirty="0"/>
              <a:t>Recovery in market-based inflation expectations after monetary policy measures</a:t>
            </a:r>
            <a:endParaRPr lang="fi-FI"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14</a:t>
            </a:fld>
            <a:endParaRPr lang="fi-FI"/>
          </a:p>
        </p:txBody>
      </p:sp>
      <p:pic>
        <p:nvPicPr>
          <p:cNvPr id="10" name="Picture 9"/>
          <p:cNvPicPr>
            <a:picLocks noChangeAspect="1"/>
          </p:cNvPicPr>
          <p:nvPr/>
        </p:nvPicPr>
        <p:blipFill>
          <a:blip r:embed="rId3"/>
          <a:stretch>
            <a:fillRect/>
          </a:stretch>
        </p:blipFill>
        <p:spPr>
          <a:xfrm>
            <a:off x="179512" y="819816"/>
            <a:ext cx="8741695" cy="5692475"/>
          </a:xfrm>
          <a:prstGeom prst="rect">
            <a:avLst/>
          </a:prstGeom>
        </p:spPr>
      </p:pic>
      <p:sp>
        <p:nvSpPr>
          <p:cNvPr id="12" name="Oval 11"/>
          <p:cNvSpPr/>
          <p:nvPr/>
        </p:nvSpPr>
        <p:spPr bwMode="auto">
          <a:xfrm>
            <a:off x="6588224" y="3573016"/>
            <a:ext cx="360040" cy="1944216"/>
          </a:xfrm>
          <a:prstGeom prst="ellipse">
            <a:avLst/>
          </a:prstGeom>
          <a:noFill/>
          <a:ln w="9525" cap="flat" cmpd="sng" algn="ctr">
            <a:solidFill>
              <a:srgbClr val="7030A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418341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63600"/>
            <a:ext cx="6696744" cy="1143000"/>
          </a:xfrm>
        </p:spPr>
        <p:txBody>
          <a:bodyPr>
            <a:normAutofit/>
          </a:bodyPr>
          <a:lstStyle/>
          <a:p>
            <a:pPr algn="ctr"/>
            <a:r>
              <a:rPr lang="en-US" dirty="0"/>
              <a:t>Monetary policy has reduced the probability of deflation</a:t>
            </a:r>
            <a:endParaRPr lang="fi-FI" dirty="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15</a:t>
            </a:fld>
            <a:endParaRPr lang="fi-FI"/>
          </a:p>
        </p:txBody>
      </p:sp>
      <p:sp>
        <p:nvSpPr>
          <p:cNvPr id="7" name="Oval 6"/>
          <p:cNvSpPr/>
          <p:nvPr/>
        </p:nvSpPr>
        <p:spPr bwMode="auto">
          <a:xfrm>
            <a:off x="876676" y="3068960"/>
            <a:ext cx="2019448" cy="2592288"/>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
        <p:nvSpPr>
          <p:cNvPr id="8" name="TextBox 7"/>
          <p:cNvSpPr txBox="1"/>
          <p:nvPr/>
        </p:nvSpPr>
        <p:spPr>
          <a:xfrm>
            <a:off x="899592" y="6165304"/>
            <a:ext cx="864096" cy="288032"/>
          </a:xfrm>
          <a:prstGeom prst="rect">
            <a:avLst/>
          </a:prstGeom>
          <a:solidFill>
            <a:schemeClr val="bg2"/>
          </a:solidFill>
        </p:spPr>
        <p:txBody>
          <a:bodyPr wrap="square" rtlCol="0">
            <a:spAutoFit/>
          </a:bodyPr>
          <a:lstStyle/>
          <a:p>
            <a:pPr algn="l"/>
            <a:endParaRPr lang="fi-FI" sz="2000" dirty="0" err="1" smtClean="0">
              <a:solidFill>
                <a:srgbClr val="414042"/>
              </a:solidFill>
            </a:endParaRPr>
          </a:p>
        </p:txBody>
      </p:sp>
      <p:pic>
        <p:nvPicPr>
          <p:cNvPr id="5" name="Picture 4"/>
          <p:cNvPicPr>
            <a:picLocks noChangeAspect="1"/>
          </p:cNvPicPr>
          <p:nvPr/>
        </p:nvPicPr>
        <p:blipFill>
          <a:blip r:embed="rId3"/>
          <a:stretch>
            <a:fillRect/>
          </a:stretch>
        </p:blipFill>
        <p:spPr>
          <a:xfrm>
            <a:off x="284569" y="791103"/>
            <a:ext cx="8686613" cy="5662233"/>
          </a:xfrm>
          <a:prstGeom prst="rect">
            <a:avLst/>
          </a:prstGeom>
        </p:spPr>
      </p:pic>
    </p:spTree>
    <p:extLst>
      <p:ext uri="{BB962C8B-B14F-4D97-AF65-F5344CB8AC3E}">
        <p14:creationId xmlns:p14="http://schemas.microsoft.com/office/powerpoint/2010/main" val="200442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Sharp fall in long-term bond yields over the past year</a:t>
            </a:r>
            <a:endParaRPr lang="en-US" dirty="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5" name="Slide Number Placeholder 4"/>
          <p:cNvSpPr>
            <a:spLocks noGrp="1"/>
          </p:cNvSpPr>
          <p:nvPr>
            <p:ph type="sldNum" sz="quarter" idx="12"/>
          </p:nvPr>
        </p:nvSpPr>
        <p:spPr/>
        <p:txBody>
          <a:bodyPr/>
          <a:lstStyle/>
          <a:p>
            <a:fld id="{471A5582-A9DA-4417-AD47-C383050DF7ED}" type="slidenum">
              <a:rPr lang="fi-FI" smtClean="0"/>
              <a:pPr/>
              <a:t>16</a:t>
            </a:fld>
            <a:endParaRPr lang="fi-FI"/>
          </a:p>
        </p:txBody>
      </p:sp>
      <p:pic>
        <p:nvPicPr>
          <p:cNvPr id="10" name="Picture 9"/>
          <p:cNvPicPr>
            <a:picLocks noChangeAspect="1"/>
          </p:cNvPicPr>
          <p:nvPr/>
        </p:nvPicPr>
        <p:blipFill>
          <a:blip r:embed="rId3"/>
          <a:stretch>
            <a:fillRect/>
          </a:stretch>
        </p:blipFill>
        <p:spPr>
          <a:xfrm>
            <a:off x="1331640" y="1450886"/>
            <a:ext cx="7525659" cy="4906714"/>
          </a:xfrm>
          <a:prstGeom prst="rect">
            <a:avLst/>
          </a:prstGeom>
        </p:spPr>
      </p:pic>
      <p:sp>
        <p:nvSpPr>
          <p:cNvPr id="11" name="Oval 10"/>
          <p:cNvSpPr/>
          <p:nvPr/>
        </p:nvSpPr>
        <p:spPr bwMode="auto">
          <a:xfrm>
            <a:off x="6372200" y="3429000"/>
            <a:ext cx="1757680" cy="2282552"/>
          </a:xfrm>
          <a:prstGeom prst="ellipse">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356002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Short-term government bond yields: broad-based decline into negative territory</a:t>
            </a:r>
            <a:endParaRPr lang="en-US" dirty="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5" name="Slide Number Placeholder 4"/>
          <p:cNvSpPr>
            <a:spLocks noGrp="1"/>
          </p:cNvSpPr>
          <p:nvPr>
            <p:ph type="sldNum" sz="quarter" idx="12"/>
          </p:nvPr>
        </p:nvSpPr>
        <p:spPr/>
        <p:txBody>
          <a:bodyPr/>
          <a:lstStyle/>
          <a:p>
            <a:fld id="{471A5582-A9DA-4417-AD47-C383050DF7ED}" type="slidenum">
              <a:rPr lang="fi-FI" smtClean="0"/>
              <a:pPr/>
              <a:t>17</a:t>
            </a:fld>
            <a:endParaRPr lang="fi-FI"/>
          </a:p>
        </p:txBody>
      </p:sp>
      <p:pic>
        <p:nvPicPr>
          <p:cNvPr id="9" name="Picture 8"/>
          <p:cNvPicPr>
            <a:picLocks noChangeAspect="1"/>
          </p:cNvPicPr>
          <p:nvPr/>
        </p:nvPicPr>
        <p:blipFill>
          <a:blip r:embed="rId3"/>
          <a:stretch>
            <a:fillRect/>
          </a:stretch>
        </p:blipFill>
        <p:spPr>
          <a:xfrm>
            <a:off x="1183249" y="1196568"/>
            <a:ext cx="7954701" cy="5186449"/>
          </a:xfrm>
          <a:prstGeom prst="rect">
            <a:avLst/>
          </a:prstGeom>
        </p:spPr>
      </p:pic>
      <p:sp>
        <p:nvSpPr>
          <p:cNvPr id="10" name="Oval 9"/>
          <p:cNvSpPr/>
          <p:nvPr/>
        </p:nvSpPr>
        <p:spPr bwMode="auto">
          <a:xfrm>
            <a:off x="7740352" y="4437112"/>
            <a:ext cx="504056" cy="1080120"/>
          </a:xfrm>
          <a:prstGeom prst="ellipse">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295101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Monetary policy impacts:</a:t>
            </a:r>
            <a:br>
              <a:rPr lang="en-GB" dirty="0" smtClean="0"/>
            </a:br>
            <a:r>
              <a:rPr lang="en-GB" dirty="0" smtClean="0"/>
              <a:t>average interest rates on new housing loans</a:t>
            </a:r>
            <a:endParaRPr lang="en-GB"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18</a:t>
            </a:fld>
            <a:endParaRPr lang="fi-FI"/>
          </a:p>
        </p:txBody>
      </p:sp>
      <p:pic>
        <p:nvPicPr>
          <p:cNvPr id="9" name="Content Placeholder 7"/>
          <p:cNvPicPr>
            <a:picLocks noGrp="1" noChangeAspect="1"/>
          </p:cNvPicPr>
          <p:nvPr>
            <p:ph idx="1"/>
          </p:nvPr>
        </p:nvPicPr>
        <p:blipFill>
          <a:blip r:embed="rId3"/>
          <a:stretch>
            <a:fillRect/>
          </a:stretch>
        </p:blipFill>
        <p:spPr>
          <a:xfrm>
            <a:off x="899592" y="1268760"/>
            <a:ext cx="7056205" cy="4608512"/>
          </a:xfrm>
          <a:prstGeom prst="rect">
            <a:avLst/>
          </a:prstGeom>
        </p:spPr>
      </p:pic>
    </p:spTree>
    <p:extLst>
      <p:ext uri="{BB962C8B-B14F-4D97-AF65-F5344CB8AC3E}">
        <p14:creationId xmlns:p14="http://schemas.microsoft.com/office/powerpoint/2010/main" val="384280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smtClean="0"/>
              <a:t>25.3.2015</a:t>
            </a:r>
            <a:endParaRPr lang="fi-FI" dirty="0"/>
          </a:p>
        </p:txBody>
      </p:sp>
      <p:sp>
        <p:nvSpPr>
          <p:cNvPr id="3" name="Footer Placeholder 2"/>
          <p:cNvSpPr>
            <a:spLocks noGrp="1"/>
          </p:cNvSpPr>
          <p:nvPr>
            <p:ph type="ftr" sz="quarter" idx="11"/>
          </p:nvPr>
        </p:nvSpPr>
        <p:spPr/>
        <p:txBody>
          <a:bodyPr/>
          <a:lstStyle/>
          <a:p>
            <a:r>
              <a:rPr lang="fi-FI" smtClean="0"/>
              <a:t>Erkki Liikanen</a:t>
            </a:r>
            <a:endParaRPr lang="fi-FI" dirty="0"/>
          </a:p>
        </p:txBody>
      </p:sp>
      <p:sp>
        <p:nvSpPr>
          <p:cNvPr id="5" name="Title 4"/>
          <p:cNvSpPr>
            <a:spLocks noGrp="1"/>
          </p:cNvSpPr>
          <p:nvPr>
            <p:ph type="title"/>
          </p:nvPr>
        </p:nvSpPr>
        <p:spPr>
          <a:xfrm>
            <a:off x="1838229" y="269776"/>
            <a:ext cx="7380312" cy="1143000"/>
          </a:xfrm>
        </p:spPr>
        <p:txBody>
          <a:bodyPr>
            <a:normAutofit/>
          </a:bodyPr>
          <a:lstStyle/>
          <a:p>
            <a:r>
              <a:rPr lang="en-GB" sz="2800" dirty="0" smtClean="0"/>
              <a:t>Monetary policy impacts:</a:t>
            </a:r>
            <a:br>
              <a:rPr lang="en-GB" sz="2800" dirty="0" smtClean="0"/>
            </a:br>
            <a:r>
              <a:rPr lang="en-GB" sz="2800" dirty="0" smtClean="0"/>
              <a:t>transmission improved, but still uneven</a:t>
            </a:r>
            <a:endParaRPr lang="en-GB" sz="2800" dirty="0"/>
          </a:p>
        </p:txBody>
      </p:sp>
      <p:sp>
        <p:nvSpPr>
          <p:cNvPr id="8" name="Slide Number Placeholder 7"/>
          <p:cNvSpPr>
            <a:spLocks noGrp="1"/>
          </p:cNvSpPr>
          <p:nvPr>
            <p:ph type="sldNum" sz="quarter" idx="12"/>
          </p:nvPr>
        </p:nvSpPr>
        <p:spPr/>
        <p:txBody>
          <a:bodyPr/>
          <a:lstStyle/>
          <a:p>
            <a:fld id="{471A5582-A9DA-4417-AD47-C383050DF7ED}" type="slidenum">
              <a:rPr lang="fi-FI" smtClean="0"/>
              <a:pPr/>
              <a:t>19</a:t>
            </a:fld>
            <a:endParaRPr lang="fi-FI"/>
          </a:p>
        </p:txBody>
      </p:sp>
      <p:pic>
        <p:nvPicPr>
          <p:cNvPr id="2" name="Picture 1"/>
          <p:cNvPicPr>
            <a:picLocks noChangeAspect="1"/>
          </p:cNvPicPr>
          <p:nvPr/>
        </p:nvPicPr>
        <p:blipFill>
          <a:blip r:embed="rId3"/>
          <a:stretch>
            <a:fillRect/>
          </a:stretch>
        </p:blipFill>
        <p:spPr>
          <a:xfrm>
            <a:off x="755576" y="1412776"/>
            <a:ext cx="6885088" cy="4485528"/>
          </a:xfrm>
          <a:prstGeom prst="rect">
            <a:avLst/>
          </a:prstGeom>
        </p:spPr>
      </p:pic>
    </p:spTree>
    <p:extLst>
      <p:ext uri="{BB962C8B-B14F-4D97-AF65-F5344CB8AC3E}">
        <p14:creationId xmlns:p14="http://schemas.microsoft.com/office/powerpoint/2010/main" val="458596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75600" y="3068960"/>
            <a:ext cx="6548400" cy="1143000"/>
          </a:xfrm>
        </p:spPr>
        <p:txBody>
          <a:bodyPr/>
          <a:lstStyle/>
          <a:p>
            <a:r>
              <a:rPr lang="en-GB" dirty="0" smtClean="0"/>
              <a:t>Outlook in late 2014 </a:t>
            </a:r>
            <a:endParaRPr lang="en-GB"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2</a:t>
            </a:fld>
            <a:endParaRPr lang="fi-FI"/>
          </a:p>
        </p:txBody>
      </p:sp>
    </p:spTree>
    <p:extLst>
      <p:ext uri="{BB962C8B-B14F-4D97-AF65-F5344CB8AC3E}">
        <p14:creationId xmlns:p14="http://schemas.microsoft.com/office/powerpoint/2010/main" val="3437726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Loan stock improved</a:t>
            </a:r>
            <a:endParaRPr lang="en-GB" dirty="0"/>
          </a:p>
        </p:txBody>
      </p:sp>
      <p:sp>
        <p:nvSpPr>
          <p:cNvPr id="7" name="Slide Number Placeholder 6"/>
          <p:cNvSpPr>
            <a:spLocks noGrp="1"/>
          </p:cNvSpPr>
          <p:nvPr>
            <p:ph type="sldNum" sz="quarter" idx="12"/>
          </p:nvPr>
        </p:nvSpPr>
        <p:spPr/>
        <p:txBody>
          <a:bodyPr/>
          <a:lstStyle/>
          <a:p>
            <a:fld id="{471A5582-A9DA-4417-AD47-C383050DF7ED}" type="slidenum">
              <a:rPr lang="fi-FI" smtClean="0"/>
              <a:pPr/>
              <a:t>20</a:t>
            </a:fld>
            <a:endParaRPr lang="fi-FI"/>
          </a:p>
        </p:txBody>
      </p:sp>
      <p:sp>
        <p:nvSpPr>
          <p:cNvPr id="9" name="Footer Placeholder 8"/>
          <p:cNvSpPr>
            <a:spLocks noGrp="1"/>
          </p:cNvSpPr>
          <p:nvPr>
            <p:ph type="ftr" sz="quarter" idx="11"/>
          </p:nvPr>
        </p:nvSpPr>
        <p:spPr/>
        <p:txBody>
          <a:bodyPr/>
          <a:lstStyle/>
          <a:p>
            <a:r>
              <a:rPr lang="fi-FI" smtClean="0"/>
              <a:t>Erkki Liikanen</a:t>
            </a:r>
            <a:endParaRPr lang="fi-FI" dirty="0"/>
          </a:p>
        </p:txBody>
      </p:sp>
      <p:sp>
        <p:nvSpPr>
          <p:cNvPr id="10" name="Date Placeholder 9"/>
          <p:cNvSpPr>
            <a:spLocks noGrp="1"/>
          </p:cNvSpPr>
          <p:nvPr>
            <p:ph type="dt" sz="half" idx="10"/>
          </p:nvPr>
        </p:nvSpPr>
        <p:spPr/>
        <p:txBody>
          <a:bodyPr/>
          <a:lstStyle/>
          <a:p>
            <a:r>
              <a:rPr lang="fi-FI" smtClean="0"/>
              <a:t>25.3.2015</a:t>
            </a:r>
            <a:endParaRPr lang="fi-FI" dirty="0"/>
          </a:p>
        </p:txBody>
      </p:sp>
      <p:pic>
        <p:nvPicPr>
          <p:cNvPr id="8" name="Content Placeholder 4"/>
          <p:cNvPicPr>
            <a:picLocks noGrp="1" noChangeAspect="1"/>
          </p:cNvPicPr>
          <p:nvPr>
            <p:ph idx="1"/>
          </p:nvPr>
        </p:nvPicPr>
        <p:blipFill>
          <a:blip r:embed="rId3"/>
          <a:stretch>
            <a:fillRect/>
          </a:stretch>
        </p:blipFill>
        <p:spPr>
          <a:xfrm>
            <a:off x="444700" y="1052736"/>
            <a:ext cx="7871716" cy="5141133"/>
          </a:xfrm>
          <a:prstGeom prst="rect">
            <a:avLst/>
          </a:prstGeom>
        </p:spPr>
      </p:pic>
    </p:spTree>
    <p:extLst>
      <p:ext uri="{BB962C8B-B14F-4D97-AF65-F5344CB8AC3E}">
        <p14:creationId xmlns:p14="http://schemas.microsoft.com/office/powerpoint/2010/main" val="20810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Euro fallen strongly against the dollar since the divergence in interest rate outlooks</a:t>
            </a:r>
            <a:endParaRPr lang="en-GB"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21</a:t>
            </a:fld>
            <a:endParaRPr lang="fi-FI"/>
          </a:p>
        </p:txBody>
      </p:sp>
      <p:sp>
        <p:nvSpPr>
          <p:cNvPr id="3" name="Footer Placeholder 2"/>
          <p:cNvSpPr>
            <a:spLocks noGrp="1"/>
          </p:cNvSpPr>
          <p:nvPr>
            <p:ph type="ftr" sz="quarter" idx="11"/>
          </p:nvPr>
        </p:nvSpPr>
        <p:spPr/>
        <p:txBody>
          <a:bodyPr/>
          <a:lstStyle/>
          <a:p>
            <a:r>
              <a:rPr lang="fi-FI" smtClean="0"/>
              <a:t>Erkki Liikanen</a:t>
            </a:r>
            <a:endParaRPr lang="fi-FI" dirty="0"/>
          </a:p>
        </p:txBody>
      </p:sp>
      <p:pic>
        <p:nvPicPr>
          <p:cNvPr id="7" name="Picture 6"/>
          <p:cNvPicPr>
            <a:picLocks noChangeAspect="1"/>
          </p:cNvPicPr>
          <p:nvPr/>
        </p:nvPicPr>
        <p:blipFill>
          <a:blip r:embed="rId3"/>
          <a:stretch>
            <a:fillRect/>
          </a:stretch>
        </p:blipFill>
        <p:spPr>
          <a:xfrm>
            <a:off x="1162202" y="1196752"/>
            <a:ext cx="7597856" cy="4951579"/>
          </a:xfrm>
          <a:prstGeom prst="rect">
            <a:avLst/>
          </a:prstGeom>
        </p:spPr>
      </p:pic>
      <p:sp>
        <p:nvSpPr>
          <p:cNvPr id="5" name="TextBox 4"/>
          <p:cNvSpPr txBox="1"/>
          <p:nvPr/>
        </p:nvSpPr>
        <p:spPr>
          <a:xfrm>
            <a:off x="1088944" y="6237312"/>
            <a:ext cx="1754864" cy="246221"/>
          </a:xfrm>
          <a:prstGeom prst="rect">
            <a:avLst/>
          </a:prstGeom>
          <a:noFill/>
        </p:spPr>
        <p:txBody>
          <a:bodyPr wrap="square" rtlCol="0">
            <a:spAutoFit/>
          </a:bodyPr>
          <a:lstStyle/>
          <a:p>
            <a:pPr algn="l"/>
            <a:r>
              <a:rPr lang="fi-FI" sz="1000" dirty="0" err="1" smtClean="0">
                <a:solidFill>
                  <a:srgbClr val="414042"/>
                </a:solidFill>
              </a:rPr>
              <a:t>Source</a:t>
            </a:r>
            <a:r>
              <a:rPr lang="fi-FI" sz="1000" dirty="0" smtClean="0">
                <a:solidFill>
                  <a:srgbClr val="414042"/>
                </a:solidFill>
              </a:rPr>
              <a:t>: Bloomberg</a:t>
            </a:r>
          </a:p>
        </p:txBody>
      </p:sp>
    </p:spTree>
    <p:extLst>
      <p:ext uri="{BB962C8B-B14F-4D97-AF65-F5344CB8AC3E}">
        <p14:creationId xmlns:p14="http://schemas.microsoft.com/office/powerpoint/2010/main" val="3304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9792" y="3573016"/>
            <a:ext cx="5796216" cy="782960"/>
          </a:xfrm>
        </p:spPr>
        <p:txBody>
          <a:bodyPr>
            <a:normAutofit fontScale="90000"/>
          </a:bodyPr>
          <a:lstStyle/>
          <a:p>
            <a:r>
              <a:rPr lang="en-GB" dirty="0" smtClean="0"/>
              <a:t>Extremely accommodative monetary policy essential, but on its own insufficient</a:t>
            </a:r>
            <a:endParaRPr lang="en-GB"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22</a:t>
            </a:fld>
            <a:endParaRPr lang="fi-FI"/>
          </a:p>
        </p:txBody>
      </p:sp>
    </p:spTree>
    <p:extLst>
      <p:ext uri="{BB962C8B-B14F-4D97-AF65-F5344CB8AC3E}">
        <p14:creationId xmlns:p14="http://schemas.microsoft.com/office/powerpoint/2010/main" val="360978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363600"/>
            <a:ext cx="7150096" cy="1143000"/>
          </a:xfrm>
        </p:spPr>
        <p:txBody>
          <a:bodyPr>
            <a:normAutofit fontScale="90000"/>
          </a:bodyPr>
          <a:lstStyle/>
          <a:p>
            <a:r>
              <a:rPr lang="en-GB" dirty="0" smtClean="0"/>
              <a:t>Accommodative monetary policy effective, if supported by measures in other areas of economic policy</a:t>
            </a:r>
            <a:endParaRPr lang="en-GB" dirty="0"/>
          </a:p>
        </p:txBody>
      </p:sp>
      <p:sp>
        <p:nvSpPr>
          <p:cNvPr id="6" name="Content Placeholder 5"/>
          <p:cNvSpPr>
            <a:spLocks noGrp="1"/>
          </p:cNvSpPr>
          <p:nvPr>
            <p:ph idx="1"/>
          </p:nvPr>
        </p:nvSpPr>
        <p:spPr>
          <a:xfrm>
            <a:off x="1886400" y="2132856"/>
            <a:ext cx="6548400" cy="3994344"/>
          </a:xfrm>
        </p:spPr>
        <p:txBody>
          <a:bodyPr/>
          <a:lstStyle/>
          <a:p>
            <a:pPr>
              <a:spcAft>
                <a:spcPts val="1200"/>
              </a:spcAft>
            </a:pPr>
            <a:r>
              <a:rPr lang="en-GB" dirty="0" smtClean="0"/>
              <a:t>Sustainable growth cannot be based on excessive debt in either the public or the private sector:</a:t>
            </a:r>
          </a:p>
          <a:p>
            <a:pPr lvl="1">
              <a:buFont typeface="Arial" panose="020B0604020202020204" pitchFamily="34" charset="0"/>
              <a:buChar char="−"/>
            </a:pPr>
            <a:r>
              <a:rPr lang="en-GB" i="1" dirty="0" smtClean="0"/>
              <a:t>there is a need for growth and structural reforms to strengthen the public finances as well as balance sheet adjustments in different sectors;</a:t>
            </a:r>
          </a:p>
          <a:p>
            <a:pPr lvl="1">
              <a:buFont typeface="Arial" panose="020B0604020202020204" pitchFamily="34" charset="0"/>
              <a:buChar char="−"/>
            </a:pPr>
            <a:r>
              <a:rPr lang="en-GB" i="1" dirty="0"/>
              <a:t>t</a:t>
            </a:r>
            <a:r>
              <a:rPr lang="en-GB" i="1" dirty="0" smtClean="0"/>
              <a:t>he need is greater in countries with limited scope for increasing public sector demand, or where the working-age population is no longer growing; </a:t>
            </a:r>
          </a:p>
          <a:p>
            <a:pPr lvl="1">
              <a:buFont typeface="Arial" panose="020B0604020202020204" pitchFamily="34" charset="0"/>
              <a:buChar char="−"/>
            </a:pPr>
            <a:r>
              <a:rPr lang="en-GB" i="1" dirty="0"/>
              <a:t>c</a:t>
            </a:r>
            <a:r>
              <a:rPr lang="en-GB" i="1" dirty="0" smtClean="0"/>
              <a:t>onsistent adherence to the Stability and Growth Pact will sustain the credibility of the public finances.</a:t>
            </a:r>
          </a:p>
          <a:p>
            <a:pPr marL="361950" indent="0" algn="ctr">
              <a:buNone/>
            </a:pPr>
            <a:endParaRPr lang="fi-FI" i="1" dirty="0" smtClean="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5" name="Slide Number Placeholder 4"/>
          <p:cNvSpPr>
            <a:spLocks noGrp="1"/>
          </p:cNvSpPr>
          <p:nvPr>
            <p:ph type="sldNum" sz="quarter" idx="12"/>
          </p:nvPr>
        </p:nvSpPr>
        <p:spPr/>
        <p:txBody>
          <a:bodyPr/>
          <a:lstStyle/>
          <a:p>
            <a:fld id="{471A5582-A9DA-4417-AD47-C383050DF7ED}" type="slidenum">
              <a:rPr lang="fi-FI" smtClean="0"/>
              <a:pPr/>
              <a:t>23</a:t>
            </a:fld>
            <a:endParaRPr lang="fi-FI"/>
          </a:p>
        </p:txBody>
      </p:sp>
    </p:spTree>
    <p:extLst>
      <p:ext uri="{BB962C8B-B14F-4D97-AF65-F5344CB8AC3E}">
        <p14:creationId xmlns:p14="http://schemas.microsoft.com/office/powerpoint/2010/main" val="382595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363600"/>
            <a:ext cx="7150096" cy="1143000"/>
          </a:xfrm>
        </p:spPr>
        <p:txBody>
          <a:bodyPr>
            <a:normAutofit fontScale="90000"/>
          </a:bodyPr>
          <a:lstStyle/>
          <a:p>
            <a:r>
              <a:rPr lang="en-GB" dirty="0" smtClean="0"/>
              <a:t>Macroprudential policy is important in a time of exceptionally accommodative monetary policy</a:t>
            </a:r>
            <a:endParaRPr lang="en-GB" dirty="0"/>
          </a:p>
        </p:txBody>
      </p:sp>
      <p:sp>
        <p:nvSpPr>
          <p:cNvPr id="6" name="Content Placeholder 5"/>
          <p:cNvSpPr>
            <a:spLocks noGrp="1"/>
          </p:cNvSpPr>
          <p:nvPr>
            <p:ph idx="1"/>
          </p:nvPr>
        </p:nvSpPr>
        <p:spPr>
          <a:xfrm>
            <a:off x="1886400" y="2132856"/>
            <a:ext cx="6548400" cy="3994344"/>
          </a:xfrm>
        </p:spPr>
        <p:txBody>
          <a:bodyPr>
            <a:normAutofit/>
          </a:bodyPr>
          <a:lstStyle/>
          <a:p>
            <a:pPr>
              <a:spcAft>
                <a:spcPts val="1200"/>
              </a:spcAft>
            </a:pPr>
            <a:r>
              <a:rPr lang="en-GB" dirty="0" smtClean="0"/>
              <a:t>Negative side-effects of accommodative monetary policy cannot be entirely ruled out: </a:t>
            </a:r>
          </a:p>
          <a:p>
            <a:pPr lvl="1">
              <a:spcAft>
                <a:spcPts val="600"/>
              </a:spcAft>
              <a:buFont typeface="Arial" panose="020B0604020202020204" pitchFamily="34" charset="0"/>
              <a:buChar char="−"/>
            </a:pPr>
            <a:r>
              <a:rPr lang="en-GB" i="1" dirty="0" smtClean="0"/>
              <a:t>a prolonged low level of interest rates and the additional relaxation brought by securities purchases could inflate the risks to financial stability; </a:t>
            </a:r>
          </a:p>
          <a:p>
            <a:pPr lvl="1">
              <a:spcAft>
                <a:spcPts val="600"/>
              </a:spcAft>
              <a:buFont typeface="Arial" panose="020B0604020202020204" pitchFamily="34" charset="0"/>
              <a:buChar char="−"/>
            </a:pPr>
            <a:r>
              <a:rPr lang="en-GB" i="1" dirty="0" smtClean="0"/>
              <a:t>the euro area must maintain readiness to actively deploy macroprudential policy tools if required;</a:t>
            </a:r>
          </a:p>
          <a:p>
            <a:pPr lvl="1">
              <a:buFont typeface="Arial" panose="020B0604020202020204" pitchFamily="34" charset="0"/>
              <a:buChar char="−"/>
            </a:pPr>
            <a:r>
              <a:rPr lang="en-GB" i="1" dirty="0" smtClean="0"/>
              <a:t>an absolute requirement is </a:t>
            </a:r>
            <a:r>
              <a:rPr lang="en-US" i="1" dirty="0" smtClean="0"/>
              <a:t>the </a:t>
            </a:r>
            <a:r>
              <a:rPr lang="en-US" i="1" dirty="0"/>
              <a:t>existence of effective macroprudential tools in each Member </a:t>
            </a:r>
            <a:r>
              <a:rPr lang="en-US" i="1" dirty="0" smtClean="0"/>
              <a:t>State</a:t>
            </a:r>
            <a:r>
              <a:rPr lang="en-GB" i="1" dirty="0" smtClean="0"/>
              <a:t>.</a:t>
            </a:r>
          </a:p>
          <a:p>
            <a:pPr marL="361950" indent="0" algn="ctr">
              <a:buNone/>
            </a:pPr>
            <a:endParaRPr lang="fi-FI" i="1" dirty="0" smtClean="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5" name="Slide Number Placeholder 4"/>
          <p:cNvSpPr>
            <a:spLocks noGrp="1"/>
          </p:cNvSpPr>
          <p:nvPr>
            <p:ph type="sldNum" sz="quarter" idx="12"/>
          </p:nvPr>
        </p:nvSpPr>
        <p:spPr/>
        <p:txBody>
          <a:bodyPr/>
          <a:lstStyle/>
          <a:p>
            <a:fld id="{471A5582-A9DA-4417-AD47-C383050DF7ED}" type="slidenum">
              <a:rPr lang="fi-FI" smtClean="0"/>
              <a:pPr/>
              <a:t>24</a:t>
            </a:fld>
            <a:endParaRPr lang="fi-FI"/>
          </a:p>
        </p:txBody>
      </p:sp>
    </p:spTree>
    <p:extLst>
      <p:ext uri="{BB962C8B-B14F-4D97-AF65-F5344CB8AC3E}">
        <p14:creationId xmlns:p14="http://schemas.microsoft.com/office/powerpoint/2010/main" val="285084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 &amp; talous contains two feature articles:</a:t>
            </a:r>
            <a:endParaRPr lang="en-GB" dirty="0"/>
          </a:p>
        </p:txBody>
      </p:sp>
      <p:sp>
        <p:nvSpPr>
          <p:cNvPr id="3" name="Content Placeholder 2"/>
          <p:cNvSpPr>
            <a:spLocks noGrp="1"/>
          </p:cNvSpPr>
          <p:nvPr>
            <p:ph idx="1"/>
          </p:nvPr>
        </p:nvSpPr>
        <p:spPr/>
        <p:txBody>
          <a:bodyPr>
            <a:normAutofit/>
          </a:bodyPr>
          <a:lstStyle/>
          <a:p>
            <a:r>
              <a:rPr lang="en-GB" dirty="0" smtClean="0"/>
              <a:t>Tomi Kortela: Is the euro area at risk of Japanese-style deflation?</a:t>
            </a:r>
          </a:p>
          <a:p>
            <a:pPr marL="628650" indent="0"/>
            <a:r>
              <a:rPr lang="en-GB" dirty="0" smtClean="0"/>
              <a:t> With its new monetary policy measures, the euro area has reduced the risk of Japanese-style deflation.</a:t>
            </a:r>
          </a:p>
          <a:p>
            <a:pPr marL="628650" indent="0"/>
            <a:endParaRPr lang="en-GB" dirty="0"/>
          </a:p>
          <a:p>
            <a:pPr marL="361950" indent="-361950"/>
            <a:r>
              <a:rPr lang="en-GB" dirty="0" smtClean="0"/>
              <a:t>Jarmo Kontulainen and Tuomas Välimäki: </a:t>
            </a:r>
            <a:r>
              <a:rPr lang="en-US" dirty="0"/>
              <a:t>The financial crisis changed the instruments but not the objectives of monetary </a:t>
            </a:r>
            <a:r>
              <a:rPr lang="en-US" dirty="0" smtClean="0"/>
              <a:t>policy</a:t>
            </a:r>
          </a:p>
          <a:p>
            <a:pPr marL="628650" indent="0"/>
            <a:r>
              <a:rPr lang="en-US" dirty="0"/>
              <a:t> Commitment to an accommodative monetary policy stance is all the more important, the lower interest rates are and the further inflation expectations are below the price stability </a:t>
            </a:r>
            <a:r>
              <a:rPr lang="en-US" dirty="0" smtClean="0"/>
              <a:t>objective.</a:t>
            </a:r>
            <a:endParaRPr lang="en-GB"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25</a:t>
            </a:fld>
            <a:endParaRPr lang="fi-FI"/>
          </a:p>
        </p:txBody>
      </p:sp>
    </p:spTree>
    <p:extLst>
      <p:ext uri="{BB962C8B-B14F-4D97-AF65-F5344CB8AC3E}">
        <p14:creationId xmlns:p14="http://schemas.microsoft.com/office/powerpoint/2010/main" val="36253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47664" y="3501008"/>
            <a:ext cx="5796216" cy="782960"/>
          </a:xfrm>
        </p:spPr>
        <p:txBody>
          <a:bodyPr>
            <a:normAutofit fontScale="90000"/>
          </a:bodyPr>
          <a:lstStyle/>
          <a:p>
            <a:r>
              <a:rPr lang="en-US" dirty="0"/>
              <a:t>Bank of Finland’s result and profit distribution</a:t>
            </a:r>
            <a:endParaRPr lang="fi-FI"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26</a:t>
            </a:fld>
            <a:endParaRPr lang="fi-FI"/>
          </a:p>
        </p:txBody>
      </p:sp>
    </p:spTree>
    <p:extLst>
      <p:ext uri="{BB962C8B-B14F-4D97-AF65-F5344CB8AC3E}">
        <p14:creationId xmlns:p14="http://schemas.microsoft.com/office/powerpoint/2010/main" val="388844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8077200" cy="648072"/>
          </a:xfrm>
        </p:spPr>
        <p:txBody>
          <a:bodyPr/>
          <a:lstStyle/>
          <a:p>
            <a:r>
              <a:rPr lang="fi-FI" sz="2800" dirty="0" err="1"/>
              <a:t>Profit</a:t>
            </a:r>
            <a:r>
              <a:rPr lang="fi-FI" sz="2800" dirty="0"/>
              <a:t> EUR 150 </a:t>
            </a:r>
            <a:r>
              <a:rPr lang="fi-FI" sz="2800" dirty="0" err="1"/>
              <a:t>million</a:t>
            </a:r>
            <a:endParaRPr lang="fi-FI" sz="2800" dirty="0"/>
          </a:p>
        </p:txBody>
      </p:sp>
      <p:sp>
        <p:nvSpPr>
          <p:cNvPr id="3" name="Content Placeholder 2"/>
          <p:cNvSpPr>
            <a:spLocks noGrp="1"/>
          </p:cNvSpPr>
          <p:nvPr>
            <p:ph idx="1"/>
          </p:nvPr>
        </p:nvSpPr>
        <p:spPr>
          <a:xfrm>
            <a:off x="323528" y="1700808"/>
            <a:ext cx="8229600" cy="4752528"/>
          </a:xfrm>
        </p:spPr>
        <p:txBody>
          <a:bodyPr>
            <a:normAutofit fontScale="92500" lnSpcReduction="10000"/>
          </a:bodyPr>
          <a:lstStyle/>
          <a:p>
            <a:r>
              <a:rPr lang="en-GB" dirty="0"/>
              <a:t>Low interest rates have had and will continue to have a weakening effect on the Bank’s result</a:t>
            </a:r>
            <a:r>
              <a:rPr lang="en-GB" dirty="0" smtClean="0"/>
              <a:t>.</a:t>
            </a:r>
          </a:p>
          <a:p>
            <a:endParaRPr lang="en-GB" dirty="0"/>
          </a:p>
          <a:p>
            <a:r>
              <a:rPr lang="en-GB" dirty="0" smtClean="0"/>
              <a:t>In </a:t>
            </a:r>
            <a:r>
              <a:rPr lang="en-GB" dirty="0"/>
              <a:t>2014, the Bank’s profit amounted to EUR 150 million (2013: EUR 239 million), of which EUR 137.5 million </a:t>
            </a:r>
            <a:r>
              <a:rPr lang="en-GB" dirty="0" smtClean="0"/>
              <a:t>(2013: EUR 180 million) has </a:t>
            </a:r>
            <a:r>
              <a:rPr lang="en-GB" dirty="0"/>
              <a:t>been made available for the needs of the State</a:t>
            </a:r>
            <a:r>
              <a:rPr lang="en-GB" dirty="0" smtClean="0"/>
              <a:t>.</a:t>
            </a:r>
            <a:endParaRPr lang="en-GB" dirty="0"/>
          </a:p>
          <a:p>
            <a:pPr marL="457200" lvl="1" indent="0">
              <a:buNone/>
            </a:pPr>
            <a:endParaRPr lang="en-GB" sz="2000" dirty="0"/>
          </a:p>
          <a:p>
            <a:r>
              <a:rPr lang="en-GB" dirty="0"/>
              <a:t>Central banks still have significant exposures and risks. </a:t>
            </a:r>
            <a:r>
              <a:rPr lang="en-GB" dirty="0" smtClean="0"/>
              <a:t>The new </a:t>
            </a:r>
            <a:r>
              <a:rPr lang="en-GB" dirty="0"/>
              <a:t>monetary policy operations have expanded the balance sheet and increased the interest rate </a:t>
            </a:r>
            <a:r>
              <a:rPr lang="en-GB" dirty="0" smtClean="0"/>
              <a:t>risk</a:t>
            </a:r>
            <a:r>
              <a:rPr lang="en-GB" sz="1800" dirty="0" smtClean="0"/>
              <a:t>. </a:t>
            </a:r>
            <a:r>
              <a:rPr lang="en-GB" dirty="0" smtClean="0"/>
              <a:t>The </a:t>
            </a:r>
            <a:r>
              <a:rPr lang="en-GB" dirty="0"/>
              <a:t>balance sheet has </a:t>
            </a:r>
            <a:r>
              <a:rPr lang="en-GB" dirty="0" smtClean="0"/>
              <a:t>accordingly been </a:t>
            </a:r>
            <a:r>
              <a:rPr lang="en-GB" dirty="0"/>
              <a:t>strengthened through </a:t>
            </a:r>
            <a:r>
              <a:rPr lang="en-GB" dirty="0" smtClean="0"/>
              <a:t>additional provisions</a:t>
            </a:r>
            <a:r>
              <a:rPr lang="en-GB" dirty="0"/>
              <a:t>.</a:t>
            </a:r>
          </a:p>
          <a:p>
            <a:pPr marL="0" indent="0">
              <a:buNone/>
            </a:pPr>
            <a:endParaRPr lang="en-GB" dirty="0"/>
          </a:p>
          <a:p>
            <a:r>
              <a:rPr lang="en-GB" dirty="0" smtClean="0"/>
              <a:t>The </a:t>
            </a:r>
            <a:r>
              <a:rPr lang="en-GB" dirty="0"/>
              <a:t>result is mainly composed of income from monetary policy items (EUR 191 million) and investment income (EUR 113 million). Operating income covers operating expenses (EUR 89 million), profit distribution to the State and provisions.</a:t>
            </a:r>
          </a:p>
          <a:p>
            <a:pPr marL="0" indent="0">
              <a:buNone/>
            </a:pPr>
            <a:endParaRPr lang="en-GB" dirty="0"/>
          </a:p>
          <a:p>
            <a:pPr marL="0" indent="0">
              <a:buNone/>
            </a:pPr>
            <a:endParaRPr lang="fi-FI" sz="2000" dirty="0"/>
          </a:p>
        </p:txBody>
      </p:sp>
      <p:sp>
        <p:nvSpPr>
          <p:cNvPr id="4" name="Date Placeholder 3"/>
          <p:cNvSpPr>
            <a:spLocks noGrp="1"/>
          </p:cNvSpPr>
          <p:nvPr>
            <p:ph type="dt" sz="half" idx="10"/>
          </p:nvPr>
        </p:nvSpPr>
        <p:spPr/>
        <p:txBody>
          <a:bodyPr/>
          <a:lstStyle/>
          <a:p>
            <a:fld id="{223C36B4-CFC9-48CD-A279-E9F8780AAD2A}" type="datetime1">
              <a:rPr lang="fi-FI" smtClean="0"/>
              <a:t>25.3.2015</a:t>
            </a:fld>
            <a:endParaRPr lang="fi-FI"/>
          </a:p>
        </p:txBody>
      </p:sp>
      <p:sp>
        <p:nvSpPr>
          <p:cNvPr id="5" name="Footer Placeholder 4"/>
          <p:cNvSpPr>
            <a:spLocks noGrp="1"/>
          </p:cNvSpPr>
          <p:nvPr>
            <p:ph type="ftr" sz="quarter" idx="11"/>
          </p:nvPr>
        </p:nvSpPr>
        <p:spPr/>
        <p:txBody>
          <a:bodyPr/>
          <a:lstStyle/>
          <a:p>
            <a:r>
              <a:rPr lang="fi-FI" smtClean="0"/>
              <a:t>Erkki Liikanen</a:t>
            </a:r>
            <a:endParaRPr lang="fi-FI" dirty="0"/>
          </a:p>
        </p:txBody>
      </p:sp>
    </p:spTree>
    <p:extLst>
      <p:ext uri="{BB962C8B-B14F-4D97-AF65-F5344CB8AC3E}">
        <p14:creationId xmlns:p14="http://schemas.microsoft.com/office/powerpoint/2010/main" val="154231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Result and profit distribution 2002</a:t>
            </a:r>
            <a:r>
              <a:rPr lang="en-US" dirty="0">
                <a:sym typeface="Symbol" panose="05050102010706020507" pitchFamily="18" charset="2"/>
              </a:rPr>
              <a:t>2014</a:t>
            </a:r>
            <a:endParaRPr lang="fi-FI" dirty="0"/>
          </a:p>
        </p:txBody>
      </p:sp>
      <p:sp>
        <p:nvSpPr>
          <p:cNvPr id="9" name="Content Placeholder 8"/>
          <p:cNvSpPr>
            <a:spLocks noGrp="1"/>
          </p:cNvSpPr>
          <p:nvPr>
            <p:ph idx="1"/>
          </p:nvPr>
        </p:nvSpPr>
        <p:spPr/>
        <p:txBody>
          <a:bodyPr/>
          <a:lstStyle/>
          <a:p>
            <a:endParaRPr lang="fi-FI"/>
          </a:p>
        </p:txBody>
      </p:sp>
      <p:sp>
        <p:nvSpPr>
          <p:cNvPr id="4" name="Date Placeholder 3"/>
          <p:cNvSpPr>
            <a:spLocks noGrp="1"/>
          </p:cNvSpPr>
          <p:nvPr>
            <p:ph type="dt" sz="half" idx="10"/>
          </p:nvPr>
        </p:nvSpPr>
        <p:spPr/>
        <p:txBody>
          <a:bodyPr/>
          <a:lstStyle/>
          <a:p>
            <a:fld id="{AA32A674-44E9-4EE3-9F96-2BFC4FB57855}" type="datetime1">
              <a:rPr lang="fi-FI" smtClean="0"/>
              <a:t>25.3.2015</a:t>
            </a:fld>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graphicFrame>
        <p:nvGraphicFramePr>
          <p:cNvPr id="13" name="Chart 12"/>
          <p:cNvGraphicFramePr>
            <a:graphicFrameLocks noGrp="1"/>
          </p:cNvGraphicFramePr>
          <p:nvPr>
            <p:extLst>
              <p:ext uri="{D42A27DB-BD31-4B8C-83A1-F6EECF244321}">
                <p14:modId xmlns:p14="http://schemas.microsoft.com/office/powerpoint/2010/main" val="421704638"/>
              </p:ext>
            </p:extLst>
          </p:nvPr>
        </p:nvGraphicFramePr>
        <p:xfrm>
          <a:off x="251520" y="1786075"/>
          <a:ext cx="8723376" cy="4271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259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3140968"/>
            <a:ext cx="2469576" cy="1143000"/>
          </a:xfrm>
        </p:spPr>
        <p:txBody>
          <a:bodyPr/>
          <a:lstStyle/>
          <a:p>
            <a:pPr algn="ctr"/>
            <a:r>
              <a:rPr lang="en-GB" dirty="0" smtClean="0"/>
              <a:t>Thank you!</a:t>
            </a:r>
            <a:endParaRPr lang="en-GB" dirty="0"/>
          </a:p>
        </p:txBody>
      </p:sp>
      <p:sp>
        <p:nvSpPr>
          <p:cNvPr id="3" name="Date Placeholder 2"/>
          <p:cNvSpPr>
            <a:spLocks noGrp="1"/>
          </p:cNvSpPr>
          <p:nvPr>
            <p:ph type="dt" sz="half" idx="10"/>
          </p:nvPr>
        </p:nvSpPr>
        <p:spPr/>
        <p:txBody>
          <a:bodyPr/>
          <a:lstStyle/>
          <a:p>
            <a:r>
              <a:rPr lang="fi-FI" smtClean="0"/>
              <a:t>25.3.2015</a:t>
            </a:r>
            <a:endParaRPr lang="fi-FI" dirty="0"/>
          </a:p>
        </p:txBody>
      </p:sp>
      <p:sp>
        <p:nvSpPr>
          <p:cNvPr id="4" name="Footer Placeholder 3"/>
          <p:cNvSpPr>
            <a:spLocks noGrp="1"/>
          </p:cNvSpPr>
          <p:nvPr>
            <p:ph type="ftr" sz="quarter" idx="11"/>
          </p:nvPr>
        </p:nvSpPr>
        <p:spPr/>
        <p:txBody>
          <a:bodyPr/>
          <a:lstStyle/>
          <a:p>
            <a:r>
              <a:rPr lang="fi-FI" smtClean="0"/>
              <a:t>Erkki Liikanen</a:t>
            </a:r>
            <a:endParaRPr lang="fi-FI" dirty="0"/>
          </a:p>
        </p:txBody>
      </p:sp>
      <p:sp>
        <p:nvSpPr>
          <p:cNvPr id="5" name="Slide Number Placeholder 4"/>
          <p:cNvSpPr>
            <a:spLocks noGrp="1"/>
          </p:cNvSpPr>
          <p:nvPr>
            <p:ph type="sldNum" sz="quarter" idx="12"/>
          </p:nvPr>
        </p:nvSpPr>
        <p:spPr/>
        <p:txBody>
          <a:bodyPr/>
          <a:lstStyle/>
          <a:p>
            <a:fld id="{471A5582-A9DA-4417-AD47-C383050DF7ED}" type="slidenum">
              <a:rPr lang="fi-FI" smtClean="0"/>
              <a:pPr/>
              <a:t>29</a:t>
            </a:fld>
            <a:endParaRPr lang="fi-FI"/>
          </a:p>
        </p:txBody>
      </p:sp>
    </p:spTree>
    <p:extLst>
      <p:ext uri="{BB962C8B-B14F-4D97-AF65-F5344CB8AC3E}">
        <p14:creationId xmlns:p14="http://schemas.microsoft.com/office/powerpoint/2010/main" val="89867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1196752"/>
            <a:ext cx="7240105" cy="857250"/>
          </a:xfrm>
        </p:spPr>
        <p:txBody>
          <a:bodyPr>
            <a:normAutofit/>
          </a:bodyPr>
          <a:lstStyle/>
          <a:p>
            <a:r>
              <a:rPr lang="en-GB" sz="2000" dirty="0" smtClean="0">
                <a:latin typeface="Arial Black" panose="020B0A04020102020204" pitchFamily="34" charset="0"/>
              </a:rPr>
              <a:t>Eurosystem projections in December 2014</a:t>
            </a:r>
            <a:endParaRPr lang="en-GB" sz="2300" dirty="0">
              <a:latin typeface="+mj-lt"/>
            </a:endParaRPr>
          </a:p>
        </p:txBody>
      </p:sp>
      <p:sp>
        <p:nvSpPr>
          <p:cNvPr id="3" name="Content Placeholder 2"/>
          <p:cNvSpPr>
            <a:spLocks noGrp="1"/>
          </p:cNvSpPr>
          <p:nvPr>
            <p:ph idx="1"/>
          </p:nvPr>
        </p:nvSpPr>
        <p:spPr>
          <a:xfrm>
            <a:off x="3134715" y="2708920"/>
            <a:ext cx="4302478" cy="2826314"/>
          </a:xfrm>
        </p:spPr>
        <p:txBody>
          <a:bodyPr>
            <a:normAutofit/>
          </a:bodyPr>
          <a:lstStyle/>
          <a:p>
            <a:pPr>
              <a:spcBef>
                <a:spcPts val="1800"/>
              </a:spcBef>
            </a:pPr>
            <a:r>
              <a:rPr lang="en-GB" b="1" i="1" dirty="0" smtClean="0"/>
              <a:t>GDP:</a:t>
            </a:r>
            <a:endParaRPr lang="en-GB" b="1" i="1" u="sng" dirty="0" smtClean="0"/>
          </a:p>
          <a:p>
            <a:pPr marL="642938" lvl="2" indent="0">
              <a:spcBef>
                <a:spcPts val="450"/>
              </a:spcBef>
              <a:buNone/>
            </a:pPr>
            <a:r>
              <a:rPr lang="en-GB" sz="1950" b="1" i="1" dirty="0" smtClean="0"/>
              <a:t>2015: 1.0%</a:t>
            </a:r>
          </a:p>
          <a:p>
            <a:pPr marL="642938" lvl="2" indent="0">
              <a:spcBef>
                <a:spcPts val="450"/>
              </a:spcBef>
              <a:buNone/>
            </a:pPr>
            <a:r>
              <a:rPr lang="en-GB" sz="1950" b="1" i="1" dirty="0" smtClean="0"/>
              <a:t>2016: 1.5%</a:t>
            </a:r>
          </a:p>
          <a:p>
            <a:pPr marL="642938" lvl="2" indent="0">
              <a:spcBef>
                <a:spcPts val="450"/>
              </a:spcBef>
              <a:buNone/>
            </a:pPr>
            <a:endParaRPr lang="en-GB" sz="1950" b="1" i="1" dirty="0" smtClean="0"/>
          </a:p>
          <a:p>
            <a:pPr>
              <a:spcBef>
                <a:spcPts val="1800"/>
              </a:spcBef>
            </a:pPr>
            <a:r>
              <a:rPr lang="en-GB" b="1" i="1" dirty="0" smtClean="0"/>
              <a:t>Inflation:</a:t>
            </a:r>
            <a:endParaRPr lang="en-GB" b="1" i="1" u="sng" dirty="0" smtClean="0"/>
          </a:p>
          <a:p>
            <a:pPr marL="642938" lvl="2" indent="0">
              <a:spcBef>
                <a:spcPts val="450"/>
              </a:spcBef>
              <a:buNone/>
            </a:pPr>
            <a:r>
              <a:rPr lang="en-GB" sz="1950" b="1" i="1" dirty="0" smtClean="0"/>
              <a:t>2015: 0.7%</a:t>
            </a:r>
          </a:p>
          <a:p>
            <a:pPr marL="642938" lvl="2" indent="0">
              <a:spcBef>
                <a:spcPts val="450"/>
              </a:spcBef>
              <a:buNone/>
            </a:pPr>
            <a:r>
              <a:rPr lang="en-GB" sz="1950" b="1" i="1" dirty="0" smtClean="0"/>
              <a:t>2016: 1.3%</a:t>
            </a:r>
            <a:endParaRPr lang="en-GB" sz="1950" b="1" i="1" dirty="0"/>
          </a:p>
        </p:txBody>
      </p:sp>
      <p:sp>
        <p:nvSpPr>
          <p:cNvPr id="7" name="Slide Number Placeholder 6"/>
          <p:cNvSpPr>
            <a:spLocks noGrp="1"/>
          </p:cNvSpPr>
          <p:nvPr>
            <p:ph type="sldNum" sz="quarter" idx="12"/>
          </p:nvPr>
        </p:nvSpPr>
        <p:spPr/>
        <p:txBody>
          <a:bodyPr/>
          <a:lstStyle/>
          <a:p>
            <a:fld id="{471A5582-A9DA-4417-AD47-C383050DF7ED}" type="slidenum">
              <a:rPr lang="fi-FI" smtClean="0"/>
              <a:pPr/>
              <a:t>3</a:t>
            </a:fld>
            <a:endParaRPr lang="fi-FI"/>
          </a:p>
        </p:txBody>
      </p:sp>
      <p:sp>
        <p:nvSpPr>
          <p:cNvPr id="8" name="Footer Placeholder 7"/>
          <p:cNvSpPr>
            <a:spLocks noGrp="1"/>
          </p:cNvSpPr>
          <p:nvPr>
            <p:ph type="ftr" sz="quarter" idx="11"/>
          </p:nvPr>
        </p:nvSpPr>
        <p:spPr/>
        <p:txBody>
          <a:bodyPr/>
          <a:lstStyle/>
          <a:p>
            <a:r>
              <a:rPr lang="fi-FI" smtClean="0"/>
              <a:t>Erkki Liikanen</a:t>
            </a:r>
            <a:endParaRPr lang="fi-FI" dirty="0"/>
          </a:p>
        </p:txBody>
      </p:sp>
      <p:sp>
        <p:nvSpPr>
          <p:cNvPr id="9" name="Date Placeholder 8"/>
          <p:cNvSpPr>
            <a:spLocks noGrp="1"/>
          </p:cNvSpPr>
          <p:nvPr>
            <p:ph type="dt" sz="half" idx="10"/>
          </p:nvPr>
        </p:nvSpPr>
        <p:spPr/>
        <p:txBody>
          <a:bodyPr/>
          <a:lstStyle/>
          <a:p>
            <a:r>
              <a:rPr lang="fi-FI" smtClean="0"/>
              <a:t>25.3.2015</a:t>
            </a:r>
            <a:endParaRPr lang="fi-FI" dirty="0"/>
          </a:p>
        </p:txBody>
      </p:sp>
    </p:spTree>
    <p:extLst>
      <p:ext uri="{BB962C8B-B14F-4D97-AF65-F5344CB8AC3E}">
        <p14:creationId xmlns:p14="http://schemas.microsoft.com/office/powerpoint/2010/main" val="113755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markets’ inflation expectations fell sharply in late 2014 </a:t>
            </a:r>
            <a:endParaRPr lang="fi-FI"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4</a:t>
            </a:fld>
            <a:endParaRPr lang="fi-FI"/>
          </a:p>
        </p:txBody>
      </p:sp>
      <p:pic>
        <p:nvPicPr>
          <p:cNvPr id="7" name="Content Placeholder 3"/>
          <p:cNvPicPr>
            <a:picLocks noGrp="1" noChangeAspect="1"/>
          </p:cNvPicPr>
          <p:nvPr>
            <p:ph idx="1"/>
          </p:nvPr>
        </p:nvPicPr>
        <p:blipFill>
          <a:blip r:embed="rId3"/>
          <a:stretch>
            <a:fillRect/>
          </a:stretch>
        </p:blipFill>
        <p:spPr>
          <a:xfrm>
            <a:off x="167534" y="908720"/>
            <a:ext cx="8675567" cy="5660452"/>
          </a:xfrm>
          <a:prstGeom prst="rect">
            <a:avLst/>
          </a:prstGeom>
        </p:spPr>
      </p:pic>
      <p:sp>
        <p:nvSpPr>
          <p:cNvPr id="8" name="Oval 7"/>
          <p:cNvSpPr/>
          <p:nvPr/>
        </p:nvSpPr>
        <p:spPr bwMode="auto">
          <a:xfrm>
            <a:off x="6084168" y="3212976"/>
            <a:ext cx="360040" cy="1944216"/>
          </a:xfrm>
          <a:prstGeom prst="ellipse">
            <a:avLst/>
          </a:prstGeom>
          <a:noFill/>
          <a:ln w="9525" cap="flat" cmpd="sng" algn="ctr">
            <a:solidFill>
              <a:srgbClr val="7030A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92814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7596336" cy="1143000"/>
          </a:xfrm>
        </p:spPr>
        <p:txBody>
          <a:bodyPr>
            <a:normAutofit fontScale="90000"/>
          </a:bodyPr>
          <a:lstStyle/>
          <a:p>
            <a:r>
              <a:rPr lang="en-GB" dirty="0"/>
              <a:t>At the turn of the year, the markets expected inflation to be lower than the price stability objective for several years </a:t>
            </a:r>
            <a:endParaRPr lang="fi-FI"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dirty="0"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5</a:t>
            </a:fld>
            <a:endParaRPr lang="fi-FI"/>
          </a:p>
        </p:txBody>
      </p:sp>
      <p:pic>
        <p:nvPicPr>
          <p:cNvPr id="9" name="Picture 8"/>
          <p:cNvPicPr>
            <a:picLocks noChangeAspect="1"/>
          </p:cNvPicPr>
          <p:nvPr/>
        </p:nvPicPr>
        <p:blipFill rotWithShape="1">
          <a:blip r:embed="rId3"/>
          <a:srcRect l="-1" r="-1773" b="5723"/>
          <a:stretch/>
        </p:blipFill>
        <p:spPr>
          <a:xfrm>
            <a:off x="683568" y="1340767"/>
            <a:ext cx="7992888" cy="4824537"/>
          </a:xfrm>
          <a:prstGeom prst="rect">
            <a:avLst/>
          </a:prstGeom>
        </p:spPr>
      </p:pic>
      <p:sp>
        <p:nvSpPr>
          <p:cNvPr id="3" name="TextBox 2"/>
          <p:cNvSpPr txBox="1"/>
          <p:nvPr/>
        </p:nvSpPr>
        <p:spPr>
          <a:xfrm>
            <a:off x="1184400" y="6165304"/>
            <a:ext cx="4179688" cy="246221"/>
          </a:xfrm>
          <a:prstGeom prst="rect">
            <a:avLst/>
          </a:prstGeom>
          <a:noFill/>
        </p:spPr>
        <p:txBody>
          <a:bodyPr wrap="square" rtlCol="0">
            <a:spAutoFit/>
          </a:bodyPr>
          <a:lstStyle/>
          <a:p>
            <a:pPr algn="l"/>
            <a:r>
              <a:rPr lang="fi-FI" sz="1000" dirty="0" err="1" smtClean="0">
                <a:solidFill>
                  <a:srgbClr val="414042"/>
                </a:solidFill>
              </a:rPr>
              <a:t>Sources</a:t>
            </a:r>
            <a:r>
              <a:rPr lang="fi-FI" sz="1000" dirty="0" smtClean="0">
                <a:solidFill>
                  <a:srgbClr val="414042"/>
                </a:solidFill>
              </a:rPr>
              <a:t>: </a:t>
            </a:r>
            <a:r>
              <a:rPr lang="fi-FI" sz="1000" dirty="0" err="1" smtClean="0">
                <a:solidFill>
                  <a:srgbClr val="414042"/>
                </a:solidFill>
              </a:rPr>
              <a:t>Eurostat</a:t>
            </a:r>
            <a:r>
              <a:rPr lang="fi-FI" sz="1000" dirty="0" smtClean="0">
                <a:solidFill>
                  <a:srgbClr val="414042"/>
                </a:solidFill>
              </a:rPr>
              <a:t>, Bloomberg and Bank of Finland </a:t>
            </a:r>
            <a:r>
              <a:rPr lang="fi-FI" sz="1000" dirty="0" err="1" smtClean="0">
                <a:solidFill>
                  <a:srgbClr val="414042"/>
                </a:solidFill>
              </a:rPr>
              <a:t>calculations</a:t>
            </a:r>
            <a:r>
              <a:rPr lang="fi-FI" sz="1000" dirty="0" smtClean="0">
                <a:solidFill>
                  <a:srgbClr val="414042"/>
                </a:solidFill>
              </a:rPr>
              <a:t>.</a:t>
            </a:r>
          </a:p>
        </p:txBody>
      </p:sp>
    </p:spTree>
    <p:extLst>
      <p:ext uri="{BB962C8B-B14F-4D97-AF65-F5344CB8AC3E}">
        <p14:creationId xmlns:p14="http://schemas.microsoft.com/office/powerpoint/2010/main" val="310943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26864"/>
            <a:ext cx="7416824" cy="813904"/>
          </a:xfrm>
        </p:spPr>
        <p:txBody>
          <a:bodyPr>
            <a:normAutofit/>
          </a:bodyPr>
          <a:lstStyle/>
          <a:p>
            <a:r>
              <a:rPr lang="en-GB" sz="2200" dirty="0" smtClean="0"/>
              <a:t>Deflation probability based on the distribution of inflation expectations had risen by mid-January</a:t>
            </a:r>
            <a:endParaRPr lang="en-GB" sz="2200" dirty="0"/>
          </a:p>
        </p:txBody>
      </p:sp>
      <p:sp>
        <p:nvSpPr>
          <p:cNvPr id="10" name="Date Placeholder 9"/>
          <p:cNvSpPr>
            <a:spLocks noGrp="1"/>
          </p:cNvSpPr>
          <p:nvPr>
            <p:ph type="dt" sz="half" idx="10"/>
          </p:nvPr>
        </p:nvSpPr>
        <p:spPr/>
        <p:txBody>
          <a:bodyPr/>
          <a:lstStyle/>
          <a:p>
            <a:r>
              <a:rPr lang="fi-FI" smtClean="0"/>
              <a:t>25.3.2015</a:t>
            </a:r>
            <a:endParaRPr lang="fi-FI" dirty="0"/>
          </a:p>
        </p:txBody>
      </p:sp>
      <p:sp>
        <p:nvSpPr>
          <p:cNvPr id="11" name="Footer Placeholder 10"/>
          <p:cNvSpPr>
            <a:spLocks noGrp="1"/>
          </p:cNvSpPr>
          <p:nvPr>
            <p:ph type="ftr" sz="quarter" idx="11"/>
          </p:nvPr>
        </p:nvSpPr>
        <p:spPr/>
        <p:txBody>
          <a:bodyPr/>
          <a:lstStyle/>
          <a:p>
            <a:r>
              <a:rPr lang="fi-FI" smtClean="0"/>
              <a:t>Erkki Liikanen</a:t>
            </a:r>
            <a:endParaRPr lang="fi-FI" dirty="0"/>
          </a:p>
        </p:txBody>
      </p:sp>
      <p:sp>
        <p:nvSpPr>
          <p:cNvPr id="12" name="Slide Number Placeholder 11"/>
          <p:cNvSpPr>
            <a:spLocks noGrp="1"/>
          </p:cNvSpPr>
          <p:nvPr>
            <p:ph type="sldNum" sz="quarter" idx="12"/>
          </p:nvPr>
        </p:nvSpPr>
        <p:spPr/>
        <p:txBody>
          <a:bodyPr/>
          <a:lstStyle/>
          <a:p>
            <a:fld id="{471A5582-A9DA-4417-AD47-C383050DF7ED}" type="slidenum">
              <a:rPr lang="fi-FI" smtClean="0"/>
              <a:pPr/>
              <a:t>6</a:t>
            </a:fld>
            <a:endParaRPr lang="fi-FI"/>
          </a:p>
        </p:txBody>
      </p:sp>
      <p:pic>
        <p:nvPicPr>
          <p:cNvPr id="6" name="Picture 5"/>
          <p:cNvPicPr>
            <a:picLocks noChangeAspect="1"/>
          </p:cNvPicPr>
          <p:nvPr/>
        </p:nvPicPr>
        <p:blipFill>
          <a:blip r:embed="rId3"/>
          <a:stretch>
            <a:fillRect/>
          </a:stretch>
        </p:blipFill>
        <p:spPr>
          <a:xfrm>
            <a:off x="-82165" y="395255"/>
            <a:ext cx="9308330" cy="6067490"/>
          </a:xfrm>
          <a:prstGeom prst="rect">
            <a:avLst/>
          </a:prstGeom>
        </p:spPr>
      </p:pic>
      <p:sp>
        <p:nvSpPr>
          <p:cNvPr id="14" name="Oval 13"/>
          <p:cNvSpPr/>
          <p:nvPr/>
        </p:nvSpPr>
        <p:spPr bwMode="auto">
          <a:xfrm>
            <a:off x="609948" y="2637716"/>
            <a:ext cx="2019448" cy="2592288"/>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622662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9523" y="3573016"/>
            <a:ext cx="7200800" cy="782960"/>
          </a:xfrm>
        </p:spPr>
        <p:txBody>
          <a:bodyPr>
            <a:normAutofit fontScale="90000"/>
          </a:bodyPr>
          <a:lstStyle/>
          <a:p>
            <a:pPr>
              <a:spcAft>
                <a:spcPts val="1200"/>
              </a:spcAft>
            </a:pPr>
            <a:r>
              <a:rPr lang="en-GB" dirty="0" smtClean="0"/>
              <a:t>Monetary policy decisions in 2014 and 2015: new instruments, price stability objective unchanged</a:t>
            </a:r>
            <a:br>
              <a:rPr lang="en-GB" dirty="0" smtClean="0"/>
            </a:br>
            <a:r>
              <a:rPr lang="en-GB" sz="1300" dirty="0" smtClean="0"/>
              <a:t> </a:t>
            </a:r>
            <a:r>
              <a:rPr lang="en-GB" dirty="0" smtClean="0"/>
              <a:t/>
            </a:r>
            <a:br>
              <a:rPr lang="en-GB" dirty="0" smtClean="0"/>
            </a:br>
            <a:r>
              <a:rPr lang="en-GB" b="0" i="1" dirty="0" smtClean="0"/>
              <a:t>interest rate policy, credit support, extensive securities purchases and guidance of expectations</a:t>
            </a:r>
            <a:endParaRPr lang="en-GB" b="0" i="1" dirty="0"/>
          </a:p>
        </p:txBody>
      </p:sp>
      <p:sp>
        <p:nvSpPr>
          <p:cNvPr id="4" name="Date Placeholder 3"/>
          <p:cNvSpPr>
            <a:spLocks noGrp="1"/>
          </p:cNvSpPr>
          <p:nvPr>
            <p:ph type="dt" sz="half" idx="10"/>
          </p:nvPr>
        </p:nvSpPr>
        <p:spPr/>
        <p:txBody>
          <a:bodyPr/>
          <a:lstStyle/>
          <a:p>
            <a:r>
              <a:rPr lang="fi-FI" smtClean="0"/>
              <a:t>25.3.2015</a:t>
            </a:r>
            <a:endParaRPr lang="fi-FI" dirty="0"/>
          </a:p>
        </p:txBody>
      </p:sp>
      <p:sp>
        <p:nvSpPr>
          <p:cNvPr id="5" name="Footer Placeholder 4"/>
          <p:cNvSpPr>
            <a:spLocks noGrp="1"/>
          </p:cNvSpPr>
          <p:nvPr>
            <p:ph type="ftr" sz="quarter" idx="11"/>
          </p:nvPr>
        </p:nvSpPr>
        <p:spPr/>
        <p:txBody>
          <a:bodyPr/>
          <a:lstStyle/>
          <a:p>
            <a:r>
              <a:rPr lang="fi-FI" smtClean="0"/>
              <a:t>Erkki Liikanen</a:t>
            </a:r>
            <a:endParaRPr lang="fi-FI" dirty="0"/>
          </a:p>
        </p:txBody>
      </p:sp>
      <p:sp>
        <p:nvSpPr>
          <p:cNvPr id="6" name="Slide Number Placeholder 5"/>
          <p:cNvSpPr>
            <a:spLocks noGrp="1"/>
          </p:cNvSpPr>
          <p:nvPr>
            <p:ph type="sldNum" sz="quarter" idx="12"/>
          </p:nvPr>
        </p:nvSpPr>
        <p:spPr/>
        <p:txBody>
          <a:bodyPr/>
          <a:lstStyle/>
          <a:p>
            <a:fld id="{471A5582-A9DA-4417-AD47-C383050DF7ED}" type="slidenum">
              <a:rPr lang="fi-FI" smtClean="0"/>
              <a:pPr/>
              <a:t>7</a:t>
            </a:fld>
            <a:endParaRPr lang="fi-FI"/>
          </a:p>
        </p:txBody>
      </p:sp>
    </p:spTree>
    <p:extLst>
      <p:ext uri="{BB962C8B-B14F-4D97-AF65-F5344CB8AC3E}">
        <p14:creationId xmlns:p14="http://schemas.microsoft.com/office/powerpoint/2010/main" val="11745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692696"/>
            <a:ext cx="6548400" cy="1143000"/>
          </a:xfrm>
        </p:spPr>
        <p:txBody>
          <a:bodyPr>
            <a:normAutofit/>
          </a:bodyPr>
          <a:lstStyle/>
          <a:p>
            <a:r>
              <a:rPr lang="en-US" dirty="0" smtClean="0"/>
              <a:t>Interest rate policy in 2014</a:t>
            </a:r>
            <a:endParaRPr lang="en-US" dirty="0"/>
          </a:p>
        </p:txBody>
      </p:sp>
      <p:sp>
        <p:nvSpPr>
          <p:cNvPr id="3" name="Content Placeholder 2"/>
          <p:cNvSpPr>
            <a:spLocks noGrp="1"/>
          </p:cNvSpPr>
          <p:nvPr>
            <p:ph idx="1"/>
          </p:nvPr>
        </p:nvSpPr>
        <p:spPr>
          <a:xfrm>
            <a:off x="1875600" y="2552400"/>
            <a:ext cx="6548400" cy="4305600"/>
          </a:xfrm>
        </p:spPr>
        <p:txBody>
          <a:bodyPr>
            <a:normAutofit/>
          </a:bodyPr>
          <a:lstStyle/>
          <a:p>
            <a:pPr marL="514800" indent="-514350">
              <a:spcAft>
                <a:spcPts val="0"/>
              </a:spcAft>
              <a:defRPr/>
            </a:pPr>
            <a:r>
              <a:rPr lang="en-GB" dirty="0" smtClean="0"/>
              <a:t>Central bank interest rates reduced to the zero lower bound </a:t>
            </a:r>
          </a:p>
          <a:p>
            <a:pPr marL="914400" lvl="1" indent="-373063">
              <a:spcAft>
                <a:spcPts val="0"/>
              </a:spcAft>
              <a:buFont typeface="Arial" panose="020B0604020202020204" pitchFamily="34" charset="0"/>
              <a:buChar char="−"/>
              <a:defRPr/>
            </a:pPr>
            <a:r>
              <a:rPr lang="en-GB" dirty="0" smtClean="0"/>
              <a:t>Interest rate on main refinancing operations 0.05% (September 2014)</a:t>
            </a:r>
          </a:p>
          <a:p>
            <a:pPr marL="914400" lvl="1" indent="-373063">
              <a:spcAft>
                <a:spcPts val="0"/>
              </a:spcAft>
              <a:buFont typeface="Arial" panose="020B0604020202020204" pitchFamily="34" charset="0"/>
              <a:buChar char="−"/>
              <a:defRPr/>
            </a:pPr>
            <a:r>
              <a:rPr lang="en-GB" dirty="0" smtClean="0"/>
              <a:t>Interest rate on the deposit facility -0.20% (September 2014) </a:t>
            </a:r>
          </a:p>
          <a:p>
            <a:pPr marL="914400" lvl="1" indent="-373063">
              <a:spcAft>
                <a:spcPts val="0"/>
              </a:spcAft>
              <a:buFont typeface="Arial" panose="020B0604020202020204" pitchFamily="34" charset="0"/>
              <a:buChar char="−"/>
              <a:defRPr/>
            </a:pPr>
            <a:endParaRPr lang="en-GB" dirty="0" smtClean="0"/>
          </a:p>
          <a:p>
            <a:pPr marL="442913" indent="-442913">
              <a:spcBef>
                <a:spcPts val="1200"/>
              </a:spcBef>
              <a:spcAft>
                <a:spcPts val="0"/>
              </a:spcAft>
              <a:tabLst>
                <a:tab pos="541338" algn="l"/>
              </a:tabLst>
              <a:defRPr/>
            </a:pPr>
            <a:r>
              <a:rPr lang="en-GB" dirty="0" smtClean="0"/>
              <a:t>The full allotment policy safeguarding banks’ access to central bank refinancing will be continued at least until the end of 2016.</a:t>
            </a:r>
            <a:endParaRPr lang="en-GB" dirty="0"/>
          </a:p>
        </p:txBody>
      </p:sp>
      <p:sp>
        <p:nvSpPr>
          <p:cNvPr id="7" name="Slide Number Placeholder 6"/>
          <p:cNvSpPr>
            <a:spLocks noGrp="1"/>
          </p:cNvSpPr>
          <p:nvPr>
            <p:ph type="sldNum" sz="quarter" idx="12"/>
          </p:nvPr>
        </p:nvSpPr>
        <p:spPr/>
        <p:txBody>
          <a:bodyPr/>
          <a:lstStyle/>
          <a:p>
            <a:fld id="{471A5582-A9DA-4417-AD47-C383050DF7ED}" type="slidenum">
              <a:rPr lang="fi-FI" smtClean="0"/>
              <a:pPr/>
              <a:t>8</a:t>
            </a:fld>
            <a:endParaRPr lang="fi-FI"/>
          </a:p>
        </p:txBody>
      </p:sp>
      <p:sp>
        <p:nvSpPr>
          <p:cNvPr id="8" name="Footer Placeholder 7"/>
          <p:cNvSpPr>
            <a:spLocks noGrp="1"/>
          </p:cNvSpPr>
          <p:nvPr>
            <p:ph type="ftr" sz="quarter" idx="11"/>
          </p:nvPr>
        </p:nvSpPr>
        <p:spPr/>
        <p:txBody>
          <a:bodyPr/>
          <a:lstStyle/>
          <a:p>
            <a:r>
              <a:rPr lang="fi-FI" smtClean="0"/>
              <a:t>Erkki Liikanen</a:t>
            </a:r>
            <a:endParaRPr lang="fi-FI" dirty="0"/>
          </a:p>
        </p:txBody>
      </p:sp>
      <p:sp>
        <p:nvSpPr>
          <p:cNvPr id="9" name="Date Placeholder 8"/>
          <p:cNvSpPr>
            <a:spLocks noGrp="1"/>
          </p:cNvSpPr>
          <p:nvPr>
            <p:ph type="dt" sz="half" idx="10"/>
          </p:nvPr>
        </p:nvSpPr>
        <p:spPr/>
        <p:txBody>
          <a:bodyPr/>
          <a:lstStyle/>
          <a:p>
            <a:r>
              <a:rPr lang="fi-FI" smtClean="0"/>
              <a:t>25.3.2015</a:t>
            </a:r>
            <a:endParaRPr lang="fi-FI" dirty="0"/>
          </a:p>
        </p:txBody>
      </p:sp>
    </p:spTree>
    <p:extLst>
      <p:ext uri="{BB962C8B-B14F-4D97-AF65-F5344CB8AC3E}">
        <p14:creationId xmlns:p14="http://schemas.microsoft.com/office/powerpoint/2010/main" val="79341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701824"/>
            <a:ext cx="5637928" cy="1143000"/>
          </a:xfrm>
        </p:spPr>
        <p:txBody>
          <a:bodyPr>
            <a:normAutofit/>
          </a:bodyPr>
          <a:lstStyle/>
          <a:p>
            <a:r>
              <a:rPr lang="en-US" dirty="0" smtClean="0"/>
              <a:t>Measures to support provision of credit in 2015</a:t>
            </a:r>
            <a:endParaRPr lang="en-US" dirty="0"/>
          </a:p>
        </p:txBody>
      </p:sp>
      <p:sp>
        <p:nvSpPr>
          <p:cNvPr id="3" name="Content Placeholder 2"/>
          <p:cNvSpPr>
            <a:spLocks noGrp="1"/>
          </p:cNvSpPr>
          <p:nvPr>
            <p:ph idx="1"/>
          </p:nvPr>
        </p:nvSpPr>
        <p:spPr/>
        <p:txBody>
          <a:bodyPr>
            <a:normAutofit lnSpcReduction="10000"/>
          </a:bodyPr>
          <a:lstStyle/>
          <a:p>
            <a:pPr>
              <a:spcBef>
                <a:spcPts val="1800"/>
              </a:spcBef>
            </a:pPr>
            <a:r>
              <a:rPr lang="en-GB" dirty="0" smtClean="0"/>
              <a:t>Banks will be provided access to longer-term central bank refinancing (maturing in 2018) </a:t>
            </a:r>
            <a:r>
              <a:rPr lang="en-GB" dirty="0"/>
              <a:t>at a fixed rate of </a:t>
            </a:r>
            <a:r>
              <a:rPr lang="en-GB" dirty="0" smtClean="0"/>
              <a:t>0.05% for provision of credit to the real economy (excl. housing)</a:t>
            </a:r>
          </a:p>
          <a:p>
            <a:pPr>
              <a:spcBef>
                <a:spcPts val="1800"/>
              </a:spcBef>
            </a:pPr>
            <a:r>
              <a:rPr lang="en-GB" dirty="0" smtClean="0"/>
              <a:t>Third purchase programme for covered bonds issued by banks (CBPP3)</a:t>
            </a:r>
          </a:p>
          <a:p>
            <a:pPr lvl="1">
              <a:spcBef>
                <a:spcPts val="1800"/>
              </a:spcBef>
              <a:buFont typeface="Arial" panose="020B0604020202020204" pitchFamily="34" charset="0"/>
              <a:buChar char="−"/>
            </a:pPr>
            <a:r>
              <a:rPr lang="en-GB" b="1" i="1" dirty="0" smtClean="0"/>
              <a:t>Since October 2014, purchases conducted to the value of EUR 60 billion</a:t>
            </a:r>
          </a:p>
          <a:p>
            <a:pPr>
              <a:spcBef>
                <a:spcPts val="1800"/>
              </a:spcBef>
            </a:pPr>
            <a:r>
              <a:rPr lang="en-GB" dirty="0" smtClean="0"/>
              <a:t>Asset-backed securities purchase programme (ABSPP)</a:t>
            </a:r>
          </a:p>
          <a:p>
            <a:pPr lvl="1">
              <a:spcBef>
                <a:spcPts val="1800"/>
              </a:spcBef>
              <a:buFont typeface="Arial" panose="020B0604020202020204" pitchFamily="34" charset="0"/>
              <a:buChar char="−"/>
            </a:pPr>
            <a:r>
              <a:rPr lang="en-GB" b="1" i="1" dirty="0" smtClean="0"/>
              <a:t>Since November 2014, purchases conducted to the value of EUR 4 billion</a:t>
            </a:r>
          </a:p>
          <a:p>
            <a:endParaRPr lang="fi-FI" dirty="0"/>
          </a:p>
        </p:txBody>
      </p:sp>
      <p:sp>
        <p:nvSpPr>
          <p:cNvPr id="7" name="Slide Number Placeholder 6"/>
          <p:cNvSpPr>
            <a:spLocks noGrp="1"/>
          </p:cNvSpPr>
          <p:nvPr>
            <p:ph type="sldNum" sz="quarter" idx="12"/>
          </p:nvPr>
        </p:nvSpPr>
        <p:spPr/>
        <p:txBody>
          <a:bodyPr/>
          <a:lstStyle/>
          <a:p>
            <a:fld id="{471A5582-A9DA-4417-AD47-C383050DF7ED}" type="slidenum">
              <a:rPr lang="fi-FI" smtClean="0"/>
              <a:pPr/>
              <a:t>9</a:t>
            </a:fld>
            <a:endParaRPr lang="fi-FI"/>
          </a:p>
        </p:txBody>
      </p:sp>
      <p:sp>
        <p:nvSpPr>
          <p:cNvPr id="8" name="Footer Placeholder 7"/>
          <p:cNvSpPr>
            <a:spLocks noGrp="1"/>
          </p:cNvSpPr>
          <p:nvPr>
            <p:ph type="ftr" sz="quarter" idx="11"/>
          </p:nvPr>
        </p:nvSpPr>
        <p:spPr/>
        <p:txBody>
          <a:bodyPr/>
          <a:lstStyle/>
          <a:p>
            <a:r>
              <a:rPr lang="fi-FI" smtClean="0"/>
              <a:t>Erkki Liikanen</a:t>
            </a:r>
            <a:endParaRPr lang="fi-FI" dirty="0"/>
          </a:p>
        </p:txBody>
      </p:sp>
      <p:sp>
        <p:nvSpPr>
          <p:cNvPr id="9" name="Date Placeholder 8"/>
          <p:cNvSpPr>
            <a:spLocks noGrp="1"/>
          </p:cNvSpPr>
          <p:nvPr>
            <p:ph type="dt" sz="half" idx="10"/>
          </p:nvPr>
        </p:nvSpPr>
        <p:spPr/>
        <p:txBody>
          <a:bodyPr/>
          <a:lstStyle/>
          <a:p>
            <a:r>
              <a:rPr lang="fi-FI" smtClean="0"/>
              <a:t>25.3.2015</a:t>
            </a:r>
            <a:endParaRPr lang="fi-FI" dirty="0"/>
          </a:p>
        </p:txBody>
      </p:sp>
    </p:spTree>
    <p:extLst>
      <p:ext uri="{BB962C8B-B14F-4D97-AF65-F5344CB8AC3E}">
        <p14:creationId xmlns:p14="http://schemas.microsoft.com/office/powerpoint/2010/main" val="219426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of_template">
  <a:themeElements>
    <a:clrScheme name="bof_uusi">
      <a:dk1>
        <a:sysClr val="windowText" lastClr="000000"/>
      </a:dk1>
      <a:lt1>
        <a:sysClr val="window" lastClr="FFFFFF"/>
      </a:lt1>
      <a:dk2>
        <a:srgbClr val="3F3E3E"/>
      </a:dk2>
      <a:lt2>
        <a:srgbClr val="FAF5EF"/>
      </a:lt2>
      <a:accent1>
        <a:srgbClr val="51569E"/>
      </a:accent1>
      <a:accent2>
        <a:srgbClr val="DA8D91"/>
      </a:accent2>
      <a:accent3>
        <a:srgbClr val="A3A6D2"/>
      </a:accent3>
      <a:accent4>
        <a:srgbClr val="91A27C"/>
      </a:accent4>
      <a:accent5>
        <a:srgbClr val="C83486"/>
      </a:accent5>
      <a:accent6>
        <a:srgbClr val="009DE0"/>
      </a:accent6>
      <a:hlink>
        <a:srgbClr val="51569E"/>
      </a:hlink>
      <a:folHlink>
        <a:srgbClr val="DA8D91"/>
      </a:folHlink>
    </a:clrScheme>
    <a:fontScheme name="bof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000" dirty="0" err="1" smtClean="0">
            <a:solidFill>
              <a:srgbClr val="414042"/>
            </a:solidFill>
          </a:defRPr>
        </a:defPPr>
      </a:lstStyle>
    </a:txDef>
  </a:objectDefaults>
  <a:extraClrSchemeLst/>
  <a:extLst>
    <a:ext uri="{05A4C25C-085E-4340-85A3-A5531E510DB2}">
      <thm15:themeFamily xmlns:thm15="http://schemas.microsoft.com/office/thememl/2012/main" name="bof_template.potx" id="{5D1EB06D-0D19-422C-A56A-40476893713C}" vid="{546F1548-D527-480A-8491-933F99EE7D3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4C3337BB822647871C29FE6D0B478C" ma:contentTypeVersion="1" ma:contentTypeDescription="Create a new document." ma:contentTypeScope="" ma:versionID="88a30c61c9af6b15d5ed013f746751a8">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74165C-13DA-4AC2-94FE-4DCB6BAA3C16}"/>
</file>

<file path=customXml/itemProps2.xml><?xml version="1.0" encoding="utf-8"?>
<ds:datastoreItem xmlns:ds="http://schemas.openxmlformats.org/officeDocument/2006/customXml" ds:itemID="{A3227CD0-A87D-44CB-B64D-7CB3E89E1E97}"/>
</file>

<file path=customXml/itemProps3.xml><?xml version="1.0" encoding="utf-8"?>
<ds:datastoreItem xmlns:ds="http://schemas.openxmlformats.org/officeDocument/2006/customXml" ds:itemID="{36DFC943-76C2-4DF0-A2AD-11D5A8DD5F23}"/>
</file>

<file path=docProps/app.xml><?xml version="1.0" encoding="utf-8"?>
<Properties xmlns="http://schemas.openxmlformats.org/officeDocument/2006/extended-properties" xmlns:vt="http://schemas.openxmlformats.org/officeDocument/2006/docPropsVTypes">
  <Template>bof_template</Template>
  <TotalTime>0</TotalTime>
  <Words>1150</Words>
  <Application>Microsoft Office PowerPoint</Application>
  <PresentationFormat>On-screen Show (4:3)</PresentationFormat>
  <Paragraphs>205</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Arial Black</vt:lpstr>
      <vt:lpstr>Georgia</vt:lpstr>
      <vt:lpstr>Symbol</vt:lpstr>
      <vt:lpstr>Wingdings</vt:lpstr>
      <vt:lpstr>bof_template</vt:lpstr>
      <vt:lpstr>Microsoft PowerPoint 97–2003 -esitys</vt:lpstr>
      <vt:lpstr>Monetary policy  in the early months of 2015  </vt:lpstr>
      <vt:lpstr>Outlook in late 2014 </vt:lpstr>
      <vt:lpstr>Eurosystem projections in December 2014</vt:lpstr>
      <vt:lpstr>The markets’ inflation expectations fell sharply in late 2014 </vt:lpstr>
      <vt:lpstr>At the turn of the year, the markets expected inflation to be lower than the price stability objective for several years </vt:lpstr>
      <vt:lpstr>Deflation probability based on the distribution of inflation expectations had risen by mid-January</vt:lpstr>
      <vt:lpstr>Monetary policy decisions in 2014 and 2015: new instruments, price stability objective unchanged   interest rate policy, credit support, extensive securities purchases and guidance of expectations</vt:lpstr>
      <vt:lpstr>Interest rate policy in 2014</vt:lpstr>
      <vt:lpstr>Measures to support provision of credit in 2015</vt:lpstr>
      <vt:lpstr>Key contents of the new decisions in January 2015 </vt:lpstr>
      <vt:lpstr>Channels of influence of a more accommodative monetary policy</vt:lpstr>
      <vt:lpstr>Early impact of monetary policy measures</vt:lpstr>
      <vt:lpstr>ECB staff macroeconomic projections in March 2015  (change relative to December 2014 Eurosystem projections) </vt:lpstr>
      <vt:lpstr>Recovery in market-based inflation expectations after monetary policy measures</vt:lpstr>
      <vt:lpstr>Monetary policy has reduced the probability of deflation</vt:lpstr>
      <vt:lpstr>Sharp fall in long-term bond yields over the past year</vt:lpstr>
      <vt:lpstr>Short-term government bond yields: broad-based decline into negative territory</vt:lpstr>
      <vt:lpstr>Monetary policy impacts: average interest rates on new housing loans</vt:lpstr>
      <vt:lpstr>Monetary policy impacts: transmission improved, but still uneven</vt:lpstr>
      <vt:lpstr>Loan stock improved</vt:lpstr>
      <vt:lpstr>Euro fallen strongly against the dollar since the divergence in interest rate outlooks</vt:lpstr>
      <vt:lpstr>Extremely accommodative monetary policy essential, but on its own insufficient</vt:lpstr>
      <vt:lpstr>Accommodative monetary policy effective, if supported by measures in other areas of economic policy</vt:lpstr>
      <vt:lpstr>Macroprudential policy is important in a time of exceptionally accommodative monetary policy</vt:lpstr>
      <vt:lpstr>Euro &amp; talous contains two feature articles:</vt:lpstr>
      <vt:lpstr>Bank of Finland’s result and profit distribution</vt:lpstr>
      <vt:lpstr>Profit EUR 150 million</vt:lpstr>
      <vt:lpstr>Result and profit distribution 20022014</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2015-03-25T08:30:46Z</dcterms:created>
  <dcterms:modified xsi:type="dcterms:W3CDTF">2015-03-25T10:18:32Z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0x010100764C3337BB822647871C29FE6D0B478C</vt:lpwstr>
  </property>
</Properties>
</file>