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2" r:id="rId4"/>
    <p:sldId id="266" r:id="rId5"/>
    <p:sldId id="265" r:id="rId6"/>
    <p:sldId id="288" r:id="rId7"/>
    <p:sldId id="289" r:id="rId8"/>
    <p:sldId id="269" r:id="rId9"/>
    <p:sldId id="264" r:id="rId10"/>
    <p:sldId id="285" r:id="rId11"/>
    <p:sldId id="286" r:id="rId12"/>
    <p:sldId id="290" r:id="rId13"/>
    <p:sldId id="291" r:id="rId14"/>
    <p:sldId id="292" r:id="rId15"/>
    <p:sldId id="300" r:id="rId16"/>
    <p:sldId id="293" r:id="rId17"/>
    <p:sldId id="299" r:id="rId18"/>
    <p:sldId id="296" r:id="rId19"/>
    <p:sldId id="297" r:id="rId20"/>
  </p:sldIdLst>
  <p:sldSz cx="9144000" cy="6858000" type="screen4x3"/>
  <p:notesSz cx="6794500" cy="9931400"/>
  <p:defaultTextStyle>
    <a:defPPr>
      <a:defRPr lang="fi-FI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E3E"/>
    <a:srgbClr val="51569E"/>
    <a:srgbClr val="414042"/>
    <a:srgbClr val="4B5EAA"/>
    <a:srgbClr val="00436F"/>
    <a:srgbClr val="00356C"/>
    <a:srgbClr val="FF7C80"/>
    <a:srgbClr val="FFFFFF"/>
    <a:srgbClr val="E9E9E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69869" autoAdjust="0"/>
  </p:normalViewPr>
  <p:slideViewPr>
    <p:cSldViewPr>
      <p:cViewPr varScale="1">
        <p:scale>
          <a:sx n="89" d="100"/>
          <a:sy n="89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862" y="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946" y="0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3877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946" y="9433877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1144D54-B8F4-45E9-AC81-CB04EA0404D2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1245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946" y="0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4" y="4717733"/>
            <a:ext cx="5436236" cy="446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3877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946" y="9433877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A189561-A48B-4550-9CA1-E2E33612C40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3160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9907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6687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677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776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6474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4269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8566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334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276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013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05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936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6103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548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4068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1467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321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440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89561-A48B-4550-9CA1-E2E33612C40C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337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PowerPoint_97_2003_-esitys1.ppt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094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r:id="rId4" imgW="0" imgH="0" progId="PowerPoint.Show.8">
                  <p:embed/>
                </p:oleObj>
              </mc:Choice>
              <mc:Fallback>
                <p:oleObj r:id="rId4" imgW="0" imgH="0" progId="PowerPoint.Show.8">
                  <p:embed/>
                  <p:pic>
                    <p:nvPicPr>
                      <p:cNvPr id="0" name="Base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746000"/>
            <a:ext cx="4302000" cy="1857600"/>
          </a:xfrm>
        </p:spPr>
        <p:txBody>
          <a:bodyPr anchor="b" anchorCtr="0"/>
          <a:lstStyle>
            <a:lvl1pPr algn="l"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58400"/>
            <a:ext cx="4302000" cy="939600"/>
          </a:xfrm>
        </p:spPr>
        <p:txBody>
          <a:bodyPr>
            <a:normAutofit/>
          </a:bodyPr>
          <a:lstStyle>
            <a:lvl1pPr marL="0" indent="0" algn="l">
              <a:buFont typeface="Symbol" pitchFamily="18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3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442800"/>
            <a:ext cx="4302000" cy="3333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14" name="Rectangle 2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57600"/>
            <a:ext cx="727200" cy="3636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15" name="Dian numeron paikkamerkki 8"/>
          <p:cNvSpPr>
            <a:spLocks noGrp="1"/>
          </p:cNvSpPr>
          <p:nvPr>
            <p:ph type="sldNum" sz="quarter" idx="4"/>
          </p:nvPr>
        </p:nvSpPr>
        <p:spPr>
          <a:xfrm>
            <a:off x="8161200" y="6357600"/>
            <a:ext cx="525600" cy="3636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471A5582-A9DA-4417-AD47-C383050DF7E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d_distribution_title"/>
          <p:cNvSpPr txBox="1"/>
          <p:nvPr userDrawn="1"/>
        </p:nvSpPr>
        <p:spPr>
          <a:xfrm>
            <a:off x="6228000" y="6357600"/>
            <a:ext cx="1886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FFFFFF"/>
                </a:solidFill>
                <a:latin typeface="Arial" panose="020B0604020202020204" pitchFamily="34" charset="0"/>
              </a:rPr>
              <a:t>Julkinen</a:t>
            </a:r>
            <a:endParaRPr lang="fi-FI" sz="800" dirty="0" err="1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_and_company"/>
          <p:cNvSpPr txBox="1"/>
          <p:nvPr userDrawn="1"/>
        </p:nvSpPr>
        <p:spPr>
          <a:xfrm>
            <a:off x="457200" y="715800"/>
            <a:ext cx="4301999" cy="3348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l"/>
            <a:r>
              <a:rPr lang="fi-FI" sz="1200" smtClean="0">
                <a:solidFill>
                  <a:srgbClr val="FFFFFF"/>
                </a:solidFill>
                <a:latin typeface="Georgia" panose="02040502050405020303" pitchFamily="18" charset="0"/>
              </a:rPr>
              <a:t>Suomen Pankki</a:t>
            </a:r>
            <a:endParaRPr lang="fi-FI" sz="1200" dirty="0" err="1" smtClean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Julkinen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ntent" type="twoObj" preserve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6400" y="1821600"/>
            <a:ext cx="3168000" cy="4305600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6306" y="1821600"/>
            <a:ext cx="3168000" cy="4305600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Julkinen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Julkinen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Julkinen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ontent" preserve="1" userDrawn="1">
  <p:cSld name="text_and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86400" y="1821600"/>
            <a:ext cx="3168000" cy="430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6800" y="1821600"/>
            <a:ext cx="3168000" cy="430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2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Julkinen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0"/>
            <a:ext cx="9140342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6400" y="363600"/>
            <a:ext cx="65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6400" y="1821600"/>
            <a:ext cx="6548400" cy="43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5"/>
            <a:r>
              <a:rPr lang="fi-FI" dirty="0" smtClean="0"/>
              <a:t>6</a:t>
            </a:r>
          </a:p>
          <a:p>
            <a:pPr lvl="6"/>
            <a:r>
              <a:rPr lang="fi-FI" dirty="0" smtClean="0"/>
              <a:t>7</a:t>
            </a:r>
          </a:p>
          <a:p>
            <a:pPr lvl="7"/>
            <a:r>
              <a:rPr lang="fi-FI" dirty="0" smtClean="0"/>
              <a:t>8</a:t>
            </a:r>
          </a:p>
          <a:p>
            <a:pPr lvl="8"/>
            <a:r>
              <a:rPr lang="fi-FI" dirty="0" smtClean="0"/>
              <a:t>9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7600"/>
            <a:ext cx="727200" cy="3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rgbClr val="3F3E3E"/>
                </a:solidFill>
              </a:defRPr>
            </a:lvl1pPr>
          </a:lstStyle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84400" y="6357600"/>
            <a:ext cx="1929600" cy="3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rgbClr val="3F3E3E"/>
                </a:solidFill>
              </a:defRPr>
            </a:lvl1pPr>
          </a:lstStyle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4"/>
          </p:nvPr>
        </p:nvSpPr>
        <p:spPr>
          <a:xfrm>
            <a:off x="8161200" y="6357600"/>
            <a:ext cx="525600" cy="3636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00">
                <a:solidFill>
                  <a:srgbClr val="3F3E3E"/>
                </a:solidFill>
              </a:defRPr>
            </a:lvl1pPr>
          </a:lstStyle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TextBox 1"/>
          <p:cNvSpPr txBox="1"/>
          <p:nvPr userDrawn="1"/>
        </p:nvSpPr>
        <p:spPr>
          <a:xfrm>
            <a:off x="3230932" y="6357600"/>
            <a:ext cx="2682136" cy="363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rgbClr val="3F3E3E"/>
                </a:solidFill>
              </a:rPr>
              <a:t>Suomen Pankki – </a:t>
            </a:r>
            <a:r>
              <a:rPr lang="fi-FI" sz="800" dirty="0" err="1" smtClean="0">
                <a:solidFill>
                  <a:srgbClr val="3F3E3E"/>
                </a:solidFill>
              </a:rPr>
              <a:t>Finlands</a:t>
            </a:r>
            <a:r>
              <a:rPr lang="fi-FI" sz="800" dirty="0" smtClean="0">
                <a:solidFill>
                  <a:srgbClr val="3F3E3E"/>
                </a:solidFill>
              </a:rPr>
              <a:t> Bank – Bank of Finland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2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0" baseline="0">
          <a:solidFill>
            <a:srgbClr val="51569E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2000">
          <a:solidFill>
            <a:srgbClr val="3F3E3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fbulletin.f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Financial stability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58400"/>
            <a:ext cx="4762872" cy="2599200"/>
          </a:xfrm>
        </p:spPr>
        <p:txBody>
          <a:bodyPr>
            <a:normAutofit/>
          </a:bodyPr>
          <a:lstStyle/>
          <a:p>
            <a:r>
              <a:rPr lang="fi-FI" sz="2000" dirty="0" smtClean="0"/>
              <a:t>Euro </a:t>
            </a:r>
            <a:r>
              <a:rPr lang="fi-FI" sz="2000" dirty="0"/>
              <a:t>&amp; talous 2/2015</a:t>
            </a:r>
          </a:p>
          <a:p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dirty="0" smtClean="0"/>
              <a:t>21.5.2015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Pentti Hakkarainen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41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 debt concentrated in growth centres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10</a:t>
            </a:fld>
            <a:endParaRPr lang="fi-FI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2060848"/>
            <a:ext cx="1816779" cy="318727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922639" y="173554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/>
              <a:t>Size of housing debt by municipality, per household with housing debt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22639" y="5341388"/>
            <a:ext cx="5114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 smtClean="0"/>
              <a:t>Housing loan debt categories are composed on the basis of the 5th percentile, lower quartile, median, upper quartile and 95th percentile of the distribution. The data refer to 2013.</a:t>
            </a:r>
          </a:p>
          <a:p>
            <a:pPr algn="l"/>
            <a:endParaRPr lang="en-GB" sz="1200" dirty="0" smtClean="0"/>
          </a:p>
          <a:p>
            <a:pPr algn="l"/>
            <a:r>
              <a:rPr lang="en-GB" sz="1200" dirty="0" smtClean="0"/>
              <a:t>Sources: Statistics Finland </a:t>
            </a:r>
            <a:r>
              <a:rPr lang="en-GB" sz="1200" smtClean="0"/>
              <a:t>and Bank of Finland calculations.</a:t>
            </a:r>
            <a:endParaRPr lang="en-GB" sz="12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393698" y="3199184"/>
            <a:ext cx="3204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 smtClean="0"/>
              <a:t>Over EUR 112,700 (5% </a:t>
            </a:r>
            <a:r>
              <a:rPr lang="en-GB" sz="1200" smtClean="0"/>
              <a:t>of municipalities</a:t>
            </a:r>
            <a:r>
              <a:rPr lang="en-GB" sz="1200" dirty="0" smtClean="0"/>
              <a:t>)</a:t>
            </a:r>
          </a:p>
          <a:p>
            <a:pPr algn="l"/>
            <a:r>
              <a:rPr lang="en-GB" sz="1200" dirty="0" smtClean="0"/>
              <a:t>EUR 89,100–112,700 (20% </a:t>
            </a:r>
            <a:r>
              <a:rPr lang="en-GB" sz="1000" dirty="0" smtClean="0"/>
              <a:t>of</a:t>
            </a:r>
            <a:r>
              <a:rPr lang="en-GB" sz="1200" dirty="0" smtClean="0"/>
              <a:t> municipalities)</a:t>
            </a:r>
          </a:p>
          <a:p>
            <a:pPr algn="l"/>
            <a:r>
              <a:rPr lang="en-GB" sz="1200" dirty="0" smtClean="0"/>
              <a:t>EUR 71,200–89100 (25% of municipalities)</a:t>
            </a:r>
          </a:p>
          <a:p>
            <a:pPr algn="l"/>
            <a:r>
              <a:rPr lang="en-GB" sz="1200" dirty="0" smtClean="0"/>
              <a:t>EUR 60,100–71,200 (25% of municipalities)</a:t>
            </a:r>
          </a:p>
          <a:p>
            <a:pPr algn="l"/>
            <a:r>
              <a:rPr lang="en-GB" sz="1200" dirty="0" smtClean="0"/>
              <a:t>EUR 47,600–60,100 (20% of municipalities)</a:t>
            </a:r>
          </a:p>
          <a:p>
            <a:pPr algn="l"/>
            <a:r>
              <a:rPr lang="en-GB" sz="1200" dirty="0" smtClean="0"/>
              <a:t>Below EUR 47,600 (5% of municipalities)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051720" y="3283290"/>
            <a:ext cx="288032" cy="145710"/>
          </a:xfrm>
          <a:prstGeom prst="rect">
            <a:avLst/>
          </a:prstGeom>
          <a:solidFill>
            <a:srgbClr val="78156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051720" y="3467407"/>
            <a:ext cx="288032" cy="145710"/>
          </a:xfrm>
          <a:prstGeom prst="rect">
            <a:avLst/>
          </a:prstGeom>
          <a:solidFill>
            <a:srgbClr val="E62F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051720" y="3653639"/>
            <a:ext cx="288032" cy="145710"/>
          </a:xfrm>
          <a:prstGeom prst="rect">
            <a:avLst/>
          </a:prstGeom>
          <a:solidFill>
            <a:srgbClr val="F08D9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051720" y="3838601"/>
            <a:ext cx="288032" cy="145710"/>
          </a:xfrm>
          <a:prstGeom prst="rect">
            <a:avLst/>
          </a:prstGeom>
          <a:solidFill>
            <a:srgbClr val="F5D28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051720" y="4022718"/>
            <a:ext cx="288032" cy="145710"/>
          </a:xfrm>
          <a:prstGeom prst="rect">
            <a:avLst/>
          </a:prstGeom>
          <a:solidFill>
            <a:srgbClr val="C8D5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051720" y="4199178"/>
            <a:ext cx="288032" cy="145710"/>
          </a:xfrm>
          <a:prstGeom prst="rect">
            <a:avLst/>
          </a:prstGeom>
          <a:solidFill>
            <a:srgbClr val="8AA37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1" name="Straight Connector 200"/>
          <p:cNvCxnSpPr/>
          <p:nvPr/>
        </p:nvCxnSpPr>
        <p:spPr bwMode="auto">
          <a:xfrm flipV="1">
            <a:off x="2071176" y="2270234"/>
            <a:ext cx="3457265" cy="2454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071176" y="3912036"/>
            <a:ext cx="3724960" cy="0"/>
          </a:xfrm>
          <a:prstGeom prst="line">
            <a:avLst/>
          </a:prstGeom>
          <a:solidFill>
            <a:schemeClr val="accent1"/>
          </a:solidFill>
          <a:ln w="381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102708" y="3068960"/>
            <a:ext cx="3693428" cy="0"/>
          </a:xfrm>
          <a:prstGeom prst="line">
            <a:avLst/>
          </a:prstGeom>
          <a:solidFill>
            <a:schemeClr val="accent1"/>
          </a:solidFill>
          <a:ln w="381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102707" y="3479987"/>
            <a:ext cx="3693429" cy="0"/>
          </a:xfrm>
          <a:prstGeom prst="line">
            <a:avLst/>
          </a:prstGeom>
          <a:solidFill>
            <a:schemeClr val="accent1"/>
          </a:solidFill>
          <a:ln w="381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102707" y="4345648"/>
            <a:ext cx="3693429" cy="0"/>
          </a:xfrm>
          <a:prstGeom prst="line">
            <a:avLst/>
          </a:prstGeom>
          <a:solidFill>
            <a:schemeClr val="accent1"/>
          </a:solidFill>
          <a:ln w="381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2098819" y="2636912"/>
            <a:ext cx="3697317" cy="0"/>
          </a:xfrm>
          <a:prstGeom prst="line">
            <a:avLst/>
          </a:prstGeom>
          <a:solidFill>
            <a:schemeClr val="accent1"/>
          </a:solidFill>
          <a:ln w="381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095512" y="2215374"/>
            <a:ext cx="0" cy="2573448"/>
          </a:xfrm>
          <a:prstGeom prst="line">
            <a:avLst/>
          </a:prstGeom>
          <a:solidFill>
            <a:schemeClr val="accent1"/>
          </a:solidFill>
          <a:ln w="381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791256" y="2215374"/>
            <a:ext cx="0" cy="2573448"/>
          </a:xfrm>
          <a:prstGeom prst="line">
            <a:avLst/>
          </a:prstGeom>
          <a:solidFill>
            <a:schemeClr val="accent1"/>
          </a:solidFill>
          <a:ln w="381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324445" y="2215374"/>
            <a:ext cx="0" cy="2573448"/>
          </a:xfrm>
          <a:prstGeom prst="line">
            <a:avLst/>
          </a:prstGeom>
          <a:solidFill>
            <a:schemeClr val="accent1"/>
          </a:solidFill>
          <a:ln w="381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562323" y="2215374"/>
            <a:ext cx="0" cy="2573448"/>
          </a:xfrm>
          <a:prstGeom prst="line">
            <a:avLst/>
          </a:prstGeom>
          <a:solidFill>
            <a:schemeClr val="accent1"/>
          </a:solidFill>
          <a:ln w="381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</a:t>
            </a:r>
            <a:r>
              <a:rPr lang="en-GB" dirty="0" smtClean="0"/>
              <a:t>s with debt, strong divergence in prices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11</a:t>
            </a:fld>
            <a:endParaRPr lang="fi-FI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375" y="2276872"/>
            <a:ext cx="3405239" cy="24167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79469" y="5187160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 smtClean="0"/>
              <a:t>The vertical axis indicates the average amount of housing loan per household with housing debt (EUR 1,000); the horizontal axis indicates the average selling price of an apartment in a housing company (EUR/square metre) in 2013. The diameter of a circle denotes the aggregate amount of housing debt in a municipality.</a:t>
            </a:r>
          </a:p>
          <a:p>
            <a:pPr algn="l"/>
            <a:endParaRPr lang="fi-FI" sz="1200" dirty="0"/>
          </a:p>
          <a:p>
            <a:pPr algn="l"/>
            <a:r>
              <a:rPr lang="en-GB" sz="1200" dirty="0" smtClean="0"/>
              <a:t>Sources: Statistics Finland </a:t>
            </a:r>
            <a:r>
              <a:rPr lang="en-GB" sz="1200" smtClean="0"/>
              <a:t>and Bank of Finland calculations.</a:t>
            </a:r>
            <a:endParaRPr lang="en-GB" sz="1200" dirty="0" smtClean="0"/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098818" y="4784950"/>
            <a:ext cx="369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79469" y="1604924"/>
            <a:ext cx="5686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/>
              <a:t>Housing debt and house prices by municipality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2102707" y="2204864"/>
            <a:ext cx="369342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979712" y="194670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 smtClean="0"/>
              <a:t>EUR 1,000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55106" y="495671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00" dirty="0" smtClean="0"/>
              <a:t>EUR/square </a:t>
            </a:r>
            <a:r>
              <a:rPr lang="fi-FI" sz="1000" dirty="0" err="1" smtClean="0"/>
              <a:t>metre</a:t>
            </a:r>
            <a:r>
              <a:rPr lang="fi-FI" sz="1200" dirty="0" smtClean="0"/>
              <a:t> 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1588142" y="2079188"/>
            <a:ext cx="48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/>
              <a:t>210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1588142" y="2504724"/>
            <a:ext cx="48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180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1594561" y="2960429"/>
            <a:ext cx="48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150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1596624" y="3342153"/>
            <a:ext cx="48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120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1576850" y="3777773"/>
            <a:ext cx="48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90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1594560" y="4213393"/>
            <a:ext cx="48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/>
              <a:t>60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1576850" y="4649372"/>
            <a:ext cx="48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30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1966180" y="4816425"/>
            <a:ext cx="48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600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2506552" y="4805913"/>
            <a:ext cx="7231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1 400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3288210" y="4804848"/>
            <a:ext cx="7182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2 200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4075495" y="4790152"/>
            <a:ext cx="7182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3 000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4827976" y="4799593"/>
            <a:ext cx="7182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smtClean="0"/>
              <a:t>3 800</a:t>
            </a:r>
          </a:p>
        </p:txBody>
      </p:sp>
    </p:spTree>
    <p:extLst>
      <p:ext uri="{BB962C8B-B14F-4D97-AF65-F5344CB8AC3E}">
        <p14:creationId xmlns:p14="http://schemas.microsoft.com/office/powerpoint/2010/main" val="25953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interest rates and slow economic growth weigh on insurance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Finnish insurance sector’s profitability and solvency are strong.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Slow economic growth and low interest rates cut insurance companies’ investment income and increase their liabilities.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More attention should be paid to potential systemic risks posed by possible extensive sales of insurance companies’ investments.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Increased risks to financial market 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Financial </a:t>
            </a:r>
            <a:r>
              <a:rPr lang="en-GB" dirty="0"/>
              <a:t>sector </a:t>
            </a:r>
            <a:r>
              <a:rPr lang="en-GB" dirty="0" smtClean="0"/>
              <a:t>digitalisation improves the supply and availability of financial services, increasing the efficiency of operations and promoting competition.  </a:t>
            </a:r>
          </a:p>
          <a:p>
            <a:endParaRPr lang="en-GB" dirty="0" smtClean="0"/>
          </a:p>
          <a:p>
            <a:r>
              <a:rPr lang="en-GB" dirty="0" smtClean="0"/>
              <a:t>The threat of a cyber attack against an increasingly digitalised financial sector has grown.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Internationalisation of the Finnish payment system and securities services has made Finland dependent on foreign service providers.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24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52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Tools must be available to curb debt accumulation and mortgage lending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increase in debt levels makes households vulnerable.</a:t>
            </a:r>
          </a:p>
          <a:p>
            <a:endParaRPr lang="en-GB" dirty="0" smtClean="0"/>
          </a:p>
          <a:p>
            <a:r>
              <a:rPr lang="en-GB" dirty="0" smtClean="0"/>
              <a:t>A housing loan must not be too large relative to a household’s debt-servicing capacity.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Postponing debt repayment with interest-only periods is not a ‘free lunch’ </a:t>
            </a:r>
          </a:p>
          <a:p>
            <a:pPr lvl="1"/>
            <a:r>
              <a:rPr lang="en-GB" sz="1400" dirty="0" smtClean="0"/>
              <a:t>Increases the household sector’s debt burden and vulnerability </a:t>
            </a:r>
          </a:p>
          <a:p>
            <a:pPr lvl="1"/>
            <a:r>
              <a:rPr lang="en-GB" sz="1400" dirty="0" smtClean="0"/>
              <a:t>Flexibility is justifiable, case-by-case</a:t>
            </a:r>
          </a:p>
          <a:p>
            <a:pPr lvl="1"/>
            <a:r>
              <a:rPr lang="en-GB" sz="1400" dirty="0" smtClean="0"/>
              <a:t>No reason to launch non-amortising housing loans in Finland, as experiences from other countries have been negative </a:t>
            </a:r>
            <a:endParaRPr lang="en-GB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21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Competition must be </a:t>
            </a:r>
            <a:r>
              <a:rPr lang="en-GB" dirty="0" smtClean="0"/>
              <a:t>fostered in provision of financial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Banks’ good cost-efficiency facilitates provision of competitive services.</a:t>
            </a:r>
          </a:p>
          <a:p>
            <a:endParaRPr lang="en-GB" dirty="0" smtClean="0"/>
          </a:p>
          <a:p>
            <a:r>
              <a:rPr lang="en-GB" dirty="0" smtClean="0"/>
              <a:t>We need diverse service providers and sources of finance.</a:t>
            </a:r>
          </a:p>
          <a:p>
            <a:endParaRPr lang="en-GB" dirty="0" smtClean="0"/>
          </a:p>
          <a:p>
            <a:r>
              <a:rPr lang="en-GB" dirty="0" smtClean="0"/>
              <a:t>The European Commission’s plan for Capital </a:t>
            </a:r>
            <a:r>
              <a:rPr lang="en-GB" dirty="0"/>
              <a:t>M</a:t>
            </a:r>
            <a:r>
              <a:rPr lang="en-GB" dirty="0" smtClean="0"/>
              <a:t>arkets </a:t>
            </a:r>
            <a:r>
              <a:rPr lang="en-GB" dirty="0"/>
              <a:t>U</a:t>
            </a:r>
            <a:r>
              <a:rPr lang="en-GB" dirty="0" smtClean="0"/>
              <a:t>nion will improve conditions for corporate finance and economic growth.</a:t>
            </a:r>
          </a:p>
          <a:p>
            <a:endParaRPr lang="en-GB" dirty="0" smtClean="0"/>
          </a:p>
          <a:p>
            <a:r>
              <a:rPr lang="en-GB" dirty="0" smtClean="0"/>
              <a:t>Growing popularity of non-bank finance means we must prepare for related risks.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6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Strong capital adequacy in Finnish financial sector must be ensured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MFIs must maintain their strong capital positions to ensure their loss-absorbing and lending capacity in all circumstances.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Authorities must have internationally harmonised tools to ensure this.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regulatory differences between the Nordic countries are harmful.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principle of proportionality must be observed</a:t>
            </a:r>
            <a:r>
              <a:rPr lang="en-GB" smtClean="0"/>
              <a:t>: there </a:t>
            </a:r>
            <a:r>
              <a:rPr lang="en-GB" dirty="0" smtClean="0"/>
              <a:t>must be discretion for applying regulations less stringently to smaller entities.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73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92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400" y="363600"/>
            <a:ext cx="7078088" cy="1143000"/>
          </a:xfrm>
        </p:spPr>
        <p:txBody>
          <a:bodyPr/>
          <a:lstStyle/>
          <a:p>
            <a:r>
              <a:rPr lang="en-GB" dirty="0" smtClean="0"/>
              <a:t>Authors of </a:t>
            </a:r>
            <a:r>
              <a:rPr lang="en-GB" smtClean="0"/>
              <a:t>the financial stability </a:t>
            </a:r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Esala, Lauri</a:t>
            </a:r>
          </a:p>
          <a:p>
            <a:r>
              <a:rPr lang="en-GB"/>
              <a:t>Fungáčová</a:t>
            </a:r>
            <a:r>
              <a:rPr lang="fi-FI" smtClean="0"/>
              <a:t>, </a:t>
            </a:r>
            <a:r>
              <a:rPr lang="fi-FI" dirty="0" smtClean="0"/>
              <a:t>Zuzana</a:t>
            </a:r>
          </a:p>
          <a:p>
            <a:r>
              <a:rPr lang="fi-FI" dirty="0" smtClean="0"/>
              <a:t>Haajanen, Jyrki</a:t>
            </a:r>
          </a:p>
          <a:p>
            <a:r>
              <a:rPr lang="fi-FI" dirty="0" smtClean="0"/>
              <a:t>Honkanen, Johanna</a:t>
            </a:r>
          </a:p>
          <a:p>
            <a:r>
              <a:rPr lang="fi-FI" dirty="0" smtClean="0"/>
              <a:t>Koponen, Risto</a:t>
            </a:r>
          </a:p>
          <a:p>
            <a:r>
              <a:rPr lang="fi-FI" dirty="0" smtClean="0"/>
              <a:t>Koskinen, Jenni</a:t>
            </a:r>
          </a:p>
          <a:p>
            <a:r>
              <a:rPr lang="fi-FI" dirty="0" smtClean="0"/>
              <a:t>Koskinen, Kimmo </a:t>
            </a:r>
          </a:p>
          <a:p>
            <a:r>
              <a:rPr lang="fi-FI" dirty="0"/>
              <a:t>Manninen, Otso</a:t>
            </a:r>
          </a:p>
          <a:p>
            <a:r>
              <a:rPr lang="fi-FI" dirty="0"/>
              <a:t>Mäki-Fränti, Petri</a:t>
            </a:r>
          </a:p>
          <a:p>
            <a:r>
              <a:rPr lang="fi-FI" dirty="0" smtClean="0"/>
              <a:t>Putkuri, Hanna</a:t>
            </a:r>
          </a:p>
          <a:p>
            <a:r>
              <a:rPr lang="fi-FI" dirty="0" smtClean="0"/>
              <a:t>Pylkkönen</a:t>
            </a:r>
            <a:r>
              <a:rPr lang="fi-FI" dirty="0"/>
              <a:t>, Pertti</a:t>
            </a:r>
          </a:p>
          <a:p>
            <a:endParaRPr lang="fi-FI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Savolainen</a:t>
            </a:r>
            <a:r>
              <a:rPr lang="fi-FI" smtClean="0"/>
              <a:t>, Eero</a:t>
            </a:r>
          </a:p>
          <a:p>
            <a:r>
              <a:rPr lang="fi-FI" dirty="0" smtClean="0"/>
              <a:t>Taipalus, Katja</a:t>
            </a:r>
          </a:p>
          <a:p>
            <a:r>
              <a:rPr lang="fi-FI" dirty="0" smtClean="0"/>
              <a:t>Timonen </a:t>
            </a:r>
            <a:r>
              <a:rPr lang="fi-FI" dirty="0"/>
              <a:t>Jouni</a:t>
            </a:r>
          </a:p>
          <a:p>
            <a:r>
              <a:rPr lang="fi-FI" dirty="0" smtClean="0"/>
              <a:t>Topi </a:t>
            </a:r>
            <a:r>
              <a:rPr lang="fi-FI" dirty="0"/>
              <a:t>Jukka</a:t>
            </a:r>
          </a:p>
          <a:p>
            <a:r>
              <a:rPr lang="fi-FI" dirty="0"/>
              <a:t>Tölö, Eero</a:t>
            </a:r>
          </a:p>
          <a:p>
            <a:r>
              <a:rPr lang="fi-FI" dirty="0"/>
              <a:t>Vauhkonen, Jukka</a:t>
            </a:r>
          </a:p>
          <a:p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3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Revised format for financial stability </a:t>
            </a:r>
            <a:r>
              <a:rPr lang="en-GB" dirty="0"/>
              <a:t>assessment </a:t>
            </a:r>
            <a:r>
              <a:rPr lang="en-GB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Publication on </a:t>
            </a:r>
            <a:r>
              <a:rPr lang="en-GB" dirty="0" smtClean="0"/>
              <a:t>new </a:t>
            </a:r>
            <a:r>
              <a:rPr lang="en-GB" dirty="0"/>
              <a:t>Bank of Finland Bulletin site</a:t>
            </a:r>
          </a:p>
          <a:p>
            <a:endParaRPr lang="en-GB" dirty="0"/>
          </a:p>
          <a:p>
            <a:r>
              <a:rPr lang="en-GB" dirty="0" smtClean="0"/>
              <a:t>Comprises an editorial</a:t>
            </a:r>
            <a:r>
              <a:rPr lang="en-GB" dirty="0"/>
              <a:t>, </a:t>
            </a:r>
            <a:r>
              <a:rPr lang="en-GB" dirty="0" smtClean="0"/>
              <a:t>a </a:t>
            </a:r>
            <a:r>
              <a:rPr lang="en-GB" dirty="0"/>
              <a:t>summary and </a:t>
            </a:r>
            <a:r>
              <a:rPr lang="en-GB" dirty="0" smtClean="0"/>
              <a:t>a number of thematic </a:t>
            </a:r>
            <a:r>
              <a:rPr lang="en-GB" dirty="0"/>
              <a:t>articles</a:t>
            </a:r>
          </a:p>
          <a:p>
            <a:endParaRPr lang="en-GB" dirty="0"/>
          </a:p>
          <a:p>
            <a:r>
              <a:rPr lang="en-GB" dirty="0"/>
              <a:t>Topical articles and other material published on the site throughout the year</a:t>
            </a:r>
          </a:p>
          <a:p>
            <a:endParaRPr lang="fi-FI" dirty="0"/>
          </a:p>
          <a:p>
            <a:r>
              <a:rPr lang="fi-FI" u="sng" dirty="0" smtClean="0">
                <a:solidFill>
                  <a:schemeClr val="accent1"/>
                </a:solidFill>
                <a:hlinkClick r:id="rId3"/>
              </a:rPr>
              <a:t>www.bofbulletin.fi</a:t>
            </a:r>
            <a:r>
              <a:rPr lang="fi-FI" u="sng" dirty="0" smtClean="0">
                <a:solidFill>
                  <a:schemeClr val="accent1"/>
                </a:solidFill>
              </a:rPr>
              <a:t>/en/financial-stability</a:t>
            </a:r>
            <a:endParaRPr lang="fi-FI" dirty="0">
              <a:solidFill>
                <a:schemeClr val="accent1"/>
              </a:solidFill>
            </a:endParaRP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34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Lessons </a:t>
            </a:r>
            <a:r>
              <a:rPr lang="en-GB" dirty="0"/>
              <a:t>learnt from previous crises – </a:t>
            </a:r>
            <a:r>
              <a:rPr lang="en-GB" dirty="0" smtClean="0"/>
              <a:t>unforeseen </a:t>
            </a:r>
            <a:r>
              <a:rPr lang="en-GB" dirty="0"/>
              <a:t>risks pose new </a:t>
            </a:r>
            <a:r>
              <a:rPr lang="en-GB" dirty="0" smtClean="0"/>
              <a:t>threats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Broadly based strengthening of financial </a:t>
            </a:r>
            <a:r>
              <a:rPr lang="en-GB" dirty="0"/>
              <a:t>regulation and </a:t>
            </a:r>
            <a:r>
              <a:rPr lang="en-GB" dirty="0" smtClean="0"/>
              <a:t>supervision</a:t>
            </a:r>
            <a:endParaRPr lang="en-GB" dirty="0"/>
          </a:p>
          <a:p>
            <a:endParaRPr lang="en-GB" dirty="0"/>
          </a:p>
          <a:p>
            <a:r>
              <a:rPr lang="en-GB" dirty="0"/>
              <a:t>Macroprudential instruments created to prevent financial crises and </a:t>
            </a:r>
            <a:r>
              <a:rPr lang="en-GB" dirty="0" smtClean="0"/>
              <a:t>enhance loss-absorbing </a:t>
            </a:r>
            <a:r>
              <a:rPr lang="en-GB" dirty="0"/>
              <a:t>capacity of financial institutions</a:t>
            </a:r>
          </a:p>
          <a:p>
            <a:endParaRPr lang="en-GB" dirty="0"/>
          </a:p>
          <a:p>
            <a:r>
              <a:rPr lang="en-GB" dirty="0"/>
              <a:t>However, new </a:t>
            </a:r>
            <a:r>
              <a:rPr lang="en-GB" dirty="0" smtClean="0"/>
              <a:t>unpredictable </a:t>
            </a:r>
            <a:r>
              <a:rPr lang="en-GB" dirty="0"/>
              <a:t>risks may </a:t>
            </a:r>
            <a:r>
              <a:rPr lang="en-GB" dirty="0" smtClean="0"/>
              <a:t>emerge in current </a:t>
            </a:r>
            <a:r>
              <a:rPr lang="en-GB" dirty="0"/>
              <a:t>exceptional operating environment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23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World </a:t>
            </a:r>
            <a:r>
              <a:rPr lang="en-GB" dirty="0"/>
              <a:t>economy and global financial markets in uncharted waters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Abundant </a:t>
            </a:r>
            <a:r>
              <a:rPr lang="en-GB" dirty="0"/>
              <a:t>liquidity </a:t>
            </a:r>
            <a:r>
              <a:rPr lang="en-GB" dirty="0" smtClean="0"/>
              <a:t>in international </a:t>
            </a:r>
            <a:r>
              <a:rPr lang="en-GB" dirty="0"/>
              <a:t>financial system largely channelled into financial investments</a:t>
            </a:r>
          </a:p>
          <a:p>
            <a:endParaRPr lang="en-GB" dirty="0"/>
          </a:p>
          <a:p>
            <a:r>
              <a:rPr lang="en-GB" dirty="0" smtClean="0"/>
              <a:t>Prolonged </a:t>
            </a:r>
            <a:r>
              <a:rPr lang="en-GB" dirty="0"/>
              <a:t>period of low interest rates encourages a search for yield and </a:t>
            </a:r>
            <a:r>
              <a:rPr lang="en-GB" dirty="0" smtClean="0"/>
              <a:t>increased </a:t>
            </a:r>
            <a:r>
              <a:rPr lang="en-GB" dirty="0"/>
              <a:t>risk-taking</a:t>
            </a:r>
          </a:p>
          <a:p>
            <a:endParaRPr lang="en-GB" dirty="0"/>
          </a:p>
          <a:p>
            <a:r>
              <a:rPr lang="en-GB" dirty="0"/>
              <a:t>Strong increases and decreases in international asset prices also spill over to Finland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76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Finnish </a:t>
            </a:r>
            <a:r>
              <a:rPr lang="en-GB" dirty="0"/>
              <a:t>banking sector structurally </a:t>
            </a:r>
            <a:r>
              <a:rPr lang="en-GB" dirty="0" smtClean="0"/>
              <a:t>vulnerable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Profitability </a:t>
            </a:r>
            <a:r>
              <a:rPr lang="en-GB" dirty="0"/>
              <a:t>and capital adequacy have remained </a:t>
            </a:r>
            <a:r>
              <a:rPr lang="en-GB" dirty="0" smtClean="0"/>
              <a:t>strong in </a:t>
            </a:r>
            <a:r>
              <a:rPr lang="en-GB" dirty="0"/>
              <a:t>a difficult operating environment</a:t>
            </a:r>
          </a:p>
          <a:p>
            <a:endParaRPr lang="en-GB" dirty="0"/>
          </a:p>
          <a:p>
            <a:r>
              <a:rPr lang="en-GB" dirty="0"/>
              <a:t>The Finnish banking sector is</a:t>
            </a:r>
          </a:p>
          <a:p>
            <a:pPr lvl="1"/>
            <a:r>
              <a:rPr lang="en-GB" dirty="0" smtClean="0"/>
              <a:t>among the </a:t>
            </a:r>
            <a:r>
              <a:rPr lang="en-GB" dirty="0"/>
              <a:t>most concentrated in the euro area</a:t>
            </a:r>
          </a:p>
          <a:p>
            <a:pPr lvl="1"/>
            <a:r>
              <a:rPr lang="en-GB" dirty="0"/>
              <a:t>dependent on funding raised </a:t>
            </a:r>
            <a:r>
              <a:rPr lang="en-GB" dirty="0" smtClean="0"/>
              <a:t>from </a:t>
            </a:r>
            <a:r>
              <a:rPr lang="en-GB" dirty="0"/>
              <a:t>international financial markets</a:t>
            </a:r>
          </a:p>
          <a:p>
            <a:pPr lvl="1"/>
            <a:r>
              <a:rPr lang="en-GB" dirty="0"/>
              <a:t>strongly linked across borders </a:t>
            </a:r>
          </a:p>
          <a:p>
            <a:pPr lvl="1"/>
            <a:r>
              <a:rPr lang="en-GB" dirty="0" smtClean="0"/>
              <a:t>focused </a:t>
            </a:r>
            <a:r>
              <a:rPr lang="en-GB" dirty="0"/>
              <a:t>on lending for house purchase</a:t>
            </a:r>
          </a:p>
          <a:p>
            <a:endParaRPr lang="en-GB" dirty="0"/>
          </a:p>
          <a:p>
            <a:r>
              <a:rPr lang="en-GB" dirty="0"/>
              <a:t>A concentrated banking system amplifies the severity of </a:t>
            </a:r>
            <a:r>
              <a:rPr lang="en-GB" dirty="0" smtClean="0"/>
              <a:t>crises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2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Finnish banking sector concentration among highest in euro area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6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1682100"/>
            <a:ext cx="5924580" cy="45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2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Lending for housing purchase </a:t>
            </a:r>
            <a:br>
              <a:rPr lang="en-GB" dirty="0" smtClean="0"/>
            </a:br>
            <a:r>
              <a:rPr lang="en-GB" dirty="0" smtClean="0"/>
              <a:t>a key activity for banks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7</a:t>
            </a:fld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3398"/>
          <a:stretch/>
        </p:blipFill>
        <p:spPr>
          <a:xfrm>
            <a:off x="1886400" y="1700808"/>
            <a:ext cx="6410747" cy="431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Well-functioning </a:t>
            </a:r>
            <a:r>
              <a:rPr lang="en-GB" dirty="0"/>
              <a:t>corporate finance </a:t>
            </a:r>
            <a:r>
              <a:rPr lang="en-GB" dirty="0" smtClean="0"/>
              <a:t>provides base </a:t>
            </a:r>
            <a:r>
              <a:rPr lang="en-GB" dirty="0"/>
              <a:t>for economic growth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Financing </a:t>
            </a:r>
            <a:r>
              <a:rPr lang="en-GB" dirty="0"/>
              <a:t>for SMEs mainly provided by banks, dependence further increased</a:t>
            </a:r>
          </a:p>
          <a:p>
            <a:endParaRPr lang="en-GB" dirty="0"/>
          </a:p>
          <a:p>
            <a:r>
              <a:rPr lang="en-GB" dirty="0"/>
              <a:t>Widening margins on corporate loans signalling reduced </a:t>
            </a:r>
            <a:r>
              <a:rPr lang="en-GB" dirty="0" smtClean="0"/>
              <a:t>bank competition</a:t>
            </a:r>
            <a:r>
              <a:rPr lang="en-GB" dirty="0"/>
              <a:t>? </a:t>
            </a:r>
          </a:p>
          <a:p>
            <a:endParaRPr lang="en-GB" dirty="0"/>
          </a:p>
          <a:p>
            <a:r>
              <a:rPr lang="en-GB" dirty="0"/>
              <a:t>Diversified corporate finance beneficial to economic growth</a:t>
            </a:r>
          </a:p>
          <a:p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9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Housing </a:t>
            </a:r>
            <a:r>
              <a:rPr lang="en-GB" dirty="0"/>
              <a:t>debt </a:t>
            </a:r>
            <a:r>
              <a:rPr lang="en-GB" dirty="0" smtClean="0"/>
              <a:t>piles up – indebted households </a:t>
            </a:r>
            <a:r>
              <a:rPr lang="en-GB" dirty="0"/>
              <a:t>vulnerable to changes in economic conditions and interest </a:t>
            </a:r>
            <a:r>
              <a:rPr lang="en-GB" dirty="0" smtClean="0"/>
              <a:t>rates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Amount </a:t>
            </a:r>
            <a:r>
              <a:rPr lang="en-GB" dirty="0"/>
              <a:t>of household loans relative to GDP doubled since </a:t>
            </a:r>
            <a:r>
              <a:rPr lang="en-GB" dirty="0" smtClean="0"/>
              <a:t>turn </a:t>
            </a:r>
            <a:r>
              <a:rPr lang="en-GB" dirty="0"/>
              <a:t>of </a:t>
            </a:r>
            <a:r>
              <a:rPr lang="en-GB" dirty="0" smtClean="0"/>
              <a:t>millennium</a:t>
            </a:r>
            <a:endParaRPr lang="en-GB" dirty="0"/>
          </a:p>
          <a:p>
            <a:pPr marL="0" indent="0">
              <a:buNone/>
            </a:pPr>
            <a:endParaRPr lang="fi-FI" dirty="0"/>
          </a:p>
          <a:p>
            <a:r>
              <a:rPr lang="en-GB" dirty="0" smtClean="0"/>
              <a:t>Housing </a:t>
            </a:r>
            <a:r>
              <a:rPr lang="en-GB" dirty="0"/>
              <a:t>debt burden and related risks </a:t>
            </a:r>
            <a:r>
              <a:rPr lang="en-GB" dirty="0" smtClean="0"/>
              <a:t>concentrated </a:t>
            </a:r>
            <a:r>
              <a:rPr lang="en-GB" dirty="0"/>
              <a:t>on </a:t>
            </a:r>
            <a:r>
              <a:rPr lang="en-GB" dirty="0" smtClean="0"/>
              <a:t>just a small group of </a:t>
            </a:r>
            <a:r>
              <a:rPr lang="en-GB" dirty="0"/>
              <a:t>debtors </a:t>
            </a:r>
            <a:endParaRPr lang="fi-FI" dirty="0" smtClean="0"/>
          </a:p>
          <a:p>
            <a:endParaRPr lang="fi-FI" dirty="0"/>
          </a:p>
          <a:p>
            <a:r>
              <a:rPr lang="en-GB" dirty="0" smtClean="0"/>
              <a:t>Regional divergence in housing </a:t>
            </a:r>
            <a:r>
              <a:rPr lang="en-GB" dirty="0"/>
              <a:t>markets and </a:t>
            </a:r>
            <a:r>
              <a:rPr lang="en-GB" dirty="0" smtClean="0"/>
              <a:t>debt in </a:t>
            </a:r>
            <a:r>
              <a:rPr lang="en-GB" dirty="0"/>
              <a:t>Finland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21.5.2015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Pentti Hakkarainen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77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f_template">
  <a:themeElements>
    <a:clrScheme name="bof_uusi">
      <a:dk1>
        <a:sysClr val="windowText" lastClr="000000"/>
      </a:dk1>
      <a:lt1>
        <a:sysClr val="window" lastClr="FFFFFF"/>
      </a:lt1>
      <a:dk2>
        <a:srgbClr val="3F3E3E"/>
      </a:dk2>
      <a:lt2>
        <a:srgbClr val="FAF5EF"/>
      </a:lt2>
      <a:accent1>
        <a:srgbClr val="51569E"/>
      </a:accent1>
      <a:accent2>
        <a:srgbClr val="DA8D91"/>
      </a:accent2>
      <a:accent3>
        <a:srgbClr val="A3A6D2"/>
      </a:accent3>
      <a:accent4>
        <a:srgbClr val="91A27C"/>
      </a:accent4>
      <a:accent5>
        <a:srgbClr val="C83486"/>
      </a:accent5>
      <a:accent6>
        <a:srgbClr val="009DE0"/>
      </a:accent6>
      <a:hlink>
        <a:srgbClr val="51569E"/>
      </a:hlink>
      <a:folHlink>
        <a:srgbClr val="DA8D91"/>
      </a:folHlink>
    </a:clrScheme>
    <a:fontScheme name="bof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rgbClr val="41404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of_template.potx" id="{D12223FF-AE57-435B-9560-7E7AB8F6B964}" vid="{2F3CE8F7-0DEB-44A3-9463-756A2A1BE4E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4C3337BB822647871C29FE6D0B478C" ma:contentTypeVersion="1" ma:contentTypeDescription="Create a new document." ma:contentTypeScope="" ma:versionID="88a30c61c9af6b15d5ed013f746751a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7FC7E37-2630-484E-8971-673D4A519066}"/>
</file>

<file path=customXml/itemProps2.xml><?xml version="1.0" encoding="utf-8"?>
<ds:datastoreItem xmlns:ds="http://schemas.openxmlformats.org/officeDocument/2006/customXml" ds:itemID="{EAAA5721-7FF8-4018-A3CB-6F0132F98D1A}"/>
</file>

<file path=customXml/itemProps3.xml><?xml version="1.0" encoding="utf-8"?>
<ds:datastoreItem xmlns:ds="http://schemas.openxmlformats.org/officeDocument/2006/customXml" ds:itemID="{7C7F3318-BE83-417E-BBC5-6680F711DA15}"/>
</file>

<file path=docProps/app.xml><?xml version="1.0" encoding="utf-8"?>
<Properties xmlns="http://schemas.openxmlformats.org/officeDocument/2006/extended-properties" xmlns:vt="http://schemas.openxmlformats.org/officeDocument/2006/docPropsVTypes">
  <Template>bof_template</Template>
  <TotalTime>0</TotalTime>
  <Words>988</Words>
  <Application>Microsoft Office PowerPoint</Application>
  <PresentationFormat>On-screen Show (4:3)</PresentationFormat>
  <Paragraphs>213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Georgia</vt:lpstr>
      <vt:lpstr>Symbol</vt:lpstr>
      <vt:lpstr>Wingdings</vt:lpstr>
      <vt:lpstr>bof_template</vt:lpstr>
      <vt:lpstr>Microsoft PowerPoint 97–2003 -esitys</vt:lpstr>
      <vt:lpstr>Financial stability</vt:lpstr>
      <vt:lpstr>Revised format for financial stability assessment  </vt:lpstr>
      <vt:lpstr>Lessons learnt from previous crises – unforeseen risks pose new threats</vt:lpstr>
      <vt:lpstr>World economy and global financial markets in uncharted waters</vt:lpstr>
      <vt:lpstr>Finnish banking sector structurally vulnerable</vt:lpstr>
      <vt:lpstr>Finnish banking sector concentration among highest in euro area </vt:lpstr>
      <vt:lpstr>Lending for housing purchase  a key activity for banks</vt:lpstr>
      <vt:lpstr>Well-functioning corporate finance provides base for economic growth</vt:lpstr>
      <vt:lpstr>Housing debt piles up – indebted households vulnerable to changes in economic conditions and interest rates</vt:lpstr>
      <vt:lpstr>Housing debt concentrated in growth centres</vt:lpstr>
      <vt:lpstr>As with debt, strong divergence in prices</vt:lpstr>
      <vt:lpstr>Low interest rates and slow economic growth weigh on insurance sector</vt:lpstr>
      <vt:lpstr>Increased risks to financial market infrastructure</vt:lpstr>
      <vt:lpstr>Conclusions</vt:lpstr>
      <vt:lpstr>Tools must be available to curb debt accumulation and mortgage lending</vt:lpstr>
      <vt:lpstr>Competition must be fostered in provision of financial services</vt:lpstr>
      <vt:lpstr>Strong capital adequacy in Finnish financial sector must be ensured</vt:lpstr>
      <vt:lpstr>Thank you!</vt:lpstr>
      <vt:lpstr>Authors of the financial stability assessment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2015-05-21T06:33:49Z</dcterms:created>
  <dcterms:modified xsi:type="dcterms:W3CDTF">2015-05-22T11:53:11Z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0x010100764C3337BB822647871C29FE6D0B478C</vt:lpwstr>
  </property>
</Properties>
</file>