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3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3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408" r:id="rId2"/>
    <p:sldId id="317" r:id="rId3"/>
    <p:sldId id="424" r:id="rId4"/>
    <p:sldId id="368" r:id="rId5"/>
    <p:sldId id="372" r:id="rId6"/>
    <p:sldId id="373" r:id="rId7"/>
    <p:sldId id="325" r:id="rId8"/>
    <p:sldId id="428" r:id="rId9"/>
    <p:sldId id="432" r:id="rId10"/>
    <p:sldId id="420" r:id="rId11"/>
    <p:sldId id="421" r:id="rId12"/>
    <p:sldId id="422" r:id="rId13"/>
    <p:sldId id="436" r:id="rId14"/>
    <p:sldId id="423" r:id="rId15"/>
    <p:sldId id="425" r:id="rId16"/>
    <p:sldId id="369" r:id="rId17"/>
    <p:sldId id="370" r:id="rId18"/>
    <p:sldId id="377" r:id="rId19"/>
    <p:sldId id="378" r:id="rId20"/>
    <p:sldId id="379" r:id="rId21"/>
    <p:sldId id="380" r:id="rId22"/>
    <p:sldId id="392" r:id="rId23"/>
    <p:sldId id="382" r:id="rId24"/>
    <p:sldId id="389" r:id="rId25"/>
    <p:sldId id="431" r:id="rId26"/>
    <p:sldId id="427" r:id="rId27"/>
    <p:sldId id="340" r:id="rId28"/>
    <p:sldId id="393" r:id="rId29"/>
    <p:sldId id="409" r:id="rId30"/>
    <p:sldId id="320" r:id="rId31"/>
    <p:sldId id="435" r:id="rId32"/>
    <p:sldId id="443" r:id="rId33"/>
    <p:sldId id="444" r:id="rId34"/>
    <p:sldId id="447" r:id="rId35"/>
    <p:sldId id="448" r:id="rId36"/>
    <p:sldId id="429" r:id="rId37"/>
    <p:sldId id="438" r:id="rId38"/>
    <p:sldId id="362" r:id="rId39"/>
    <p:sldId id="361" r:id="rId40"/>
  </p:sldIdLst>
  <p:sldSz cx="9144000" cy="6858000" type="screen4x3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6F"/>
    <a:srgbClr val="00356C"/>
    <a:srgbClr val="FF7C80"/>
    <a:srgbClr val="FFFFFF"/>
    <a:srgbClr val="E9E9E9"/>
    <a:srgbClr val="FFFF00"/>
    <a:srgbClr val="A600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020" autoAdjust="0"/>
  </p:normalViewPr>
  <p:slideViewPr>
    <p:cSldViewPr>
      <p:cViewPr>
        <p:scale>
          <a:sx n="80" d="100"/>
          <a:sy n="80" d="100"/>
        </p:scale>
        <p:origin x="-1674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330" y="-120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451774589148452"/>
          <c:y val="2.6285546423485868E-2"/>
          <c:w val="0.82709378445130033"/>
          <c:h val="0.69212355754801624"/>
        </c:manualLayout>
      </c:layout>
      <c:lineChart>
        <c:grouping val="standard"/>
        <c:ser>
          <c:idx val="0"/>
          <c:order val="0"/>
          <c:tx>
            <c:strRef>
              <c:f>Taul1!$A$4</c:f>
              <c:strCache>
                <c:ptCount val="1"/>
                <c:pt idx="0">
                  <c:v>Taseen loppusumma 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Taul1!$B$2:$BK$2</c:f>
              <c:numCache>
                <c:formatCode>General</c:formatCode>
                <c:ptCount val="62"/>
                <c:pt idx="0" formatCode="@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Taul1!$B$4:$BK$4</c:f>
              <c:numCache>
                <c:formatCode>#,##0</c:formatCode>
                <c:ptCount val="62"/>
                <c:pt idx="0">
                  <c:v>23984</c:v>
                </c:pt>
                <c:pt idx="1">
                  <c:v>27174</c:v>
                </c:pt>
                <c:pt idx="2">
                  <c:v>24405</c:v>
                </c:pt>
                <c:pt idx="3">
                  <c:v>31775</c:v>
                </c:pt>
                <c:pt idx="4">
                  <c:v>26121</c:v>
                </c:pt>
                <c:pt idx="5">
                  <c:v>29969</c:v>
                </c:pt>
                <c:pt idx="6">
                  <c:v>26783</c:v>
                </c:pt>
                <c:pt idx="7">
                  <c:v>26256</c:v>
                </c:pt>
                <c:pt idx="8">
                  <c:v>29007</c:v>
                </c:pt>
                <c:pt idx="9">
                  <c:v>26794</c:v>
                </c:pt>
                <c:pt idx="10">
                  <c:v>27052</c:v>
                </c:pt>
                <c:pt idx="11">
                  <c:v>30113</c:v>
                </c:pt>
                <c:pt idx="12">
                  <c:v>27264</c:v>
                </c:pt>
                <c:pt idx="13">
                  <c:v>29651</c:v>
                </c:pt>
                <c:pt idx="14">
                  <c:v>34272</c:v>
                </c:pt>
                <c:pt idx="15">
                  <c:v>32434</c:v>
                </c:pt>
                <c:pt idx="16">
                  <c:v>41922</c:v>
                </c:pt>
                <c:pt idx="17">
                  <c:v>44816</c:v>
                </c:pt>
                <c:pt idx="18">
                  <c:v>42963</c:v>
                </c:pt>
                <c:pt idx="19">
                  <c:v>33225</c:v>
                </c:pt>
                <c:pt idx="20">
                  <c:v>33055</c:v>
                </c:pt>
                <c:pt idx="21">
                  <c:v>30019</c:v>
                </c:pt>
                <c:pt idx="22">
                  <c:v>34751</c:v>
                </c:pt>
                <c:pt idx="23">
                  <c:v>45904</c:v>
                </c:pt>
                <c:pt idx="24">
                  <c:v>33618</c:v>
                </c:pt>
                <c:pt idx="25">
                  <c:v>30214</c:v>
                </c:pt>
                <c:pt idx="26">
                  <c:v>32575</c:v>
                </c:pt>
                <c:pt idx="27">
                  <c:v>30601</c:v>
                </c:pt>
                <c:pt idx="28">
                  <c:v>32150</c:v>
                </c:pt>
                <c:pt idx="29">
                  <c:v>32167</c:v>
                </c:pt>
                <c:pt idx="30">
                  <c:v>31907</c:v>
                </c:pt>
                <c:pt idx="31">
                  <c:v>47617</c:v>
                </c:pt>
                <c:pt idx="32">
                  <c:v>71907</c:v>
                </c:pt>
                <c:pt idx="33">
                  <c:v>62029</c:v>
                </c:pt>
                <c:pt idx="34">
                  <c:v>64560</c:v>
                </c:pt>
                <c:pt idx="35">
                  <c:v>97841</c:v>
                </c:pt>
                <c:pt idx="36">
                  <c:v>85911</c:v>
                </c:pt>
                <c:pt idx="37">
                  <c:v>77196</c:v>
                </c:pt>
                <c:pt idx="38">
                  <c:v>107457</c:v>
                </c:pt>
                <c:pt idx="39">
                  <c:v>96963</c:v>
                </c:pt>
                <c:pt idx="40">
                  <c:v>92668</c:v>
                </c:pt>
                <c:pt idx="41">
                  <c:v>106435</c:v>
                </c:pt>
                <c:pt idx="42">
                  <c:v>92794</c:v>
                </c:pt>
                <c:pt idx="43">
                  <c:v>96632</c:v>
                </c:pt>
                <c:pt idx="44">
                  <c:v>103429</c:v>
                </c:pt>
                <c:pt idx="45">
                  <c:v>107412</c:v>
                </c:pt>
                <c:pt idx="46">
                  <c:v>82384.953642219378</c:v>
                </c:pt>
                <c:pt idx="47">
                  <c:v>101182</c:v>
                </c:pt>
                <c:pt idx="48">
                  <c:v>79334</c:v>
                </c:pt>
                <c:pt idx="49">
                  <c:v>74135</c:v>
                </c:pt>
                <c:pt idx="50">
                  <c:v>64279</c:v>
                </c:pt>
                <c:pt idx="51">
                  <c:v>64017</c:v>
                </c:pt>
                <c:pt idx="52">
                  <c:v>58827</c:v>
                </c:pt>
                <c:pt idx="53">
                  <c:v>52425</c:v>
                </c:pt>
                <c:pt idx="54">
                  <c:v>49735</c:v>
                </c:pt>
                <c:pt idx="55">
                  <c:v>55577</c:v>
                </c:pt>
                <c:pt idx="56">
                  <c:v>48088</c:v>
                </c:pt>
                <c:pt idx="57">
                  <c:v>44152</c:v>
                </c:pt>
                <c:pt idx="58">
                  <c:v>45973</c:v>
                </c:pt>
                <c:pt idx="59">
                  <c:v>49842</c:v>
                </c:pt>
                <c:pt idx="60">
                  <c:v>45694</c:v>
                </c:pt>
                <c:pt idx="61">
                  <c:v>40374</c:v>
                </c:pt>
              </c:numCache>
            </c:numRef>
          </c:val>
        </c:ser>
        <c:ser>
          <c:idx val="1"/>
          <c:order val="1"/>
          <c:tx>
            <c:strRef>
              <c:f>Taul1!$A$5</c:f>
              <c:strCache>
                <c:ptCount val="1"/>
                <c:pt idx="0">
                  <c:v>Eurojärjestelmän sisäiset saamiset, ml. Target-saamiset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Taul1!$B$2:$BK$2</c:f>
              <c:numCache>
                <c:formatCode>General</c:formatCode>
                <c:ptCount val="62"/>
                <c:pt idx="0" formatCode="@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Taul1!$B$5:$BK$5</c:f>
              <c:numCache>
                <c:formatCode>#,##0</c:formatCode>
                <c:ptCount val="62"/>
                <c:pt idx="0">
                  <c:v>6643</c:v>
                </c:pt>
                <c:pt idx="1">
                  <c:v>9751</c:v>
                </c:pt>
                <c:pt idx="2">
                  <c:v>7594</c:v>
                </c:pt>
                <c:pt idx="3">
                  <c:v>14384</c:v>
                </c:pt>
                <c:pt idx="4">
                  <c:v>8799</c:v>
                </c:pt>
                <c:pt idx="5">
                  <c:v>9933</c:v>
                </c:pt>
                <c:pt idx="6">
                  <c:v>5926</c:v>
                </c:pt>
                <c:pt idx="7">
                  <c:v>4738</c:v>
                </c:pt>
                <c:pt idx="8">
                  <c:v>7151</c:v>
                </c:pt>
                <c:pt idx="9">
                  <c:v>4567</c:v>
                </c:pt>
                <c:pt idx="10">
                  <c:v>5629</c:v>
                </c:pt>
                <c:pt idx="11">
                  <c:v>8944</c:v>
                </c:pt>
                <c:pt idx="12">
                  <c:v>6551</c:v>
                </c:pt>
                <c:pt idx="13">
                  <c:v>8436</c:v>
                </c:pt>
                <c:pt idx="14">
                  <c:v>12910</c:v>
                </c:pt>
                <c:pt idx="15">
                  <c:v>10437</c:v>
                </c:pt>
                <c:pt idx="16">
                  <c:v>18892</c:v>
                </c:pt>
                <c:pt idx="17">
                  <c:v>21052</c:v>
                </c:pt>
                <c:pt idx="18">
                  <c:v>20304</c:v>
                </c:pt>
                <c:pt idx="19">
                  <c:v>10768</c:v>
                </c:pt>
                <c:pt idx="20">
                  <c:v>10325</c:v>
                </c:pt>
                <c:pt idx="21">
                  <c:v>8523</c:v>
                </c:pt>
                <c:pt idx="22">
                  <c:v>12313</c:v>
                </c:pt>
                <c:pt idx="23">
                  <c:v>23921</c:v>
                </c:pt>
                <c:pt idx="24">
                  <c:v>11002</c:v>
                </c:pt>
                <c:pt idx="25">
                  <c:v>7907</c:v>
                </c:pt>
                <c:pt idx="26">
                  <c:v>10268</c:v>
                </c:pt>
                <c:pt idx="27">
                  <c:v>8825</c:v>
                </c:pt>
                <c:pt idx="28">
                  <c:v>10421</c:v>
                </c:pt>
                <c:pt idx="29">
                  <c:v>9945</c:v>
                </c:pt>
                <c:pt idx="30">
                  <c:v>10077</c:v>
                </c:pt>
                <c:pt idx="31">
                  <c:v>24850</c:v>
                </c:pt>
                <c:pt idx="32">
                  <c:v>47499</c:v>
                </c:pt>
                <c:pt idx="33">
                  <c:v>37228</c:v>
                </c:pt>
                <c:pt idx="34">
                  <c:v>39479</c:v>
                </c:pt>
                <c:pt idx="35">
                  <c:v>70347</c:v>
                </c:pt>
                <c:pt idx="36">
                  <c:v>58076</c:v>
                </c:pt>
                <c:pt idx="37">
                  <c:v>49653</c:v>
                </c:pt>
                <c:pt idx="38">
                  <c:v>77241</c:v>
                </c:pt>
                <c:pt idx="39">
                  <c:v>67057</c:v>
                </c:pt>
                <c:pt idx="40">
                  <c:v>62898</c:v>
                </c:pt>
                <c:pt idx="41">
                  <c:v>76695</c:v>
                </c:pt>
                <c:pt idx="42">
                  <c:v>63271</c:v>
                </c:pt>
                <c:pt idx="43">
                  <c:v>66737</c:v>
                </c:pt>
                <c:pt idx="44">
                  <c:v>74548</c:v>
                </c:pt>
                <c:pt idx="45">
                  <c:v>79891</c:v>
                </c:pt>
                <c:pt idx="46">
                  <c:v>55818.288112870003</c:v>
                </c:pt>
                <c:pt idx="47">
                  <c:v>74382</c:v>
                </c:pt>
                <c:pt idx="48">
                  <c:v>51672</c:v>
                </c:pt>
                <c:pt idx="49">
                  <c:v>47645</c:v>
                </c:pt>
                <c:pt idx="50">
                  <c:v>37939</c:v>
                </c:pt>
                <c:pt idx="51">
                  <c:v>37863.386540000043</c:v>
                </c:pt>
                <c:pt idx="52">
                  <c:v>33245</c:v>
                </c:pt>
                <c:pt idx="53">
                  <c:v>27829</c:v>
                </c:pt>
                <c:pt idx="54">
                  <c:v>24961</c:v>
                </c:pt>
                <c:pt idx="55">
                  <c:v>30813</c:v>
                </c:pt>
                <c:pt idx="56">
                  <c:v>23799</c:v>
                </c:pt>
                <c:pt idx="57">
                  <c:v>20391</c:v>
                </c:pt>
                <c:pt idx="58">
                  <c:v>22358</c:v>
                </c:pt>
                <c:pt idx="59">
                  <c:v>26649</c:v>
                </c:pt>
                <c:pt idx="60">
                  <c:v>23415</c:v>
                </c:pt>
                <c:pt idx="61">
                  <c:v>19336</c:v>
                </c:pt>
              </c:numCache>
            </c:numRef>
          </c:val>
        </c:ser>
        <c:ser>
          <c:idx val="2"/>
          <c:order val="2"/>
          <c:tx>
            <c:strRef>
              <c:f>Taul1!$A$6</c:f>
              <c:strCache>
                <c:ptCount val="1"/>
                <c:pt idx="0">
                  <c:v>Pankkien talletukset Suomen Pankissa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Taul1!$B$2:$BK$2</c:f>
              <c:numCache>
                <c:formatCode>General</c:formatCode>
                <c:ptCount val="62"/>
                <c:pt idx="0" formatCode="@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Taul1!$B$6:$BK$6</c:f>
              <c:numCache>
                <c:formatCode>#,##0</c:formatCode>
                <c:ptCount val="62"/>
                <c:pt idx="0">
                  <c:v>-5332</c:v>
                </c:pt>
                <c:pt idx="1">
                  <c:v>-8433</c:v>
                </c:pt>
                <c:pt idx="2">
                  <c:v>-5663</c:v>
                </c:pt>
                <c:pt idx="3">
                  <c:v>-4814</c:v>
                </c:pt>
                <c:pt idx="4">
                  <c:v>-5688</c:v>
                </c:pt>
                <c:pt idx="5">
                  <c:v>-10407</c:v>
                </c:pt>
                <c:pt idx="6">
                  <c:v>-6312</c:v>
                </c:pt>
                <c:pt idx="7">
                  <c:v>-4643</c:v>
                </c:pt>
                <c:pt idx="8">
                  <c:v>-7803</c:v>
                </c:pt>
                <c:pt idx="9">
                  <c:v>-4068</c:v>
                </c:pt>
                <c:pt idx="10">
                  <c:v>-6055</c:v>
                </c:pt>
                <c:pt idx="11">
                  <c:v>-8277</c:v>
                </c:pt>
                <c:pt idx="12">
                  <c:v>-6103</c:v>
                </c:pt>
                <c:pt idx="13">
                  <c:v>-7914</c:v>
                </c:pt>
                <c:pt idx="14">
                  <c:v>-12263</c:v>
                </c:pt>
                <c:pt idx="15">
                  <c:v>-9846</c:v>
                </c:pt>
                <c:pt idx="16">
                  <c:v>-19583</c:v>
                </c:pt>
                <c:pt idx="17">
                  <c:v>-21840</c:v>
                </c:pt>
                <c:pt idx="18">
                  <c:v>-19000</c:v>
                </c:pt>
                <c:pt idx="19">
                  <c:v>-9474</c:v>
                </c:pt>
                <c:pt idx="20">
                  <c:v>-8987</c:v>
                </c:pt>
                <c:pt idx="21">
                  <c:v>-6753</c:v>
                </c:pt>
                <c:pt idx="22">
                  <c:v>-10523</c:v>
                </c:pt>
                <c:pt idx="23">
                  <c:v>-21696</c:v>
                </c:pt>
                <c:pt idx="24">
                  <c:v>-8981</c:v>
                </c:pt>
                <c:pt idx="25">
                  <c:v>-6103</c:v>
                </c:pt>
                <c:pt idx="26">
                  <c:v>-8542</c:v>
                </c:pt>
                <c:pt idx="27">
                  <c:v>-7188</c:v>
                </c:pt>
                <c:pt idx="28">
                  <c:v>-8713</c:v>
                </c:pt>
                <c:pt idx="29">
                  <c:v>-8067</c:v>
                </c:pt>
                <c:pt idx="30">
                  <c:v>-7993</c:v>
                </c:pt>
                <c:pt idx="31">
                  <c:v>-23645</c:v>
                </c:pt>
                <c:pt idx="32">
                  <c:v>-47033</c:v>
                </c:pt>
                <c:pt idx="33">
                  <c:v>-36989</c:v>
                </c:pt>
                <c:pt idx="34">
                  <c:v>-39527</c:v>
                </c:pt>
                <c:pt idx="35">
                  <c:v>-71697</c:v>
                </c:pt>
                <c:pt idx="36">
                  <c:v>-59708</c:v>
                </c:pt>
                <c:pt idx="37">
                  <c:v>-51437</c:v>
                </c:pt>
                <c:pt idx="38">
                  <c:v>-80307</c:v>
                </c:pt>
                <c:pt idx="39">
                  <c:v>-70147</c:v>
                </c:pt>
                <c:pt idx="40">
                  <c:v>-65921</c:v>
                </c:pt>
                <c:pt idx="41">
                  <c:v>-79464</c:v>
                </c:pt>
                <c:pt idx="42">
                  <c:v>-65883</c:v>
                </c:pt>
                <c:pt idx="43">
                  <c:v>-69345</c:v>
                </c:pt>
                <c:pt idx="44">
                  <c:v>-76209</c:v>
                </c:pt>
                <c:pt idx="45">
                  <c:v>-80417</c:v>
                </c:pt>
                <c:pt idx="46">
                  <c:v>-55315.400423079998</c:v>
                </c:pt>
                <c:pt idx="47">
                  <c:v>-73799</c:v>
                </c:pt>
                <c:pt idx="48">
                  <c:v>-51334</c:v>
                </c:pt>
                <c:pt idx="49">
                  <c:v>-47266</c:v>
                </c:pt>
                <c:pt idx="50">
                  <c:v>-37431</c:v>
                </c:pt>
                <c:pt idx="51">
                  <c:v>-37152.161089999994</c:v>
                </c:pt>
                <c:pt idx="52">
                  <c:v>-32046</c:v>
                </c:pt>
                <c:pt idx="53">
                  <c:v>-26323</c:v>
                </c:pt>
                <c:pt idx="54">
                  <c:v>-23349</c:v>
                </c:pt>
                <c:pt idx="55">
                  <c:v>-29095</c:v>
                </c:pt>
                <c:pt idx="56">
                  <c:v>-21569</c:v>
                </c:pt>
                <c:pt idx="57">
                  <c:v>-18442</c:v>
                </c:pt>
                <c:pt idx="58">
                  <c:v>-20136</c:v>
                </c:pt>
                <c:pt idx="59">
                  <c:v>-23803</c:v>
                </c:pt>
                <c:pt idx="60">
                  <c:v>-19990</c:v>
                </c:pt>
                <c:pt idx="61">
                  <c:v>-14782</c:v>
                </c:pt>
              </c:numCache>
            </c:numRef>
          </c:val>
        </c:ser>
        <c:marker val="1"/>
        <c:axId val="172328448"/>
        <c:axId val="172329984"/>
      </c:lineChart>
      <c:catAx>
        <c:axId val="172328448"/>
        <c:scaling>
          <c:orientation val="minMax"/>
        </c:scaling>
        <c:axPos val="b"/>
        <c:numFmt formatCode="@" sourceLinked="1"/>
        <c:tickLblPos val="low"/>
        <c:txPr>
          <a:bodyPr/>
          <a:lstStyle/>
          <a:p>
            <a:pPr>
              <a:defRPr>
                <a:solidFill>
                  <a:srgbClr val="00436C"/>
                </a:solidFill>
              </a:defRPr>
            </a:pPr>
            <a:endParaRPr lang="fi-FI"/>
          </a:p>
        </c:txPr>
        <c:crossAx val="172329984"/>
        <c:crosses val="autoZero"/>
        <c:auto val="1"/>
        <c:lblAlgn val="ctr"/>
        <c:lblOffset val="100"/>
      </c:catAx>
      <c:valAx>
        <c:axId val="17232998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solidFill>
                  <a:srgbClr val="00436C"/>
                </a:solidFill>
              </a:defRPr>
            </a:pPr>
            <a:endParaRPr lang="fi-FI"/>
          </a:p>
        </c:txPr>
        <c:crossAx val="172328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525166826471407E-2"/>
          <c:y val="0.80941203517443527"/>
          <c:w val="0.93615015835197724"/>
          <c:h val="0.17112324463091738"/>
        </c:manualLayout>
      </c:layout>
      <c:txPr>
        <a:bodyPr/>
        <a:lstStyle/>
        <a:p>
          <a:pPr>
            <a:defRPr>
              <a:solidFill>
                <a:srgbClr val="00436C"/>
              </a:solidFill>
            </a:defRPr>
          </a:pPr>
          <a:endParaRPr lang="fi-FI"/>
        </a:p>
      </c:txPr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C46010D-ABD6-46AA-95FC-F15EFE4EF0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CC7ABAF-B504-4AB8-ABDB-1D00E10843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D2A5C-D4F5-49F9-B83E-C078676FFE5C}" type="slidenum">
              <a:rPr lang="fi-FI" smtClean="0"/>
              <a:pPr>
                <a:defRPr/>
              </a:pPr>
              <a:t>1</a:t>
            </a:fld>
            <a:endParaRPr lang="fi-F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133653-3ECF-4D2D-A2F4-D1AAF345C92C}" type="slidenum">
              <a:rPr lang="fi-FI" smtClean="0"/>
              <a:pPr>
                <a:defRPr/>
              </a:pPr>
              <a:t>10</a:t>
            </a:fld>
            <a:endParaRPr lang="fi-F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E06CD-41C7-419B-9F3C-193F389B1EA2}" type="slidenum">
              <a:rPr lang="fi-FI" smtClean="0"/>
              <a:pPr>
                <a:defRPr/>
              </a:pPr>
              <a:t>11</a:t>
            </a:fld>
            <a:endParaRPr lang="fi-F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E1EB0-F6B7-4215-81D1-EECBF47D4D15}" type="slidenum">
              <a:rPr lang="fi-FI" smtClean="0"/>
              <a:pPr>
                <a:defRPr/>
              </a:pPr>
              <a:t>12</a:t>
            </a:fld>
            <a:endParaRPr lang="fi-F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C13F7-7941-418C-8BB6-DB5F0204E197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E9EC8-D961-46BB-B2EE-3B59BAB83B52}" type="slidenum">
              <a:rPr lang="fi-FI" smtClean="0"/>
              <a:pPr>
                <a:defRPr/>
              </a:pPr>
              <a:t>14</a:t>
            </a:fld>
            <a:endParaRPr lang="fi-F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7ABAF-B504-4AB8-ABDB-1D00E10843A8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22DEA-10E0-4B77-A17D-68947C77703B}" type="slidenum">
              <a:rPr lang="fi-FI" smtClean="0"/>
              <a:pPr>
                <a:defRPr/>
              </a:pPr>
              <a:t>16</a:t>
            </a:fld>
            <a:endParaRPr lang="fi-F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016A-9474-4895-BB95-6DCC5A4A3638}" type="slidenum">
              <a:rPr lang="fi-FI" smtClean="0"/>
              <a:pPr>
                <a:defRPr/>
              </a:pPr>
              <a:t>17</a:t>
            </a:fld>
            <a:endParaRPr lang="fi-F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C6919-4102-4B45-8B23-42F38DEA0D00}" type="slidenum">
              <a:rPr lang="fi-FI" smtClean="0"/>
              <a:pPr>
                <a:defRPr/>
              </a:pPr>
              <a:t>18</a:t>
            </a:fld>
            <a:endParaRPr lang="fi-F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D17C54-4541-461B-9283-FD5CF246E703}" type="slidenum">
              <a:rPr lang="fi-FI" smtClean="0"/>
              <a:pPr>
                <a:defRPr/>
              </a:pPr>
              <a:t>19</a:t>
            </a:fld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7ABAF-B504-4AB8-ABDB-1D00E10843A8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7ABAF-B504-4AB8-ABDB-1D00E10843A8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6EA73B-1A72-4A05-89C8-3E53849A39E7}" type="slidenum">
              <a:rPr lang="fi-FI" smtClean="0"/>
              <a:pPr>
                <a:defRPr/>
              </a:pPr>
              <a:t>21</a:t>
            </a:fld>
            <a:endParaRPr lang="fi-F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CB0292-B5E6-499D-A4A8-CC048783B7E1}" type="slidenum">
              <a:rPr lang="fi-FI" smtClean="0"/>
              <a:pPr>
                <a:defRPr/>
              </a:pPr>
              <a:t>22</a:t>
            </a:fld>
            <a:endParaRPr lang="fi-F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7C8E6-E952-40CF-B949-2FD75ADB1200}" type="slidenum">
              <a:rPr lang="fi-FI" smtClean="0"/>
              <a:pPr>
                <a:defRPr/>
              </a:pPr>
              <a:t>23</a:t>
            </a:fld>
            <a:endParaRPr lang="fi-F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E19D0-3C55-470A-B104-9F4B86E1FD51}" type="slidenum">
              <a:rPr lang="fi-FI" smtClean="0"/>
              <a:pPr>
                <a:defRPr/>
              </a:pPr>
              <a:t>24</a:t>
            </a:fld>
            <a:endParaRPr lang="fi-F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fi-FI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683FA-7A5C-474C-8C85-21B4AF0D04D4}" type="slidenum">
              <a:rPr lang="fi-FI" smtClean="0"/>
              <a:pPr>
                <a:defRPr/>
              </a:pPr>
              <a:t>25</a:t>
            </a:fld>
            <a:endParaRPr lang="fi-F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7ABAF-B504-4AB8-ABDB-1D00E10843A8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fi-FI" sz="800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A2A106-D273-48B3-A556-3BF8D5C56522}" type="slidenum">
              <a:rPr lang="fi-FI" smtClean="0"/>
              <a:pPr>
                <a:defRPr/>
              </a:pPr>
              <a:t>27</a:t>
            </a:fld>
            <a:endParaRPr lang="fi-F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fi-FI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91E8A-6AF6-4598-9946-F4776D0C4E9D}" type="slidenum">
              <a:rPr lang="fi-FI" smtClean="0"/>
              <a:pPr>
                <a:defRPr/>
              </a:pPr>
              <a:t>28</a:t>
            </a:fld>
            <a:endParaRPr lang="fi-F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39054-DA05-4B59-AFBD-43203665E6A8}" type="slidenum">
              <a:rPr lang="fi-FI" smtClean="0"/>
              <a:pPr>
                <a:defRPr/>
              </a:pPr>
              <a:t>29</a:t>
            </a:fld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7ABAF-B504-4AB8-ABDB-1D00E10843A8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7ABAF-B504-4AB8-ABDB-1D00E10843A8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5A208-C150-4B40-BA2D-D722C266D9BD}" type="slidenum">
              <a:rPr lang="fi-FI" smtClean="0"/>
              <a:pPr>
                <a:defRPr/>
              </a:pPr>
              <a:t>31</a:t>
            </a:fld>
            <a:endParaRPr lang="fi-F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237610-8576-4093-AB91-F2701DEDF632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FA3AE-BDB1-4FFB-B2EF-0DE489AF9EBB}" type="slidenum">
              <a:rPr lang="fi-FI" smtClean="0"/>
              <a:pPr>
                <a:defRPr/>
              </a:pPr>
              <a:t>33</a:t>
            </a:fld>
            <a:endParaRPr lang="fi-F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1B623F-25AE-4D94-BF6A-170D1CF1D5DD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BBE52-1E4F-498A-BB57-DC20B30B4114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7ABAF-B504-4AB8-ABDB-1D00E10843A8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F35D6A-E5FD-4FF9-968F-A5A0647E2A30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7ABAF-B504-4AB8-ABDB-1D00E10843A8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7ABAF-B504-4AB8-ABDB-1D00E10843A8}" type="slidenum">
              <a:rPr lang="fi-FI" smtClean="0"/>
              <a:pPr>
                <a:defRPr/>
              </a:pPr>
              <a:t>39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9E5EFE-C30A-4150-8B02-F117ED566CFB}" type="slidenum">
              <a:rPr lang="fi-FI" smtClean="0"/>
              <a:pPr>
                <a:defRPr/>
              </a:pPr>
              <a:t>4</a:t>
            </a:fld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1C3C1-BC6D-4A9C-A496-794926906B74}" type="slidenum">
              <a:rPr lang="fi-FI" smtClean="0"/>
              <a:pPr>
                <a:defRPr/>
              </a:pPr>
              <a:t>5</a:t>
            </a:fld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D395C-B253-492E-A83F-389E596952BA}" type="slidenum">
              <a:rPr lang="fi-FI" smtClean="0"/>
              <a:pPr>
                <a:defRPr/>
              </a:pPr>
              <a:t>6</a:t>
            </a:fld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297EEC-2459-4D75-832B-6BB498098528}" type="slidenum">
              <a:rPr lang="fi-FI" smtClean="0"/>
              <a:pPr>
                <a:defRPr/>
              </a:pPr>
              <a:t>7</a:t>
            </a:fld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849E6D-188F-43F9-84BD-740B8706D640}" type="slidenum">
              <a:rPr lang="fi-FI" smtClean="0"/>
              <a:pPr>
                <a:defRPr/>
              </a:pPr>
              <a:t>8</a:t>
            </a:fld>
            <a:endParaRPr lang="fi-F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7ABAF-B504-4AB8-ABDB-1D00E10843A8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_-_2003_-esitys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8306" r:id="rId3" imgW="0" imgH="0" progId="PowerPoint.Show.8">
              <p:embed/>
            </p:oleObj>
          </a:graphicData>
        </a:graphic>
      </p:graphicFrame>
      <p:pic>
        <p:nvPicPr>
          <p:cNvPr id="5" name="Picture 8" descr="BOF_illustration_pp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588"/>
            <a:ext cx="7323137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_musta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4575" y="5014913"/>
            <a:ext cx="110013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_distribution_title"/>
          <p:cNvSpPr txBox="1"/>
          <p:nvPr userDrawn="1"/>
        </p:nvSpPr>
        <p:spPr>
          <a:xfrm>
            <a:off x="6372225" y="6372225"/>
            <a:ext cx="2159000" cy="334963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8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12000" y="5012779"/>
            <a:ext cx="6120680" cy="504453"/>
          </a:xfrm>
        </p:spPr>
        <p:txBody>
          <a:bodyPr anchor="b"/>
          <a:lstStyle>
            <a:lvl1pPr algn="l">
              <a:defRPr sz="2900" b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5728585"/>
            <a:ext cx="6111875" cy="436719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200">
                <a:solidFill>
                  <a:srgbClr val="00356C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11413" y="5472113"/>
            <a:ext cx="6121400" cy="333375"/>
          </a:xfrm>
        </p:spPr>
        <p:txBody>
          <a:bodyPr/>
          <a:lstStyle>
            <a:lvl1pPr>
              <a:defRPr sz="2200"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dt" sz="half" idx="11"/>
          </p:nvPr>
        </p:nvSpPr>
        <p:spPr>
          <a:xfrm>
            <a:off x="2411413" y="6335713"/>
            <a:ext cx="6121400" cy="333375"/>
          </a:xfrm>
        </p:spPr>
        <p:txBody>
          <a:bodyPr/>
          <a:lstStyle>
            <a:lvl1pPr>
              <a:defRPr sz="2200"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13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33670224-F112-4B82-A59B-1BB894B481D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4D8B-5BB3-49DD-933B-2BE5E676B9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3988-69A6-4545-9214-DC29E552B8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548000"/>
            <a:ext cx="4039200" cy="452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656" y="1548000"/>
            <a:ext cx="4039200" cy="452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F6A75-A471-4FE6-9B2B-AA4D202009D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74C5-4151-4069-88BF-ABECEE8A53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9D72-81FA-41C4-A8A5-2F6B9653BE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8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8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E41E-9E01-4E67-8EAE-890B04E335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CB61-C732-4C30-A77B-502BB4C17A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9F22-73DA-4BBD-B6E4-1AA87151DB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2E53-0C54-4322-B12B-5B6B3EC4B8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9CD4-2DCA-4F30-9CA1-D6D062F4ED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51613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EF8F-4154-4FB9-9DC8-D61C37676D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7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51613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436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51613"/>
            <a:ext cx="18716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356C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7988" y="6551613"/>
            <a:ext cx="976312" cy="33496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>
                <a:solidFill>
                  <a:srgbClr val="00356C"/>
                </a:solidFill>
                <a:cs typeface="+mn-cs"/>
              </a:defRPr>
            </a:lvl1pPr>
          </a:lstStyle>
          <a:p>
            <a:pPr>
              <a:defRPr/>
            </a:pPr>
            <a:fld id="{1F1500A4-AB86-45EC-8029-5FD628D0EF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356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56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356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/>
          </p:nvPr>
        </p:nvSpPr>
        <p:spPr>
          <a:xfrm>
            <a:off x="2411413" y="5013325"/>
            <a:ext cx="6121400" cy="503238"/>
          </a:xfrm>
        </p:spPr>
        <p:txBody>
          <a:bodyPr/>
          <a:lstStyle/>
          <a:p>
            <a:pPr eaLnBrk="1" hangingPunct="1"/>
            <a:r>
              <a:rPr lang="fi-FI" smtClean="0"/>
              <a:t>Euro ja talous 1-2014</a:t>
            </a: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2411413" y="5729288"/>
            <a:ext cx="6111875" cy="436562"/>
          </a:xfrm>
        </p:spPr>
        <p:txBody>
          <a:bodyPr/>
          <a:lstStyle/>
          <a:p>
            <a:pPr eaLnBrk="1" hangingPunct="1"/>
            <a:r>
              <a:rPr lang="fi-FI" smtClean="0"/>
              <a:t>Euro &amp; talous 1/2014 		</a:t>
            </a:r>
            <a:endParaRPr lang="fi-FI" smtClean="0">
              <a:solidFill>
                <a:srgbClr val="FF0000"/>
              </a:solidFill>
            </a:endParaRPr>
          </a:p>
        </p:txBody>
      </p:sp>
      <p:sp>
        <p:nvSpPr>
          <p:cNvPr id="1638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latin typeface="+mn-lt"/>
              </a:rPr>
              <a:t>Erkki Liikanen</a:t>
            </a:r>
            <a:endParaRPr lang="fi-FI" dirty="0">
              <a:latin typeface="+mn-lt"/>
            </a:endParaRPr>
          </a:p>
        </p:txBody>
      </p:sp>
      <p:sp>
        <p:nvSpPr>
          <p:cNvPr id="29701" name="Date Placeholder 6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A5A8E1DB-6766-4D8A-A987-FBC017CABA38}" type="slidenum">
              <a:rPr lang="fi-FI" smtClean="0"/>
              <a:pPr>
                <a:defRPr/>
              </a:pPr>
              <a:t>1</a:t>
            </a:fld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000" smtClean="0"/>
              <a:t>Kotitalouksien ja yritysten maksamissa koroissa edelleen suuria maittaisia eroja</a:t>
            </a:r>
          </a:p>
        </p:txBody>
      </p:sp>
      <p:sp>
        <p:nvSpPr>
          <p:cNvPr id="614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6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pic>
        <p:nvPicPr>
          <p:cNvPr id="24581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84963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56448B76-3CC4-48F2-A508-AC855744D2CC}" type="slidenum">
              <a:rPr lang="fi-FI" smtClean="0"/>
              <a:pPr>
                <a:defRPr/>
              </a:pPr>
              <a:t>10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fi-FI" sz="3000" smtClean="0"/>
              <a:t>Myös lainakantojen kehityksessä eriytymistä</a:t>
            </a:r>
          </a:p>
        </p:txBody>
      </p:sp>
      <p:sp>
        <p:nvSpPr>
          <p:cNvPr id="717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717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7174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E832FF74-00DA-4BAE-BA3A-0AC5CF8C8BFD}" type="slidenum">
              <a:rPr lang="fi-FI" smtClean="0"/>
              <a:pPr>
                <a:defRPr/>
              </a:pPr>
              <a:t>11</a:t>
            </a:fld>
            <a:endParaRPr lang="fi-FI" smtClean="0"/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pPr eaLnBrk="1" hangingPunct="1"/>
            <a:r>
              <a:rPr lang="fi-FI" sz="3000" smtClean="0"/>
              <a:t>Velka-asteiden sopeutus edennyt vain vähän</a:t>
            </a:r>
          </a:p>
        </p:txBody>
      </p:sp>
      <p:sp>
        <p:nvSpPr>
          <p:cNvPr id="819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81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pic>
        <p:nvPicPr>
          <p:cNvPr id="26629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84963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EA647203-5E51-4A8C-B66E-3ACBB88E99AE}" type="slidenum">
              <a:rPr lang="fi-FI" smtClean="0"/>
              <a:pPr>
                <a:defRPr/>
              </a:pPr>
              <a:t>12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Pankkiunioni ja pankkien kattava arvio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5" y="1547813"/>
            <a:ext cx="8893175" cy="4525962"/>
          </a:xfrm>
        </p:spPr>
        <p:txBody>
          <a:bodyPr/>
          <a:lstStyle/>
          <a:p>
            <a:r>
              <a:rPr lang="fi-FI" b="1" i="1" smtClean="0"/>
              <a:t>Epäluottamus taseisiin edelleen suuri</a:t>
            </a:r>
          </a:p>
          <a:p>
            <a:pPr lvl="1"/>
            <a:r>
              <a:rPr lang="fi-FI" smtClean="0"/>
              <a:t>Kotitaloudet, yritykset, pankit </a:t>
            </a:r>
          </a:p>
          <a:p>
            <a:pPr lvl="1">
              <a:spcAft>
                <a:spcPts val="1200"/>
              </a:spcAft>
            </a:pPr>
            <a:r>
              <a:rPr lang="fi-FI" smtClean="0"/>
              <a:t>Luottamuksen rakentaminen ja edelleen vahvistaminen</a:t>
            </a:r>
          </a:p>
          <a:p>
            <a:r>
              <a:rPr lang="fi-FI" b="1" i="1" smtClean="0"/>
              <a:t>Pankkien kattava arvio vastaa osaltaan haasteeseen</a:t>
            </a:r>
          </a:p>
          <a:p>
            <a:pPr lvl="1"/>
            <a:r>
              <a:rPr lang="fi-FI" smtClean="0"/>
              <a:t>Lisää luottamusta pankkeihin</a:t>
            </a:r>
          </a:p>
          <a:p>
            <a:pPr lvl="1">
              <a:spcAft>
                <a:spcPts val="1200"/>
              </a:spcAft>
            </a:pPr>
            <a:r>
              <a:rPr lang="fi-FI" smtClean="0"/>
              <a:t>Vahvistaa pankkien kykyä rahoittaa luotonantoa</a:t>
            </a:r>
          </a:p>
          <a:p>
            <a:r>
              <a:rPr lang="fi-FI" b="1" i="1" smtClean="0"/>
              <a:t>Kriisinratkaisumekanismista sopu 20.3.2014</a:t>
            </a:r>
          </a:p>
          <a:p>
            <a:pPr lvl="1"/>
            <a:r>
              <a:rPr lang="fi-FI" smtClean="0"/>
              <a:t>Ratkaisu hyvin lähellä joulukuun ECOFINin tulemia</a:t>
            </a:r>
          </a:p>
          <a:p>
            <a:pPr lvl="1"/>
            <a:r>
              <a:rPr lang="fi-FI" smtClean="0"/>
              <a:t>Rahaston kerryttäminen tapahtuu aiempaa nopeammin</a:t>
            </a:r>
          </a:p>
          <a:p>
            <a:pPr>
              <a:buFont typeface="Arial" charset="0"/>
              <a:buNone/>
            </a:pPr>
            <a:r>
              <a:rPr lang="fi-FI" smtClean="0"/>
              <a:t> </a:t>
            </a:r>
          </a:p>
          <a:p>
            <a:endParaRPr lang="fi-FI" smtClean="0"/>
          </a:p>
          <a:p>
            <a:pPr>
              <a:buFont typeface="Arial" charset="0"/>
              <a:buNone/>
            </a:pPr>
            <a:endParaRPr lang="fi-FI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57ABE-8CA6-4477-9ADD-6CB68ACA408C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fi-FI" sz="3000" smtClean="0"/>
              <a:t>Pankkien kattava arvio</a:t>
            </a:r>
            <a:br>
              <a:rPr lang="fi-FI" sz="3000" smtClean="0"/>
            </a:br>
            <a:r>
              <a:rPr lang="fi-FI" sz="3000" smtClean="0"/>
              <a:t>Eurooppalaisten pankkien luottoriskihintoja</a:t>
            </a:r>
          </a:p>
        </p:txBody>
      </p:sp>
      <p:sp>
        <p:nvSpPr>
          <p:cNvPr id="3584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358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C9D5A7C2-E383-4BEF-8043-BC5E26ED367D}" type="slidenum">
              <a:rPr lang="fi-FI" smtClean="0"/>
              <a:pPr>
                <a:defRPr/>
              </a:pPr>
              <a:t>14</a:t>
            </a:fld>
            <a:endParaRPr lang="fi-FI" smtClean="0"/>
          </a:p>
        </p:txBody>
      </p:sp>
      <p:pic>
        <p:nvPicPr>
          <p:cNvPr id="286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0" y="1439863"/>
            <a:ext cx="6757988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Suomen Pankin </a:t>
            </a:r>
            <a:br>
              <a:rPr lang="fi-FI" i="1" smtClean="0"/>
            </a:br>
            <a:r>
              <a:rPr lang="fi-FI" i="1" smtClean="0"/>
              <a:t>kansainvälisen talouden ennusteen päätulemat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36869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86EFDC1B-7DE3-4D51-A553-20DAF607FCB1}" type="slidenum">
              <a:rPr lang="fi-FI" smtClean="0"/>
              <a:pPr>
                <a:defRPr/>
              </a:pPr>
              <a:t>15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pPr eaLnBrk="1" hangingPunct="1"/>
            <a:r>
              <a:rPr lang="fi-FI" smtClean="0"/>
              <a:t>Suomen Pankin ennuste</a:t>
            </a:r>
            <a:br>
              <a:rPr lang="fi-FI" smtClean="0"/>
            </a:br>
            <a:r>
              <a:rPr lang="fi-FI" smtClean="0"/>
              <a:t>Kasvu elpymässä mutta ei kiihdy nopeaksi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pic>
        <p:nvPicPr>
          <p:cNvPr id="30725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49338"/>
            <a:ext cx="8507413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E2E0BB0B-552D-46D4-BF93-33CDABCD4808}" type="slidenum">
              <a:rPr lang="fi-FI" smtClean="0"/>
              <a:pPr>
                <a:defRPr/>
              </a:pPr>
              <a:t>16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Suomen Pankin ennuste</a:t>
            </a:r>
            <a:br>
              <a:rPr lang="fi-FI" smtClean="0"/>
            </a:br>
            <a:r>
              <a:rPr lang="fi-FI" smtClean="0"/>
              <a:t>Vaimeat näkymät heijastuvat inflaatioon</a:t>
            </a:r>
          </a:p>
        </p:txBody>
      </p:sp>
      <p:sp>
        <p:nvSpPr>
          <p:cNvPr id="1024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102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pic>
        <p:nvPicPr>
          <p:cNvPr id="31749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5688"/>
            <a:ext cx="84931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5F5D471D-1C3D-4054-992B-5DEF999BED35}" type="slidenum">
              <a:rPr lang="fi-FI" smtClean="0"/>
              <a:pPr>
                <a:defRPr/>
              </a:pPr>
              <a:t>17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fi-FI" sz="3000" smtClean="0"/>
              <a:t>Inflaatio euroalueella</a:t>
            </a:r>
            <a:br>
              <a:rPr lang="fi-FI" sz="3000" smtClean="0"/>
            </a:br>
            <a:r>
              <a:rPr lang="fi-FI" sz="3000" smtClean="0"/>
              <a:t>Suhteellisten hintojen muutokset hidastuneet</a:t>
            </a:r>
          </a:p>
        </p:txBody>
      </p:sp>
      <p:sp>
        <p:nvSpPr>
          <p:cNvPr id="1126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112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pic>
        <p:nvPicPr>
          <p:cNvPr id="32773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4250"/>
            <a:ext cx="84963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535E7CC2-4674-4770-8725-A81A3578B940}" type="slidenum">
              <a:rPr lang="fi-FI" smtClean="0"/>
              <a:pPr>
                <a:defRPr/>
              </a:pPr>
              <a:t>18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fi-FI" smtClean="0"/>
              <a:t>Suomen Pankin ennuste</a:t>
            </a:r>
            <a:br>
              <a:rPr lang="fi-FI" smtClean="0"/>
            </a:br>
            <a:r>
              <a:rPr lang="fi-FI" smtClean="0"/>
              <a:t>Maailmantalous altis alasuuntaisille riskeille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547813"/>
            <a:ext cx="9036050" cy="4525962"/>
          </a:xfrm>
        </p:spPr>
        <p:txBody>
          <a:bodyPr/>
          <a:lstStyle/>
          <a:p>
            <a:pPr eaLnBrk="1" hangingPunct="1"/>
            <a:r>
              <a:rPr lang="fi-FI" b="1" i="1" smtClean="0"/>
              <a:t>Hitaan inflaation kausi voi olla</a:t>
            </a:r>
          </a:p>
          <a:p>
            <a:pPr lvl="1" eaLnBrk="1" hangingPunct="1"/>
            <a:r>
              <a:rPr lang="fi-FI" b="1" i="1" smtClean="0"/>
              <a:t>Ennustettua pitkäkestoisempi</a:t>
            </a:r>
          </a:p>
          <a:p>
            <a:pPr lvl="1" eaLnBrk="1" hangingPunct="1"/>
            <a:r>
              <a:rPr lang="fi-FI" b="1" i="1" smtClean="0"/>
              <a:t>Voi vaikeuttaa talouksien sopeutumista arvioitua enemmän</a:t>
            </a:r>
          </a:p>
          <a:p>
            <a:pPr lvl="1" eaLnBrk="1" hangingPunct="1"/>
            <a:endParaRPr lang="fi-FI" smtClean="0"/>
          </a:p>
          <a:p>
            <a:pPr eaLnBrk="1" hangingPunct="1"/>
            <a:r>
              <a:rPr lang="fi-FI" b="1" i="1" smtClean="0"/>
              <a:t>Ukrainan kriisin vaikutukset</a:t>
            </a:r>
          </a:p>
          <a:p>
            <a:pPr lvl="1" eaLnBrk="1" hangingPunct="1"/>
            <a:r>
              <a:rPr lang="fi-FI" b="1" i="1" smtClean="0"/>
              <a:t>Venäjä; EU (Suomi); Yhdysvallat; maailmantalous</a:t>
            </a:r>
          </a:p>
          <a:p>
            <a:pPr lvl="1" eaLnBrk="1" hangingPunct="1"/>
            <a:r>
              <a:rPr lang="fi-FI" b="1" i="1" smtClean="0"/>
              <a:t>Lyhyen aikavälin näkymät, pidemmän aikavälin vaikutukset</a:t>
            </a:r>
          </a:p>
          <a:p>
            <a:pPr lvl="1" eaLnBrk="1" hangingPunct="1"/>
            <a:endParaRPr lang="fi-FI" smtClean="0"/>
          </a:p>
          <a:p>
            <a:pPr eaLnBrk="1" hangingPunct="1"/>
            <a:r>
              <a:rPr lang="fi-FI" b="1" i="1" smtClean="0"/>
              <a:t>Nousevien talouksien tilanne ja näkymät</a:t>
            </a:r>
          </a:p>
          <a:p>
            <a:pPr lvl="1" eaLnBrk="1" hangingPunct="1"/>
            <a:r>
              <a:rPr lang="fi-FI" b="1" i="1" smtClean="0"/>
              <a:t>Joidenkin nousevien talouksien rahoitusolojen kiristyminen </a:t>
            </a:r>
          </a:p>
          <a:p>
            <a:pPr lvl="1" eaLnBrk="1" hangingPunct="1"/>
            <a:r>
              <a:rPr lang="fi-FI" b="1" i="1" smtClean="0"/>
              <a:t>Kiinan talouden rakennemuutos,  rahoitussektorin kestävyys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3789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6B8CF22B-08AC-48D6-A8D9-5AE4817751B7}" type="slidenum">
              <a:rPr lang="fi-FI" smtClean="0"/>
              <a:pPr>
                <a:defRPr/>
              </a:pPr>
              <a:t>19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Teemat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b="1" i="1" smtClean="0"/>
              <a:t>Kriisin torjunnasta kasvun perustan vahvistamiseen</a:t>
            </a:r>
          </a:p>
          <a:p>
            <a:pPr lvl="1" eaLnBrk="1" hangingPunct="1"/>
            <a:r>
              <a:rPr lang="fi-FI" smtClean="0"/>
              <a:t>Sopeutus on edennyt, mutta finanssikriisin jälki on pitkä</a:t>
            </a:r>
          </a:p>
          <a:p>
            <a:pPr lvl="1" eaLnBrk="1" hangingPunct="1">
              <a:spcAft>
                <a:spcPts val="1200"/>
              </a:spcAft>
            </a:pPr>
            <a:r>
              <a:rPr lang="fi-FI" smtClean="0"/>
              <a:t>Rakennemuutos punnitsee sopeutumiskyvyn</a:t>
            </a:r>
          </a:p>
          <a:p>
            <a:pPr eaLnBrk="1" hangingPunct="1"/>
            <a:r>
              <a:rPr lang="fi-FI" b="1" i="1" smtClean="0"/>
              <a:t>Suomen Pankin kansainvälisen talouden ennuste</a:t>
            </a:r>
          </a:p>
          <a:p>
            <a:pPr lvl="1" eaLnBrk="1" hangingPunct="1"/>
            <a:r>
              <a:rPr lang="fi-FI" smtClean="0"/>
              <a:t>Kasvu jatkuu, mutta vaimeana; hitaan inflaation kausi </a:t>
            </a:r>
          </a:p>
          <a:p>
            <a:pPr eaLnBrk="1" hangingPunct="1"/>
            <a:r>
              <a:rPr lang="fi-FI" b="1" i="1" smtClean="0"/>
              <a:t>Suomen Pankki 2013</a:t>
            </a:r>
          </a:p>
          <a:p>
            <a:pPr lvl="1" eaLnBrk="1" hangingPunct="1">
              <a:spcAft>
                <a:spcPts val="1200"/>
              </a:spcAft>
            </a:pPr>
            <a:r>
              <a:rPr lang="fi-FI" smtClean="0"/>
              <a:t>Tulos 239 milj. euroa, josta valtiolle 180 milj. euroa </a:t>
            </a:r>
          </a:p>
          <a:p>
            <a:pPr eaLnBrk="1" hangingPunct="1"/>
            <a:r>
              <a:rPr lang="fi-FI" b="1" i="1" smtClean="0"/>
              <a:t>Suomen talouden kolme haastetta</a:t>
            </a:r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3072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53113F94-9621-4C69-9B9E-2E79FE675C45}" type="slidenum">
              <a:rPr lang="fi-FI" smtClean="0"/>
              <a:pPr>
                <a:defRPr/>
              </a:pPr>
              <a:t>2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Euroalueen rahapolitiikka </a:t>
            </a:r>
            <a:br>
              <a:rPr lang="fi-FI" i="1" smtClean="0"/>
            </a:br>
            <a:endParaRPr lang="fi-FI" i="1" smtClean="0"/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3994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4A92BEE4-3463-4A2C-BCBD-DAC927E192E1}" type="slidenum">
              <a:rPr lang="fi-FI" smtClean="0"/>
              <a:pPr>
                <a:defRPr/>
              </a:pPr>
              <a:t>20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Euroalueen rahapolitiikan mitoitus kasvua tukeva niin kauan kuin tarpeen</a:t>
            </a:r>
          </a:p>
        </p:txBody>
      </p:sp>
      <p:sp>
        <p:nvSpPr>
          <p:cNvPr id="1229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122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E1E7B9C5-751C-47D1-8127-C75BE81872CC}" type="slidenum">
              <a:rPr lang="fi-FI" smtClean="0"/>
              <a:pPr>
                <a:defRPr/>
              </a:pPr>
              <a:t>21</a:t>
            </a:fld>
            <a:endParaRPr lang="fi-FI" smtClean="0"/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000" smtClean="0"/>
              <a:t>Yhdysvaltain ja Japanin keskuspankin osto-ohjelmat kasvattaneet niiden taseita</a:t>
            </a:r>
          </a:p>
        </p:txBody>
      </p:sp>
      <p:sp>
        <p:nvSpPr>
          <p:cNvPr id="1331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1331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5EFC3030-7D4D-480E-B1A0-D829B6723192}" type="slidenum">
              <a:rPr lang="fi-FI" smtClean="0"/>
              <a:pPr>
                <a:defRPr/>
              </a:pPr>
              <a:t>22</a:t>
            </a:fld>
            <a:endParaRPr lang="fi-FI" smtClean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fi-FI" sz="3000" smtClean="0"/>
              <a:t>Pitkien korkojen kehitys heijastaa eroja kasvunäkymissä ja rahapolitiikassa</a:t>
            </a:r>
          </a:p>
        </p:txBody>
      </p:sp>
      <p:sp>
        <p:nvSpPr>
          <p:cNvPr id="1434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1434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381D9295-9E29-4610-B486-DC25B6B6BF04}" type="slidenum">
              <a:rPr lang="fi-FI" smtClean="0"/>
              <a:pPr>
                <a:defRPr/>
              </a:pPr>
              <a:t>23</a:t>
            </a:fld>
            <a:endParaRPr lang="fi-FI" smtClean="0"/>
          </a:p>
        </p:txBody>
      </p:sp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/>
          <a:lstStyle/>
          <a:p>
            <a:pPr eaLnBrk="1" hangingPunct="1"/>
            <a:r>
              <a:rPr lang="fi-FI" smtClean="0"/>
              <a:t>Eurojärjestelmän tase supistunut, kun pankit ovat maksaneet takaisin luottojaan</a:t>
            </a:r>
          </a:p>
        </p:txBody>
      </p:sp>
      <p:sp>
        <p:nvSpPr>
          <p:cNvPr id="4096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409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C353903F-23CF-4EC1-B0E6-835B8BC3508A}" type="slidenum">
              <a:rPr lang="fi-FI" smtClean="0"/>
              <a:pPr>
                <a:defRPr/>
              </a:pPr>
              <a:t>24</a:t>
            </a:fld>
            <a:endParaRPr lang="fi-FI" smtClean="0"/>
          </a:p>
        </p:txBody>
      </p:sp>
      <p:pic>
        <p:nvPicPr>
          <p:cNvPr id="3891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475" y="1271588"/>
            <a:ext cx="7920038" cy="5178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Rahapolitiikan mitoituksesta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79388" y="1206500"/>
            <a:ext cx="8713787" cy="5175250"/>
          </a:xfrm>
        </p:spPr>
        <p:txBody>
          <a:bodyPr/>
          <a:lstStyle/>
          <a:p>
            <a:pPr eaLnBrk="1" hangingPunct="1"/>
            <a:r>
              <a:rPr lang="fi-FI" b="1" i="1" smtClean="0"/>
              <a:t>Rahapolitiikan nykyinen mitoitus on kasvua tukevaa</a:t>
            </a:r>
          </a:p>
          <a:p>
            <a:pPr lvl="1" eaLnBrk="1" hangingPunct="1">
              <a:spcAft>
                <a:spcPts val="600"/>
              </a:spcAft>
            </a:pPr>
            <a:r>
              <a:rPr lang="fi-FI" smtClean="0"/>
              <a:t>ohjauskorot ja odotus niiden kehityksestä on vienyt lyhyimmät markkinakorot lähes nollaan </a:t>
            </a:r>
          </a:p>
          <a:p>
            <a:pPr eaLnBrk="1" hangingPunct="1"/>
            <a:r>
              <a:rPr lang="fi-FI" b="1" i="1" smtClean="0"/>
              <a:t>Rahapolitiikan mitoitus tulee säilymään kasvua tukevana</a:t>
            </a:r>
          </a:p>
          <a:p>
            <a:pPr lvl="1" eaLnBrk="1" hangingPunct="1"/>
            <a:r>
              <a:rPr lang="fi-FI" smtClean="0"/>
              <a:t>inflaationäkymät ovat vaimeat keskipitkällä aikavälillä,  </a:t>
            </a:r>
          </a:p>
          <a:p>
            <a:pPr lvl="1" eaLnBrk="1" hangingPunct="1"/>
            <a:r>
              <a:rPr lang="fi-FI" smtClean="0"/>
              <a:t>taloudessa on runsaasti käyttämätöntä kapasiteettia,</a:t>
            </a:r>
          </a:p>
          <a:p>
            <a:pPr lvl="1" eaLnBrk="1" hangingPunct="1">
              <a:spcAft>
                <a:spcPts val="600"/>
              </a:spcAft>
            </a:pPr>
            <a:r>
              <a:rPr lang="fi-FI" smtClean="0"/>
              <a:t>luottomäärät ovat supistuneet</a:t>
            </a:r>
          </a:p>
          <a:p>
            <a:pPr eaLnBrk="1" hangingPunct="1"/>
            <a:r>
              <a:rPr lang="fi-FI" b="1" i="1" smtClean="0"/>
              <a:t>Neuvosto on valmis uusiin toimiin, mikäli tarvitaan</a:t>
            </a:r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A9CA3EBF-BC69-4B5F-AA9D-A8E5C97F778A}" type="slidenum">
              <a:rPr lang="fi-FI" smtClean="0"/>
              <a:pPr>
                <a:defRPr/>
              </a:pPr>
              <a:t>25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Suomen Pankin tulos 2013</a:t>
            </a:r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43013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1FB08E69-CA07-4293-8DD9-117E3D141EFF}" type="slidenum">
              <a:rPr lang="fi-FI" smtClean="0"/>
              <a:pPr>
                <a:defRPr/>
              </a:pPr>
              <a:t>26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/>
          </p:nvPr>
        </p:nvSpPr>
        <p:spPr>
          <a:xfrm>
            <a:off x="179388" y="336550"/>
            <a:ext cx="8358187" cy="571500"/>
          </a:xfrm>
        </p:spPr>
        <p:txBody>
          <a:bodyPr/>
          <a:lstStyle/>
          <a:p>
            <a:pPr eaLnBrk="1" hangingPunct="1"/>
            <a:r>
              <a:rPr lang="fi-FI" smtClean="0"/>
              <a:t>Suomen Pankin tulos 2013</a:t>
            </a:r>
            <a:br>
              <a:rPr lang="fi-FI" smtClean="0"/>
            </a:br>
            <a:r>
              <a:rPr lang="fi-FI" smtClean="0"/>
              <a:t>Tase pienentynyt, mutta edelleen suuri</a:t>
            </a:r>
          </a:p>
        </p:txBody>
      </p:sp>
      <p:sp>
        <p:nvSpPr>
          <p:cNvPr id="4403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1"/>
          </p:nvPr>
        </p:nvSpPr>
        <p:spPr>
          <a:xfrm>
            <a:off x="4859338" y="1268413"/>
            <a:ext cx="3889375" cy="4681537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fi-FI" sz="2000" smtClean="0">
                <a:solidFill>
                  <a:srgbClr val="00436F"/>
                </a:solidFill>
              </a:rPr>
              <a:t>Rahapolitiikan operaatioiden volyymit ja poikkeustoimien laajuus ovat merkittävästi vaikuttaneet korkokatteen kautta tulokseen.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fi-FI" sz="2000" smtClean="0">
              <a:solidFill>
                <a:srgbClr val="00436F"/>
              </a:solidFill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fi-FI" sz="2000" smtClean="0">
                <a:solidFill>
                  <a:srgbClr val="00436F"/>
                </a:solidFill>
              </a:rPr>
              <a:t>Korkotason lasku on lisäksi heikentänyt tulosta.</a:t>
            </a:r>
          </a:p>
          <a:p>
            <a:pPr eaLnBrk="1" hangingPunct="1">
              <a:buFont typeface="Arial" charset="0"/>
              <a:buNone/>
            </a:pPr>
            <a:endParaRPr lang="fi-FI" sz="2000" smtClean="0"/>
          </a:p>
          <a:p>
            <a:pPr eaLnBrk="1" hangingPunct="1"/>
            <a:r>
              <a:rPr lang="fi-FI" sz="2000" smtClean="0"/>
              <a:t>Pankkien talletukset            (ja vastaavasti Target-saamiset) pienenivät kolmasosaan</a:t>
            </a:r>
          </a:p>
          <a:p>
            <a:pPr eaLnBrk="1" hangingPunct="1">
              <a:buFont typeface="Arial" charset="0"/>
              <a:buNone/>
            </a:pPr>
            <a:endParaRPr lang="fi-FI" sz="2000" smtClean="0"/>
          </a:p>
          <a:p>
            <a:pPr eaLnBrk="1" hangingPunct="1">
              <a:buFont typeface="Arial" charset="0"/>
              <a:buNone/>
            </a:pPr>
            <a:endParaRPr lang="fi-FI" sz="1700" smtClean="0"/>
          </a:p>
          <a:p>
            <a:pPr eaLnBrk="1" hangingPunct="1">
              <a:buFont typeface="Arial" charset="0"/>
              <a:buNone/>
            </a:pPr>
            <a:endParaRPr lang="fi-FI" sz="1700" smtClean="0"/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755650" y="1268413"/>
            <a:ext cx="7921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i-FI" sz="1200">
                <a:solidFill>
                  <a:srgbClr val="18426D"/>
                </a:solidFill>
              </a:rPr>
              <a:t>milj. €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179512" y="1412776"/>
          <a:ext cx="48245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40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0C04C437-3B59-474C-8BE6-75C21392D922}" type="slidenum">
              <a:rPr lang="fi-FI" smtClean="0"/>
              <a:pPr>
                <a:defRPr/>
              </a:pPr>
              <a:t>27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6"/>
          <p:cNvGraphicFramePr>
            <a:graphicFrameLocks noGrp="1"/>
          </p:cNvGraphicFramePr>
          <p:nvPr>
            <p:ph idx="1"/>
          </p:nvPr>
        </p:nvGraphicFramePr>
        <p:xfrm>
          <a:off x="323528" y="2132856"/>
          <a:ext cx="6048671" cy="2871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3618"/>
                <a:gridCol w="1075319"/>
                <a:gridCol w="1209734"/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</a:pPr>
                      <a:endParaRPr lang="fi-FI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8426D"/>
                        </a:solidFill>
                      </a:endParaRPr>
                    </a:p>
                  </a:txBody>
                  <a:tcPr marL="88719" marR="88719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marT="0" marB="46800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marT="0" marB="46800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9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TOIMINNALLINEN TULOS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anchor="b">
                    <a:lnL>
                      <a:noFill/>
                    </a:lnL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411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2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VARAUSSIIRTOJA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9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fi-FI" sz="1400" dirty="0" smtClean="0">
                          <a:solidFill>
                            <a:srgbClr val="155083"/>
                          </a:solidFill>
                        </a:rPr>
                        <a:t>Yleisvaraus</a:t>
                      </a:r>
                      <a:endParaRPr lang="fi-FI" sz="1400" b="0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–300</a:t>
                      </a:r>
                      <a:endParaRPr lang="fi-FI" sz="1400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–50</a:t>
                      </a:r>
                      <a:endParaRPr lang="fi-FI" sz="1400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36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600"/>
                        </a:lnSpc>
                      </a:pPr>
                      <a:r>
                        <a:rPr lang="fi-FI" sz="1400" kern="1200" dirty="0" smtClean="0">
                          <a:solidFill>
                            <a:srgbClr val="155083"/>
                          </a:solidFill>
                        </a:rPr>
                        <a:t>Reaaliarvovaraus</a:t>
                      </a:r>
                      <a:endParaRPr lang="fi-FI" sz="1400" b="0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–117</a:t>
                      </a:r>
                      <a:endParaRPr lang="fi-FI" sz="1400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–122</a:t>
                      </a:r>
                      <a:endParaRPr lang="fi-FI" sz="1400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/>
                </a:tc>
              </a:tr>
              <a:tr h="42369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TILIKAUDEN TULOS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337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9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JOSTA</a:t>
                      </a:r>
                      <a:r>
                        <a:rPr lang="fi-FI" sz="1400" b="1" baseline="0" dirty="0" smtClean="0">
                          <a:solidFill>
                            <a:srgbClr val="155083"/>
                          </a:solidFill>
                        </a:rPr>
                        <a:t> VOITONJAKO VALTIOLLE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anchor="b"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9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45060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04025" y="3284538"/>
            <a:ext cx="1728788" cy="431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i-FI" sz="900" dirty="0">
                <a:solidFill>
                  <a:srgbClr val="155083"/>
                </a:solidFill>
              </a:rPr>
              <a:t>Varaus eurojärjestelmän lisäriskeihin 100 milj. €</a:t>
            </a:r>
          </a:p>
          <a:p>
            <a:pPr algn="r">
              <a:defRPr/>
            </a:pPr>
            <a:r>
              <a:rPr lang="fi-FI" sz="900" dirty="0">
                <a:solidFill>
                  <a:srgbClr val="155083"/>
                </a:solidFill>
              </a:rPr>
              <a:t>(2012 200 milj. €)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04025" y="3860800"/>
            <a:ext cx="1728788" cy="12160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i-FI" sz="900" dirty="0">
                <a:solidFill>
                  <a:srgbClr val="155083"/>
                </a:solidFill>
              </a:rPr>
              <a:t>Vuonna 2012 lunastamattomista markoista jaksotettiin tulevien vuosien voitonjakoon 100 milj. €. Vuonna 2013 tästä erästä purettiin tulokseen 50 milj. €.</a:t>
            </a: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6300788" y="3573463"/>
            <a:ext cx="5032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6300788" y="3573463"/>
            <a:ext cx="503237" cy="431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7" name="TextBox 27"/>
          <p:cNvSpPr txBox="1">
            <a:spLocks noChangeArrowheads="1"/>
          </p:cNvSpPr>
          <p:nvPr/>
        </p:nvSpPr>
        <p:spPr bwMode="auto">
          <a:xfrm>
            <a:off x="323850" y="2133600"/>
            <a:ext cx="11525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i-FI" sz="1400">
                <a:solidFill>
                  <a:srgbClr val="18426D"/>
                </a:solidFill>
              </a:rPr>
              <a:t>Milj. €</a:t>
            </a:r>
          </a:p>
        </p:txBody>
      </p:sp>
      <p:sp>
        <p:nvSpPr>
          <p:cNvPr id="43018" name="Title 12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43000"/>
          </a:xfrm>
        </p:spPr>
        <p:txBody>
          <a:bodyPr/>
          <a:lstStyle/>
          <a:p>
            <a:pPr eaLnBrk="1" hangingPunct="1"/>
            <a:r>
              <a:rPr lang="fi-FI" smtClean="0"/>
              <a:t>Suomen Pankin tulos 2013</a:t>
            </a:r>
            <a:br>
              <a:rPr lang="fi-FI" smtClean="0"/>
            </a:br>
            <a:r>
              <a:rPr lang="fi-FI" smtClean="0"/>
              <a:t>Tilikauden tulos ja voitonjako</a:t>
            </a:r>
          </a:p>
        </p:txBody>
      </p:sp>
      <p:sp>
        <p:nvSpPr>
          <p:cNvPr id="45067" name="Slide Number Placeholder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BC15F5E0-060D-4070-A156-A04334D51C72}" type="slidenum">
              <a:rPr lang="fi-FI" smtClean="0"/>
              <a:pPr>
                <a:defRPr/>
              </a:pPr>
              <a:t>28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431212" cy="647700"/>
          </a:xfrm>
        </p:spPr>
        <p:txBody>
          <a:bodyPr/>
          <a:lstStyle/>
          <a:p>
            <a:pPr eaLnBrk="1" hangingPunct="1"/>
            <a:r>
              <a:rPr lang="fi-FI" smtClean="0"/>
              <a:t>Suomen Pankin tulos 2013</a:t>
            </a:r>
            <a:br>
              <a:rPr lang="fi-FI" smtClean="0"/>
            </a:br>
            <a:r>
              <a:rPr lang="fi-FI" smtClean="0"/>
              <a:t>Yhteenveto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23850" y="1844675"/>
            <a:ext cx="8229600" cy="4537075"/>
          </a:xfrm>
        </p:spPr>
        <p:txBody>
          <a:bodyPr/>
          <a:lstStyle/>
          <a:p>
            <a:pPr eaLnBrk="1" hangingPunct="1"/>
            <a:endParaRPr lang="fi-FI" smtClean="0"/>
          </a:p>
          <a:p>
            <a:pPr eaLnBrk="1" hangingPunct="1"/>
            <a:r>
              <a:rPr lang="fi-FI" b="1" i="1" smtClean="0"/>
              <a:t>Tulos 239 milj. euroa, josta valtiolle 180 milj. euroa (227 milj. euroa vuodelta 2012)</a:t>
            </a:r>
          </a:p>
          <a:p>
            <a:pPr eaLnBrk="1" hangingPunct="1"/>
            <a:endParaRPr lang="fi-FI" b="1" i="1" smtClean="0"/>
          </a:p>
          <a:p>
            <a:pPr eaLnBrk="1" hangingPunct="1"/>
            <a:r>
              <a:rPr lang="fi-FI" b="1" i="1" smtClean="0"/>
              <a:t>Suomen Pankki pitää yllä riittäviä puskureita, tarve niiden lisäämiseen on nyt vähäisempi.</a:t>
            </a:r>
          </a:p>
          <a:p>
            <a:pPr eaLnBrk="1" hangingPunct="1"/>
            <a:endParaRPr lang="fi-FI" sz="1600" smtClean="0"/>
          </a:p>
          <a:p>
            <a:pPr eaLnBrk="1" hangingPunct="1"/>
            <a:r>
              <a:rPr lang="fi-FI" b="1" i="1" smtClean="0"/>
              <a:t>Toimintakulut kurissa</a:t>
            </a:r>
          </a:p>
          <a:p>
            <a:pPr lvl="1" eaLnBrk="1" hangingPunct="1"/>
            <a:r>
              <a:rPr lang="fi-FI" smtClean="0"/>
              <a:t>Toiminnan priorisoiminen ja tehostamien jatkunut</a:t>
            </a:r>
          </a:p>
          <a:p>
            <a:pPr lvl="1" eaLnBrk="1" hangingPunct="1"/>
            <a:endParaRPr lang="fi-FI" sz="1200" smtClean="0"/>
          </a:p>
          <a:p>
            <a:pPr eaLnBrk="1" hangingPunct="1">
              <a:buFont typeface="Arial" charset="0"/>
              <a:buNone/>
            </a:pPr>
            <a:endParaRPr lang="fi-FI" smtClean="0"/>
          </a:p>
          <a:p>
            <a:pPr eaLnBrk="1" hangingPunct="1"/>
            <a:endParaRPr lang="fi-FI" smtClean="0"/>
          </a:p>
          <a:p>
            <a:pPr eaLnBrk="1" hangingPunct="1">
              <a:buFont typeface="Arial" charset="0"/>
              <a:buNone/>
            </a:pPr>
            <a:endParaRPr lang="fi-FI" smtClean="0"/>
          </a:p>
          <a:p>
            <a:pPr eaLnBrk="1" hangingPunct="1">
              <a:buFont typeface="Arial" charset="0"/>
              <a:buNone/>
            </a:pPr>
            <a:endParaRPr lang="fi-FI" smtClean="0"/>
          </a:p>
          <a:p>
            <a:pPr eaLnBrk="1" hangingPunct="1"/>
            <a:endParaRPr lang="fi-FI" smtClean="0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B45B4ECF-AD78-4330-8ADA-8EAFB6F6C05F}" type="slidenum">
              <a:rPr lang="fi-FI" smtClean="0"/>
              <a:pPr>
                <a:defRPr/>
              </a:pPr>
              <a:t>29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Kriisin torjunnasta kasvun perustan vahvistamiseen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31749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A009CD02-EE7C-4346-AE97-BE26D5220665}" type="slidenum">
              <a:rPr lang="fi-FI" smtClean="0"/>
              <a:pPr>
                <a:defRPr/>
              </a:pPr>
              <a:t>3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Suomen talouden haasteista</a:t>
            </a:r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47109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454FAB9A-D3AF-4929-AAB6-E750B4CC7CDA}" type="slidenum">
              <a:rPr lang="fi-FI" smtClean="0"/>
              <a:pPr>
                <a:defRPr/>
              </a:pPr>
              <a:t>30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pPr eaLnBrk="1" hangingPunct="1"/>
            <a:r>
              <a:rPr lang="fi-FI" smtClean="0"/>
              <a:t>Suomen talouden kriisin jälkeinen kehitys huolestuttavaa</a:t>
            </a:r>
          </a:p>
        </p:txBody>
      </p:sp>
      <p:sp>
        <p:nvSpPr>
          <p:cNvPr id="1536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153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8725DE0C-48EA-4758-90E1-568EA1DEC802}" type="slidenum">
              <a:rPr lang="fi-FI" smtClean="0"/>
              <a:pPr>
                <a:defRPr/>
              </a:pPr>
              <a:t>31</a:t>
            </a:fld>
            <a:endParaRPr lang="fi-FI" smtClean="0"/>
          </a:p>
        </p:txBody>
      </p:sp>
      <p:pic>
        <p:nvPicPr>
          <p:cNvPr id="46086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Suomen talouden kolme suurta haastetta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i-FI" b="1" i="1" dirty="0" smtClean="0"/>
              <a:t>Teollisuuden rakennemuutos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fi-FI" b="1" i="1" dirty="0" smtClean="0"/>
              <a:t>Väestön ikääntyminen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fi-FI" b="1" i="1" dirty="0" smtClean="0"/>
              <a:t>Kansainvälinen talouskehitys</a:t>
            </a:r>
          </a:p>
          <a:p>
            <a:pPr lvl="1" eaLnBrk="1" hangingPunct="1">
              <a:defRPr/>
            </a:pPr>
            <a:r>
              <a:rPr lang="fi-FI" dirty="0" smtClean="0"/>
              <a:t>Ukrainan tilanteeseen liittyvät uhat</a:t>
            </a:r>
          </a:p>
          <a:p>
            <a:pPr lvl="1" eaLnBrk="1" hangingPunct="1">
              <a:defRPr/>
            </a:pPr>
            <a:endParaRPr lang="fi-FI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i-FI" i="1" dirty="0" smtClean="0"/>
              <a:t>”Suomi ei ole toipunut vuonna 2008 alkaneesta teollisuuden romahduksesta, jonka myötä merkittävä osa kansantaloutemme perustaa menetettiin.”</a:t>
            </a:r>
          </a:p>
          <a:p>
            <a:pPr lvl="1" indent="0" eaLnBrk="1" hangingPunct="1">
              <a:buFontTx/>
              <a:buNone/>
              <a:defRPr/>
            </a:pPr>
            <a:r>
              <a:rPr lang="fi-FI" sz="2600" dirty="0" smtClean="0"/>
              <a:t>Bengt Holmström, Sixten Korkman ja Matti Pohjola 21.2.2014</a:t>
            </a:r>
          </a:p>
          <a:p>
            <a:pPr lvl="1" eaLnBrk="1" hangingPunct="1">
              <a:defRPr/>
            </a:pPr>
            <a:endParaRPr lang="fi-FI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i-FI" dirty="0" smtClean="0"/>
          </a:p>
        </p:txBody>
      </p:sp>
      <p:sp>
        <p:nvSpPr>
          <p:cNvPr id="48132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30C631A9-7BA5-4F60-92F1-1B7EC423046D}" type="slidenum">
              <a:rPr lang="fi-FI" smtClean="0"/>
              <a:pPr>
                <a:defRPr/>
              </a:pPr>
              <a:t>32</a:t>
            </a:fld>
            <a:endParaRPr lang="fi-FI" smtClean="0"/>
          </a:p>
        </p:txBody>
      </p:sp>
      <p:sp>
        <p:nvSpPr>
          <p:cNvPr id="4813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48134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Haasteisiin vastaaminen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b="1" i="1" smtClean="0"/>
              <a:t>Hallituksen </a:t>
            </a:r>
            <a:r>
              <a:rPr lang="fi-FI" b="1" i="1" u="sng" smtClean="0"/>
              <a:t>rakennepoliittisen</a:t>
            </a:r>
            <a:r>
              <a:rPr lang="fi-FI" b="1" i="1" smtClean="0"/>
              <a:t> ohjelman toteuttaminen kunnianhimoisesti ja etupainotteisesti</a:t>
            </a:r>
          </a:p>
          <a:p>
            <a:pPr eaLnBrk="1" hangingPunct="1">
              <a:spcBef>
                <a:spcPts val="1800"/>
              </a:spcBef>
            </a:pPr>
            <a:r>
              <a:rPr lang="fi-FI" b="1" i="1" smtClean="0"/>
              <a:t>Tarvitaan myös välitöntä julkisen talouden </a:t>
            </a:r>
            <a:r>
              <a:rPr lang="fi-FI" b="1" i="1" u="sng" smtClean="0"/>
              <a:t>sopeuttamista</a:t>
            </a:r>
          </a:p>
          <a:p>
            <a:pPr eaLnBrk="1" hangingPunct="1">
              <a:spcBef>
                <a:spcPts val="1800"/>
              </a:spcBef>
            </a:pPr>
            <a:r>
              <a:rPr lang="fi-FI" b="1" i="1" u="sng" smtClean="0"/>
              <a:t>Ukrainan kriisi </a:t>
            </a:r>
            <a:r>
              <a:rPr lang="fi-FI" b="1" i="1" smtClean="0"/>
              <a:t>voi johtaa entistä suurempaan rakennemuutokseen ja talouden sopeutumistarpeeseen</a:t>
            </a:r>
          </a:p>
          <a:p>
            <a:pPr lvl="1" eaLnBrk="1" hangingPunct="1"/>
            <a:r>
              <a:rPr lang="fi-FI" smtClean="0"/>
              <a:t>Uusiutumiskyky: työn liikkuvuus alalta ja alueelta toiselle, asuntojen tarjonta ym.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3B63-89F3-4D7C-8664-4D5B6132BC4A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Luottamus avainasemassa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b="1" i="1" smtClean="0"/>
              <a:t>Taloutta kohdanneet sokit ja vastatuulet ovat poikkeuksellisen voimakkaita. Ne </a:t>
            </a:r>
            <a:r>
              <a:rPr lang="fi-FI" b="1" i="1" u="sng" smtClean="0"/>
              <a:t>voivat horjuttaa luottamusta Suomen talouteen</a:t>
            </a:r>
            <a:r>
              <a:rPr lang="fi-FI" b="1" i="1" smtClean="0"/>
              <a:t>.</a:t>
            </a:r>
          </a:p>
          <a:p>
            <a:pPr eaLnBrk="1" hangingPunct="1"/>
            <a:r>
              <a:rPr lang="fi-FI" b="1" i="1" smtClean="0"/>
              <a:t>Ratkaisut, jotka parantavat pitkän aikavälin näkymiä, voivat olla lyhyellä aikavälillä kipeitä, mutta ovat </a:t>
            </a:r>
            <a:r>
              <a:rPr lang="fi-FI" b="1" i="1" u="sng" smtClean="0"/>
              <a:t>luottamuksen kannalta ratkaisevia</a:t>
            </a:r>
          </a:p>
          <a:p>
            <a:pPr eaLnBrk="1" hangingPunct="1"/>
            <a:r>
              <a:rPr lang="fi-FI" b="1" i="1" smtClean="0"/>
              <a:t>Vaikeat päätökset rakenneuudistuksista voivat parantaa </a:t>
            </a:r>
            <a:r>
              <a:rPr lang="fi-FI" b="1" i="1" u="sng" smtClean="0"/>
              <a:t>yritysten ja kotitalouksien uskoa tulevaisuuteen niin, että myönteisiä vaikutuksia näkyy välittömästi</a:t>
            </a:r>
          </a:p>
          <a:p>
            <a:pPr eaLnBrk="1" hangingPunct="1"/>
            <a:endParaRPr lang="fi-FI" smtClean="0"/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EC461-BCC5-49ED-BDA1-BB0AAF77AA74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1188" y="1916113"/>
            <a:ext cx="8077200" cy="20796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i-FI" sz="3200" b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Suomen talouden tilanne on muuttunut merkittävästi. Tulevaisuuden kannalta ratkaisevaa on se, että hallitus, eduskunta ja myös työmarkkinajärjestöt pystyvät korjaaviin toimenpiteisiin.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BC08-64EF-4597-B505-59AF8AA455BD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Lopuksi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5018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9E3A2A77-CEFC-42C7-86A0-065DFF512B3D}" type="slidenum">
              <a:rPr lang="fi-FI" smtClean="0"/>
              <a:pPr>
                <a:defRPr/>
              </a:pPr>
              <a:t>36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Yhteenveto</a:t>
            </a:r>
            <a:endParaRPr lang="fi-FI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4876800"/>
          </a:xfrm>
        </p:spPr>
        <p:txBody>
          <a:bodyPr/>
          <a:lstStyle/>
          <a:p>
            <a:r>
              <a:rPr lang="fi-FI" b="1" i="1" smtClean="0"/>
              <a:t>Kriisin torjunnasta jälkien korjaamiseen</a:t>
            </a:r>
          </a:p>
          <a:p>
            <a:pPr lvl="1"/>
            <a:r>
              <a:rPr lang="fi-FI" smtClean="0"/>
              <a:t>Punnitsee talouksien sopeutuskyvyn </a:t>
            </a:r>
          </a:p>
          <a:p>
            <a:pPr lvl="1">
              <a:spcAft>
                <a:spcPts val="1200"/>
              </a:spcAft>
            </a:pPr>
            <a:r>
              <a:rPr lang="fi-FI" smtClean="0"/>
              <a:t>Talouspolitiikan tuettava muutosta</a:t>
            </a:r>
          </a:p>
          <a:p>
            <a:r>
              <a:rPr lang="fi-FI" b="1" i="1" smtClean="0"/>
              <a:t>Inflaatio jatkuu hitaana, rahapolitiikka tukee kasvua</a:t>
            </a:r>
          </a:p>
          <a:p>
            <a:pPr lvl="1"/>
            <a:r>
              <a:rPr lang="fi-FI" smtClean="0"/>
              <a:t>Hidas inflaatio voi vaikeuttaa sopeutumista</a:t>
            </a:r>
          </a:p>
          <a:p>
            <a:pPr lvl="1"/>
            <a:r>
              <a:rPr lang="fi-FI" smtClean="0"/>
              <a:t>EKP:n neuvosto on valmis reagoimaan, mikäli </a:t>
            </a:r>
          </a:p>
          <a:p>
            <a:pPr lvl="2"/>
            <a:r>
              <a:rPr lang="fi-FI" smtClean="0"/>
              <a:t>deflatorinen kehitys uhkaa euroaluetta tai </a:t>
            </a:r>
          </a:p>
          <a:p>
            <a:pPr lvl="2">
              <a:spcAft>
                <a:spcPts val="1200"/>
              </a:spcAft>
            </a:pPr>
            <a:r>
              <a:rPr lang="fi-FI" smtClean="0"/>
              <a:t>rahapolitiikka ei välity toivotusti </a:t>
            </a:r>
          </a:p>
          <a:p>
            <a:r>
              <a:rPr lang="fi-FI" b="1" i="1" smtClean="0"/>
              <a:t>Kaikkia talouspolitiikan lohkoja tarvitaan</a:t>
            </a:r>
          </a:p>
          <a:p>
            <a:pPr lvl="1"/>
            <a:r>
              <a:rPr lang="fi-FI" smtClean="0"/>
              <a:t>Rahapolitiikka, pankkisektorin tervehdyttäminen, kasvua tukevat rakenneuudistukset, julkisen talouden vakauttaminen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936AF-F5F6-4C4A-9FF3-6B510626BFB7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Euro &amp; talous 1/2014 sisältö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5327650"/>
          </a:xfrm>
        </p:spPr>
        <p:txBody>
          <a:bodyPr/>
          <a:lstStyle/>
          <a:p>
            <a:pPr eaLnBrk="1" hangingPunct="1"/>
            <a:r>
              <a:rPr lang="fi-FI" b="1" i="1" smtClean="0"/>
              <a:t>Rahapolitiikka ja kansainvälinen talous</a:t>
            </a:r>
          </a:p>
          <a:p>
            <a:pPr lvl="1" eaLnBrk="1" hangingPunct="1"/>
            <a:r>
              <a:rPr lang="fi-FI" b="1" i="1" smtClean="0"/>
              <a:t>Kehikot</a:t>
            </a:r>
          </a:p>
          <a:p>
            <a:pPr lvl="2" eaLnBrk="1" hangingPunct="1"/>
            <a:r>
              <a:rPr lang="fi-FI" smtClean="0"/>
              <a:t>Euroalueen inflaatio ja suhteelliset hinnat</a:t>
            </a:r>
          </a:p>
          <a:p>
            <a:pPr lvl="2" eaLnBrk="1" hangingPunct="1"/>
            <a:r>
              <a:rPr lang="fi-FI" smtClean="0"/>
              <a:t>Krimin kriisi lisää Venäjän talouteen kohdistuvia riskejä</a:t>
            </a:r>
          </a:p>
          <a:p>
            <a:pPr lvl="2" eaLnBrk="1" hangingPunct="1"/>
            <a:r>
              <a:rPr lang="fi-FI" smtClean="0"/>
              <a:t>Noteerauksissa ilmenneet epävarmuustekijät ovat lisänneet viitekorkojen uudistustarpeita</a:t>
            </a:r>
            <a:endParaRPr lang="fi-FI" b="1" i="1" smtClean="0"/>
          </a:p>
          <a:p>
            <a:pPr lvl="1" eaLnBrk="1" hangingPunct="1"/>
            <a:r>
              <a:rPr lang="fi-FI" b="1" i="1" smtClean="0"/>
              <a:t>Niko Herrala ja Seija Parviainen</a:t>
            </a:r>
          </a:p>
          <a:p>
            <a:pPr lvl="2" eaLnBrk="1" hangingPunct="1"/>
            <a:r>
              <a:rPr lang="fi-FI" smtClean="0"/>
              <a:t>Japanin inflaatio-odotukset abenomicsin onnistumisen mittarina </a:t>
            </a:r>
          </a:p>
          <a:p>
            <a:pPr lvl="1" eaLnBrk="1" hangingPunct="1"/>
            <a:r>
              <a:rPr lang="fi-FI" b="1" i="1" smtClean="0"/>
              <a:t>Tuomas Välimäki</a:t>
            </a:r>
          </a:p>
          <a:p>
            <a:pPr lvl="2" eaLnBrk="1" hangingPunct="1"/>
            <a:r>
              <a:rPr lang="fi-FI" smtClean="0"/>
              <a:t>Kaksi kärpästä yhdellä iskulla: korkojen ohjausta ja rahoitusvakautta eurojärjestelmän luotto-operaatioilla</a:t>
            </a:r>
          </a:p>
          <a:p>
            <a:pPr lvl="1" eaLnBrk="1" hangingPunct="1"/>
            <a:r>
              <a:rPr lang="fi-FI" b="1" i="1" smtClean="0"/>
              <a:t>Juhana Hukkinen</a:t>
            </a:r>
          </a:p>
          <a:p>
            <a:pPr lvl="2" eaLnBrk="1" hangingPunct="1"/>
            <a:r>
              <a:rPr lang="fi-FI" smtClean="0"/>
              <a:t>Talouspolitiikan vaihtoehdot heikon kasvun ja hitaan inflaation oloissa</a:t>
            </a:r>
          </a:p>
          <a:p>
            <a:pPr eaLnBrk="1" hangingPunct="1"/>
            <a:endParaRPr lang="fi-FI" smtClean="0"/>
          </a:p>
          <a:p>
            <a:pPr lvl="1" eaLnBrk="1" hangingPunct="1"/>
            <a:endParaRPr lang="fi-FI" smtClean="0"/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522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3D0B9C0A-DE25-47A7-A739-9AB0ECC43D2F}" type="slidenum">
              <a:rPr lang="fi-FI" smtClean="0"/>
              <a:pPr>
                <a:defRPr/>
              </a:pPr>
              <a:t>38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Kiitos!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53253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0D092B04-3708-4317-BE8F-5ED43F2D46E9}" type="slidenum">
              <a:rPr lang="fi-FI" smtClean="0"/>
              <a:pPr>
                <a:defRPr/>
              </a:pPr>
              <a:t>39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Kehittyneiden talouksien BKT:n kasvu piristyi vuoden 2013 lopulla</a:t>
            </a:r>
          </a:p>
        </p:txBody>
      </p:sp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pic>
        <p:nvPicPr>
          <p:cNvPr id="18437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68388"/>
            <a:ext cx="8507413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4B005536-A20A-47BA-B050-830A4CAB2A1A}" type="slidenum">
              <a:rPr lang="fi-FI" smtClean="0"/>
              <a:pPr>
                <a:defRPr/>
              </a:pPr>
              <a:t>4</a:t>
            </a:fld>
            <a:endParaRPr lang="fi-FI" smtClean="0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364163" y="3500438"/>
            <a:ext cx="720725" cy="1657350"/>
          </a:xfrm>
          <a:prstGeom prst="ellips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fi-FI" sz="2000">
              <a:solidFill>
                <a:srgbClr val="0043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/>
          <a:lstStyle/>
          <a:p>
            <a:pPr eaLnBrk="1" hangingPunct="1"/>
            <a:r>
              <a:rPr lang="fi-FI" smtClean="0"/>
              <a:t>BKT silti edelleen tuotantomahdollisuuksiensa alapuolella… </a:t>
            </a:r>
          </a:p>
        </p:txBody>
      </p:sp>
      <p:sp>
        <p:nvSpPr>
          <p:cNvPr id="307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30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CBFA7ADE-8051-41A1-A60A-DE034DBFE8CA}" type="slidenum">
              <a:rPr lang="fi-FI" smtClean="0"/>
              <a:pPr>
                <a:defRPr/>
              </a:pPr>
              <a:t>5</a:t>
            </a:fld>
            <a:endParaRPr lang="fi-FI" smtClean="0"/>
          </a:p>
        </p:txBody>
      </p:sp>
      <p:pic>
        <p:nvPicPr>
          <p:cNvPr id="19462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71550"/>
            <a:ext cx="84963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pPr eaLnBrk="1" hangingPunct="1"/>
            <a:r>
              <a:rPr lang="fi-FI" smtClean="0"/>
              <a:t>… kun työllisyysasteet ovat matalia…</a:t>
            </a: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pic>
        <p:nvPicPr>
          <p:cNvPr id="20485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8507413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AB8C14CC-D47A-4BD8-A15A-569605B9607E}" type="slidenum">
              <a:rPr lang="fi-FI" smtClean="0"/>
              <a:pPr>
                <a:defRPr/>
              </a:pPr>
              <a:t>6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… ja investoinnit vähäisiä</a:t>
            </a:r>
          </a:p>
        </p:txBody>
      </p:sp>
      <p:sp>
        <p:nvSpPr>
          <p:cNvPr id="512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51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09C5C6C0-0D23-49DB-B68C-284BC86B6012}" type="slidenum">
              <a:rPr lang="fi-FI" smtClean="0"/>
              <a:pPr>
                <a:defRPr/>
              </a:pPr>
              <a:t>7</a:t>
            </a:fld>
            <a:endParaRPr lang="fi-FI" smtClean="0"/>
          </a:p>
        </p:txBody>
      </p:sp>
      <p:pic>
        <p:nvPicPr>
          <p:cNvPr id="21510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887413"/>
            <a:ext cx="850741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/>
          <a:lstStyle/>
          <a:p>
            <a:pPr eaLnBrk="1" hangingPunct="1"/>
            <a:r>
              <a:rPr lang="fi-FI" smtClean="0"/>
              <a:t>Kriisin patoamisesta jälkien korjaamiseen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323850" y="1547813"/>
            <a:ext cx="8569325" cy="4525962"/>
          </a:xfrm>
        </p:spPr>
        <p:txBody>
          <a:bodyPr/>
          <a:lstStyle/>
          <a:p>
            <a:pPr eaLnBrk="1" hangingPunct="1"/>
            <a:r>
              <a:rPr lang="fi-FI" b="1" i="1" smtClean="0"/>
              <a:t>Sopeutus on edennyt</a:t>
            </a:r>
          </a:p>
          <a:p>
            <a:pPr lvl="1" eaLnBrk="1" hangingPunct="1"/>
            <a:r>
              <a:rPr lang="fi-FI" smtClean="0"/>
              <a:t>Alijäämät, velkaantuminen, kilpailukyky</a:t>
            </a:r>
          </a:p>
          <a:p>
            <a:pPr lvl="1" eaLnBrk="1" hangingPunct="1"/>
            <a:r>
              <a:rPr lang="fi-FI" smtClean="0"/>
              <a:t>Mittavien epätasapainojen sulattamisessa menee aikaa </a:t>
            </a:r>
          </a:p>
          <a:p>
            <a:pPr eaLnBrk="1" hangingPunct="1"/>
            <a:endParaRPr lang="fi-FI" smtClean="0"/>
          </a:p>
          <a:p>
            <a:pPr eaLnBrk="1" hangingPunct="1"/>
            <a:r>
              <a:rPr lang="fi-FI" b="1" i="1" smtClean="0"/>
              <a:t>Talouspolitiikan painopiste kasvun pohjan rakentamiseen</a:t>
            </a:r>
          </a:p>
          <a:p>
            <a:pPr lvl="1" eaLnBrk="1" hangingPunct="1"/>
            <a:r>
              <a:rPr lang="fi-FI" smtClean="0"/>
              <a:t>Tuotantoresurssit on kohdistettava uudelleen</a:t>
            </a:r>
          </a:p>
          <a:p>
            <a:pPr lvl="1" eaLnBrk="1" hangingPunct="1"/>
            <a:r>
              <a:rPr lang="fi-FI" smtClean="0"/>
              <a:t>Koskee sekä työtä että pääomaa </a:t>
            </a:r>
          </a:p>
          <a:p>
            <a:pPr lvl="1" eaLnBrk="1" hangingPunct="1"/>
            <a:endParaRPr lang="fi-FI" smtClean="0"/>
          </a:p>
          <a:p>
            <a:pPr eaLnBrk="1" hangingPunct="1"/>
            <a:r>
              <a:rPr lang="fi-FI" b="1" i="1" smtClean="0"/>
              <a:t>Rakennemuutos edellyttää kykyä sopeutua</a:t>
            </a:r>
          </a:p>
          <a:p>
            <a:pPr lvl="1" eaLnBrk="1" hangingPunct="1"/>
            <a:r>
              <a:rPr lang="fi-FI" smtClean="0"/>
              <a:t>Asettaa suuria vaatimuksia talouspolitiikalle</a:t>
            </a:r>
          </a:p>
        </p:txBody>
      </p:sp>
      <p:sp>
        <p:nvSpPr>
          <p:cNvPr id="3277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3277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3277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E926BABE-6545-4987-98BE-4BF5322433AA}" type="slidenum">
              <a:rPr lang="fi-FI" smtClean="0"/>
              <a:pPr>
                <a:defRPr/>
              </a:pPr>
              <a:t>8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Rahoituksen välittyminen</a:t>
            </a:r>
            <a:br>
              <a:rPr lang="fi-FI" i="1" smtClean="0"/>
            </a:br>
            <a:r>
              <a:rPr lang="fi-FI" i="1" smtClean="0"/>
              <a:t>Pankkien tilan kattava arviointi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24.3.2014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33797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44238F1F-71FD-4E89-846D-99D2E80C78E9}" type="slidenum">
              <a:rPr lang="fi-FI" smtClean="0"/>
              <a:pPr>
                <a:defRPr/>
              </a:pPr>
              <a:t>9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a_vaaleansininen_vaa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rgbClr val="00436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 SP_vaaleansininen_eurologolla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13CB41714494086F1C8157FDCE6BF" ma:contentTypeVersion="1" ma:contentTypeDescription="Create a new document." ma:contentTypeScope="" ma:versionID="eb80a765723ea30498fdc61e18493da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003EB9-461B-4379-85EF-67289E9C0977}"/>
</file>

<file path=customXml/itemProps2.xml><?xml version="1.0" encoding="utf-8"?>
<ds:datastoreItem xmlns:ds="http://schemas.openxmlformats.org/officeDocument/2006/customXml" ds:itemID="{CF689DEA-1E18-4086-A622-69BF39BD07EB}"/>
</file>

<file path=customXml/itemProps3.xml><?xml version="1.0" encoding="utf-8"?>
<ds:datastoreItem xmlns:ds="http://schemas.openxmlformats.org/officeDocument/2006/customXml" ds:itemID="{73CC8488-181F-4056-A552-61DBB3CD8B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983</Words>
  <Application>Microsoft Office PowerPoint</Application>
  <PresentationFormat>On-screen Show (4:3)</PresentationFormat>
  <Paragraphs>319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Symbol</vt:lpstr>
      <vt:lpstr>supa_vaaleansininen_vaaka</vt:lpstr>
      <vt:lpstr>Microsoft Office PowerPoint 97 - 2003 -esitys</vt:lpstr>
      <vt:lpstr>Euro ja talous 1-2014</vt:lpstr>
      <vt:lpstr>Teemat</vt:lpstr>
      <vt:lpstr>Kriisin torjunnasta kasvun perustan vahvistamiseen</vt:lpstr>
      <vt:lpstr>Kehittyneiden talouksien BKT:n kasvu piristyi vuoden 2013 lopulla</vt:lpstr>
      <vt:lpstr>BKT silti edelleen tuotantomahdollisuuksiensa alapuolella… </vt:lpstr>
      <vt:lpstr>… kun työllisyysasteet ovat matalia…</vt:lpstr>
      <vt:lpstr>… ja investoinnit vähäisiä</vt:lpstr>
      <vt:lpstr>Kriisin patoamisesta jälkien korjaamiseen</vt:lpstr>
      <vt:lpstr>Rahoituksen välittyminen Pankkien tilan kattava arviointi</vt:lpstr>
      <vt:lpstr>Kotitalouksien ja yritysten maksamissa koroissa edelleen suuria maittaisia eroja</vt:lpstr>
      <vt:lpstr>Myös lainakantojen kehityksessä eriytymistä</vt:lpstr>
      <vt:lpstr>Velka-asteiden sopeutus edennyt vain vähän</vt:lpstr>
      <vt:lpstr>Pankkiunioni ja pankkien kattava arvio</vt:lpstr>
      <vt:lpstr>Pankkien kattava arvio Eurooppalaisten pankkien luottoriskihintoja</vt:lpstr>
      <vt:lpstr>Suomen Pankin  kansainvälisen talouden ennusteen päätulemat</vt:lpstr>
      <vt:lpstr>Suomen Pankin ennuste Kasvu elpymässä mutta ei kiihdy nopeaksi</vt:lpstr>
      <vt:lpstr>Suomen Pankin ennuste Vaimeat näkymät heijastuvat inflaatioon</vt:lpstr>
      <vt:lpstr>Inflaatio euroalueella Suhteellisten hintojen muutokset hidastuneet</vt:lpstr>
      <vt:lpstr>Suomen Pankin ennuste Maailmantalous altis alasuuntaisille riskeille</vt:lpstr>
      <vt:lpstr>Euroalueen rahapolitiikka  </vt:lpstr>
      <vt:lpstr>Euroalueen rahapolitiikan mitoitus kasvua tukeva niin kauan kuin tarpeen</vt:lpstr>
      <vt:lpstr>Yhdysvaltain ja Japanin keskuspankin osto-ohjelmat kasvattaneet niiden taseita</vt:lpstr>
      <vt:lpstr>Pitkien korkojen kehitys heijastaa eroja kasvunäkymissä ja rahapolitiikassa</vt:lpstr>
      <vt:lpstr>Eurojärjestelmän tase supistunut, kun pankit ovat maksaneet takaisin luottojaan</vt:lpstr>
      <vt:lpstr>Rahapolitiikan mitoituksesta</vt:lpstr>
      <vt:lpstr>Suomen Pankin tulos 2013</vt:lpstr>
      <vt:lpstr>Suomen Pankin tulos 2013 Tase pienentynyt, mutta edelleen suuri</vt:lpstr>
      <vt:lpstr>Suomen Pankin tulos 2013 Tilikauden tulos ja voitonjako</vt:lpstr>
      <vt:lpstr>Suomen Pankin tulos 2013 Yhteenveto</vt:lpstr>
      <vt:lpstr>Suomen talouden haasteista</vt:lpstr>
      <vt:lpstr>Suomen talouden kriisin jälkeinen kehitys huolestuttavaa</vt:lpstr>
      <vt:lpstr>Suomen talouden kolme suurta haastetta</vt:lpstr>
      <vt:lpstr>Haasteisiin vastaaminen</vt:lpstr>
      <vt:lpstr>Luottamus avainasemassa</vt:lpstr>
      <vt:lpstr>Slide 35</vt:lpstr>
      <vt:lpstr>Lopuksi</vt:lpstr>
      <vt:lpstr>Yhteenveto</vt:lpstr>
      <vt:lpstr>Euro &amp; talous 1/2014 sisältö</vt:lpstr>
      <vt:lpstr>Kiitos!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2014-03-28T10:45:07Z</dcterms:created>
  <dcterms:modified xsi:type="dcterms:W3CDTF">2014-03-28T10:49:26Z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0x0101003E713CB41714494086F1C8157FDCE6BF</vt:lpwstr>
  </property>
</Properties>
</file>