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1" r:id="rId3"/>
    <p:sldId id="277" r:id="rId4"/>
    <p:sldId id="279" r:id="rId5"/>
    <p:sldId id="280" r:id="rId6"/>
    <p:sldId id="275" r:id="rId7"/>
    <p:sldId id="282" r:id="rId8"/>
    <p:sldId id="285" r:id="rId9"/>
    <p:sldId id="258" r:id="rId10"/>
    <p:sldId id="259" r:id="rId11"/>
    <p:sldId id="292" r:id="rId12"/>
    <p:sldId id="283" r:id="rId13"/>
    <p:sldId id="294" r:id="rId14"/>
    <p:sldId id="278" r:id="rId15"/>
    <p:sldId id="276" r:id="rId16"/>
    <p:sldId id="291" r:id="rId17"/>
    <p:sldId id="302" r:id="rId18"/>
    <p:sldId id="267" r:id="rId19"/>
    <p:sldId id="290" r:id="rId20"/>
    <p:sldId id="264" r:id="rId21"/>
    <p:sldId id="274" r:id="rId22"/>
    <p:sldId id="286" r:id="rId23"/>
    <p:sldId id="287" r:id="rId24"/>
    <p:sldId id="293" r:id="rId25"/>
    <p:sldId id="303" r:id="rId26"/>
    <p:sldId id="298" r:id="rId27"/>
    <p:sldId id="310" r:id="rId28"/>
    <p:sldId id="312" r:id="rId29"/>
    <p:sldId id="288" r:id="rId30"/>
  </p:sldIdLst>
  <p:sldSz cx="9144000" cy="6858000" type="screen4x3"/>
  <p:notesSz cx="6794500" cy="9931400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E3E"/>
    <a:srgbClr val="51569E"/>
    <a:srgbClr val="414042"/>
    <a:srgbClr val="4B5EAA"/>
    <a:srgbClr val="00436F"/>
    <a:srgbClr val="00356C"/>
    <a:srgbClr val="FF7C80"/>
    <a:srgbClr val="FFFFFF"/>
    <a:srgbClr val="E9E9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80" autoAdjust="0"/>
  </p:normalViewPr>
  <p:slideViewPr>
    <p:cSldViewPr>
      <p:cViewPr varScale="1">
        <p:scale>
          <a:sx n="122" d="100"/>
          <a:sy n="122" d="100"/>
        </p:scale>
        <p:origin x="1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024" y="77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05240158500906E-2"/>
          <c:y val="0.10068025371494158"/>
          <c:w val="0.92679297207717659"/>
          <c:h val="0.7439624051180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'VOITTO JA VOITONJAKO'!$A$7</c:f>
              <c:strCache>
                <c:ptCount val="1"/>
                <c:pt idx="0">
                  <c:v>Tilikauden voitto</c:v>
                </c:pt>
              </c:strCache>
            </c:strRef>
          </c:tx>
          <c:spPr>
            <a:solidFill>
              <a:srgbClr val="51569E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2"/>
              <c:layout>
                <c:manualLayout>
                  <c:x val="-2.9394882050142578E-3"/>
                  <c:y val="7.8013182384991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'VOITTO JA VOITONJAKO'!$X$6:$AJ$6</c:f>
              <c:numCache>
                <c:formatCode>0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'VOITTO JA VOITONJAKO'!$X$7:$AJ$7</c:f>
              <c:numCache>
                <c:formatCode>0</c:formatCode>
                <c:ptCount val="13"/>
                <c:pt idx="0">
                  <c:v>163</c:v>
                </c:pt>
                <c:pt idx="1">
                  <c:v>177</c:v>
                </c:pt>
                <c:pt idx="2">
                  <c:v>112</c:v>
                </c:pt>
                <c:pt idx="3">
                  <c:v>200</c:v>
                </c:pt>
                <c:pt idx="4">
                  <c:v>293</c:v>
                </c:pt>
                <c:pt idx="5">
                  <c:v>410</c:v>
                </c:pt>
                <c:pt idx="6">
                  <c:v>401</c:v>
                </c:pt>
                <c:pt idx="7">
                  <c:v>420</c:v>
                </c:pt>
                <c:pt idx="8">
                  <c:v>283</c:v>
                </c:pt>
                <c:pt idx="9">
                  <c:v>254</c:v>
                </c:pt>
                <c:pt idx="10">
                  <c:v>337</c:v>
                </c:pt>
                <c:pt idx="11">
                  <c:v>238.74696112999999</c:v>
                </c:pt>
                <c:pt idx="12">
                  <c:v>150</c:v>
                </c:pt>
              </c:numCache>
            </c:numRef>
          </c:val>
        </c:ser>
        <c:ser>
          <c:idx val="1"/>
          <c:order val="1"/>
          <c:tx>
            <c:strRef>
              <c:f>'VOITTO JA VOITONJAKO'!$A$8</c:f>
              <c:strCache>
                <c:ptCount val="1"/>
                <c:pt idx="0">
                  <c:v>Siirto valtiolle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4.5222895461757675E-3"/>
                  <c:y val="-8.54879270268104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222895461757536E-3"/>
                  <c:y val="-1.3989095114831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79163948545125E-2"/>
                      <c:h val="3.847001156578729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7.9826778506092988E-3"/>
                  <c:y val="2.600439412833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'VOITTO JA VOITONJAKO'!$X$6:$AJ$6</c:f>
              <c:numCache>
                <c:formatCode>0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'VOITTO JA VOITONJAKO'!$X$8:$AJ$8</c:f>
              <c:numCache>
                <c:formatCode>0.0</c:formatCode>
                <c:ptCount val="13"/>
                <c:pt idx="0">
                  <c:v>81.5</c:v>
                </c:pt>
                <c:pt idx="1">
                  <c:v>88.5</c:v>
                </c:pt>
                <c:pt idx="2" formatCode="0">
                  <c:v>56</c:v>
                </c:pt>
                <c:pt idx="3" formatCode="0">
                  <c:v>134</c:v>
                </c:pt>
                <c:pt idx="4" formatCode="0">
                  <c:v>186</c:v>
                </c:pt>
                <c:pt idx="5" formatCode="0">
                  <c:v>250</c:v>
                </c:pt>
                <c:pt idx="6" formatCode="0">
                  <c:v>250</c:v>
                </c:pt>
                <c:pt idx="7" formatCode="0">
                  <c:v>260</c:v>
                </c:pt>
                <c:pt idx="8" formatCode="0">
                  <c:v>195</c:v>
                </c:pt>
                <c:pt idx="9" formatCode="0">
                  <c:v>185</c:v>
                </c:pt>
                <c:pt idx="10" formatCode="0">
                  <c:v>227</c:v>
                </c:pt>
                <c:pt idx="11" formatCode="0">
                  <c:v>180</c:v>
                </c:pt>
                <c:pt idx="12">
                  <c:v>137.5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33376"/>
        <c:axId val="331433768"/>
      </c:barChart>
      <c:catAx>
        <c:axId val="3314333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31433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433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314333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9498423311934172"/>
          <c:y val="0.95327666484043938"/>
          <c:w val="0.27136486416774835"/>
          <c:h val="3.3093705847915884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46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46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24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46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733"/>
            <a:ext cx="5436236" cy="44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46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1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45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10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6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953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77875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134" y="4749676"/>
            <a:ext cx="5436236" cy="446817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FB93D-4F89-440A-9531-65EA248B3BF0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830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04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943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65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682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59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71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78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9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537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55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865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759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438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822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94B9-7D3C-49A4-814A-E185EAE3F4A0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651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82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FB93D-4F89-440A-9531-65EA248B3BF0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59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98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11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31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43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6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0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PowerPoint_97_2003_-esitys1.ppt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746000"/>
            <a:ext cx="4302000" cy="1857600"/>
          </a:xfrm>
        </p:spPr>
        <p:txBody>
          <a:bodyPr anchor="b" anchorCtr="0"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58400"/>
            <a:ext cx="4302000" cy="939600"/>
          </a:xfrm>
        </p:spPr>
        <p:txBody>
          <a:bodyPr>
            <a:normAutofit/>
          </a:bodyPr>
          <a:lstStyle>
            <a:lvl1pPr marL="0" indent="0" algn="l">
              <a:buFont typeface="Symbol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442800"/>
            <a:ext cx="4302000" cy="3333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7600"/>
            <a:ext cx="727200" cy="3636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_distribution_title"/>
          <p:cNvSpPr txBox="1"/>
          <p:nvPr userDrawn="1"/>
        </p:nvSpPr>
        <p:spPr>
          <a:xfrm>
            <a:off x="6228000" y="6357600"/>
            <a:ext cx="1886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dirty="0" smtClean="0">
                <a:solidFill>
                  <a:srgbClr val="FFFFFF"/>
                </a:solidFill>
                <a:latin typeface="Arial" panose="020B0604020202020204" pitchFamily="34" charset="0"/>
              </a:rPr>
              <a:t>Julkinen</a:t>
            </a:r>
          </a:p>
        </p:txBody>
      </p:sp>
      <p:sp>
        <p:nvSpPr>
          <p:cNvPr id="4" name="title_and_company"/>
          <p:cNvSpPr txBox="1"/>
          <p:nvPr userDrawn="1"/>
        </p:nvSpPr>
        <p:spPr>
          <a:xfrm>
            <a:off x="457200" y="715800"/>
            <a:ext cx="4301999" cy="3348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l"/>
            <a:r>
              <a:rPr lang="fi-FI" sz="1200" smtClean="0">
                <a:solidFill>
                  <a:srgbClr val="FFFFFF"/>
                </a:solidFill>
                <a:latin typeface="Georgia" panose="02040502050405020303" pitchFamily="18" charset="0"/>
              </a:rPr>
              <a:t>Suomen Pankki</a:t>
            </a:r>
            <a:endParaRPr lang="fi-FI" sz="1200" dirty="0" err="1" smtClean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dirty="0" smtClean="0">
                <a:solidFill>
                  <a:srgbClr val="FF0000"/>
                </a:solidFill>
                <a:latin typeface="Arial" panose="020B0604020202020204" pitchFamily="34" charset="0"/>
              </a:rPr>
              <a:t>Julkinen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306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FF0000"/>
                </a:solidFill>
                <a:latin typeface="Arial" panose="020B0604020202020204" pitchFamily="34" charset="0"/>
              </a:rPr>
              <a:t>Sisäinen</a:t>
            </a:r>
            <a:endParaRPr lang="fi-FI" sz="800" dirty="0" err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dirty="0" smtClean="0">
                <a:solidFill>
                  <a:srgbClr val="FF0000"/>
                </a:solidFill>
                <a:latin typeface="Arial" panose="020B0604020202020204" pitchFamily="34" charset="0"/>
              </a:rPr>
              <a:t>Julkinen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FF0000"/>
                </a:solidFill>
                <a:latin typeface="Arial" panose="020B0604020202020204" pitchFamily="34" charset="0"/>
              </a:rPr>
              <a:t>Sisäinen</a:t>
            </a:r>
            <a:endParaRPr lang="fi-FI" sz="800" dirty="0" err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8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FF0000"/>
                </a:solidFill>
                <a:latin typeface="Arial" panose="020B0604020202020204" pitchFamily="34" charset="0"/>
              </a:rPr>
              <a:t>Sisäinen</a:t>
            </a:r>
            <a:endParaRPr lang="fi-FI" sz="800" dirty="0" err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6400" y="363600"/>
            <a:ext cx="65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6400" y="1821600"/>
            <a:ext cx="65484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7600"/>
            <a:ext cx="7272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400" y="6357600"/>
            <a:ext cx="19296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rgbClr val="3F3E3E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0932" y="6357600"/>
            <a:ext cx="2682136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rgbClr val="3F3E3E"/>
                </a:solidFill>
              </a:rPr>
              <a:t>Suomen Pankki – </a:t>
            </a:r>
            <a:r>
              <a:rPr lang="fi-FI" sz="800" dirty="0" err="1" smtClean="0">
                <a:solidFill>
                  <a:srgbClr val="3F3E3E"/>
                </a:solidFill>
              </a:rPr>
              <a:t>Finlands</a:t>
            </a:r>
            <a:r>
              <a:rPr lang="fi-FI" sz="800" dirty="0" smtClean="0">
                <a:solidFill>
                  <a:srgbClr val="3F3E3E"/>
                </a:solidFill>
              </a:rPr>
              <a:t> Bank – Bank of Finland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2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0" baseline="0">
          <a:solidFill>
            <a:srgbClr val="51569E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2000">
          <a:solidFill>
            <a:srgbClr val="3F3E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Rahapolitiikasta vuoden 2015 alkukuukausina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/>
              <a:t>25.3.2015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8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86400" y="557808"/>
            <a:ext cx="6548400" cy="1143000"/>
          </a:xfrm>
        </p:spPr>
        <p:txBody>
          <a:bodyPr/>
          <a:lstStyle/>
          <a:p>
            <a:r>
              <a:rPr lang="fi-FI" dirty="0" smtClean="0"/>
              <a:t>Uusien päätösten keskeinen sisältö tammikuussa 2015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9632" y="1899917"/>
            <a:ext cx="7416824" cy="4124448"/>
          </a:xfrm>
        </p:spPr>
        <p:txBody>
          <a:bodyPr/>
          <a:lstStyle/>
          <a:p>
            <a:r>
              <a:rPr lang="fi-FI" b="1" i="1" dirty="0" smtClean="0"/>
              <a:t>Laajennettu omaisuuserien osto-ohjelma</a:t>
            </a:r>
          </a:p>
          <a:p>
            <a:pPr lvl="2"/>
            <a:r>
              <a:rPr lang="fi-FI" sz="1350" dirty="0" smtClean="0"/>
              <a:t>uutena ostokohteena euroalueen </a:t>
            </a:r>
            <a:r>
              <a:rPr lang="fi-FI" sz="1350" dirty="0"/>
              <a:t>valtioiden ja yhteiseurooppalaisten laitosten </a:t>
            </a:r>
            <a:r>
              <a:rPr lang="fi-FI" sz="1350" dirty="0" smtClean="0"/>
              <a:t>joukkolainat</a:t>
            </a:r>
            <a:endParaRPr lang="fi-FI" sz="1350" dirty="0"/>
          </a:p>
          <a:p>
            <a:pPr lvl="2">
              <a:spcAft>
                <a:spcPts val="600"/>
              </a:spcAft>
            </a:pPr>
            <a:r>
              <a:rPr lang="fi-FI" sz="1350" dirty="0"/>
              <a:t>k</a:t>
            </a:r>
            <a:r>
              <a:rPr lang="fi-FI" sz="1350" dirty="0" smtClean="0"/>
              <a:t>olmen ohjelman yhteenlasketut ostot </a:t>
            </a:r>
            <a:r>
              <a:rPr lang="fi-FI" sz="1350" dirty="0"/>
              <a:t>yhteensä 60 mrd. </a:t>
            </a:r>
            <a:r>
              <a:rPr lang="fi-FI" sz="1350" dirty="0" smtClean="0"/>
              <a:t>euroa kuukaudessa </a:t>
            </a:r>
            <a:r>
              <a:rPr lang="fi-FI" sz="1350" dirty="0"/>
              <a:t>maaliskuusta 2015 vähintään syyskuuhun </a:t>
            </a:r>
            <a:r>
              <a:rPr lang="fi-FI" sz="1350" dirty="0" smtClean="0"/>
              <a:t>2016 (yhteensä </a:t>
            </a:r>
            <a:r>
              <a:rPr lang="fi-FI" sz="1350" dirty="0"/>
              <a:t>1140 </a:t>
            </a:r>
            <a:r>
              <a:rPr lang="fi-FI" sz="1350" dirty="0" smtClean="0"/>
              <a:t>mrd. euroa)</a:t>
            </a:r>
            <a:endParaRPr lang="fi-FI" sz="1350" dirty="0"/>
          </a:p>
          <a:p>
            <a:pPr lvl="3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fi-FI" sz="1350" i="1" dirty="0" smtClean="0"/>
              <a:t>Suomen </a:t>
            </a:r>
            <a:r>
              <a:rPr lang="fi-FI" sz="1350" i="1" dirty="0"/>
              <a:t>Pankki </a:t>
            </a:r>
            <a:r>
              <a:rPr lang="fi-FI" sz="1350" i="1" dirty="0" smtClean="0"/>
              <a:t>ostaa ensisijaisesti </a:t>
            </a:r>
            <a:r>
              <a:rPr lang="fi-FI" sz="1350" i="1" dirty="0"/>
              <a:t>Suomen </a:t>
            </a:r>
            <a:r>
              <a:rPr lang="fi-FI" sz="1350" i="1" dirty="0" smtClean="0"/>
              <a:t>valtion lainoja, joihin liittyvän luottoriskin se kantaa itse, sekä yhteiseurooppalaisten laitosten arvopapereita, joihin liittyvä luottoriski jaetaan eurojärjestelmän keskuspankkien kesken. </a:t>
            </a:r>
            <a:endParaRPr lang="fi-FI" sz="1350" i="1" dirty="0"/>
          </a:p>
          <a:p>
            <a:pPr>
              <a:spcBef>
                <a:spcPts val="1800"/>
              </a:spcBef>
            </a:pPr>
            <a:r>
              <a:rPr lang="fi-FI" b="1" i="1" dirty="0" smtClean="0"/>
              <a:t>Ennakoiva viestintä</a:t>
            </a:r>
          </a:p>
          <a:p>
            <a:pPr lvl="2">
              <a:spcBef>
                <a:spcPts val="900"/>
              </a:spcBef>
            </a:pPr>
            <a:r>
              <a:rPr lang="fi-FI" sz="1350" b="1" dirty="0"/>
              <a:t>Ostoja jatketaan tarvittaessa </a:t>
            </a:r>
            <a:r>
              <a:rPr lang="fi-FI" sz="1350" b="1" dirty="0" smtClean="0"/>
              <a:t>syyskuun 2016 jälkeenkin</a:t>
            </a:r>
            <a:r>
              <a:rPr lang="fi-FI" sz="1350" b="1" dirty="0"/>
              <a:t>, kunnes EKP:n neuvosto katsoo inflaatiovauhdin palautuvan kestävästi tavoitteen mukaiseksi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862064" cy="1143000"/>
          </a:xfrm>
        </p:spPr>
        <p:txBody>
          <a:bodyPr/>
          <a:lstStyle/>
          <a:p>
            <a:r>
              <a:rPr lang="fi-FI" dirty="0" smtClean="0"/>
              <a:t>Keventyneen rahapolitiikan vaikutuskanavat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1821600"/>
            <a:ext cx="6934072" cy="4305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A</a:t>
            </a:r>
            <a:r>
              <a:rPr lang="fi-FI" dirty="0" smtClean="0"/>
              <a:t>lentaa reaalikorkoja ja keventää rahoitusoloja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i-FI" dirty="0"/>
              <a:t>y</a:t>
            </a:r>
            <a:r>
              <a:rPr lang="fi-FI" dirty="0" smtClean="0"/>
              <a:t>hä pidemmät korot laskevat, yritysten ja kotitalouksien rahoitusolot kevenevät, arvopapereiden hinnat nousevat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i-FI" dirty="0" smtClean="0"/>
              <a:t>inflaatio-odotusten nousu alentaa reaalikorkoja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fi-FI" dirty="0"/>
              <a:t>y</a:t>
            </a:r>
            <a:r>
              <a:rPr lang="fi-FI" dirty="0" smtClean="0"/>
              <a:t>ritysten ja kotitalouksien luottamus vahvistuu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fi-FI" dirty="0" smtClean="0"/>
          </a:p>
          <a:p>
            <a:r>
              <a:rPr lang="fi-FI" dirty="0"/>
              <a:t>K</a:t>
            </a:r>
            <a:r>
              <a:rPr lang="fi-FI" dirty="0" smtClean="0"/>
              <a:t>asvattaa kysyntää ja helpottaa hintavakaustavoitteen saavuttamista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kulutusmahdollisuudet ja investointien kannattavuus kasvavat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/>
              <a:t>e</a:t>
            </a:r>
            <a:r>
              <a:rPr lang="fi-FI" dirty="0" smtClean="0"/>
              <a:t>uron ulkoinen arvo laskee</a:t>
            </a:r>
          </a:p>
          <a:p>
            <a:pPr lvl="1">
              <a:buFont typeface="Arial" panose="020B0604020202020204" pitchFamily="34" charset="0"/>
              <a:buChar char="−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75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9792" y="3573016"/>
            <a:ext cx="5796216" cy="7829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Rahapolitiikkatoimien alkumetrien vaikutuksista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69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1196752"/>
            <a:ext cx="7240105" cy="857250"/>
          </a:xfrm>
        </p:spPr>
        <p:txBody>
          <a:bodyPr>
            <a:normAutofit fontScale="90000"/>
          </a:bodyPr>
          <a:lstStyle/>
          <a:p>
            <a:r>
              <a:rPr lang="fi-FI" sz="2000" dirty="0" smtClean="0">
                <a:latin typeface="Arial Black" panose="020B0A04020102020204" pitchFamily="34" charset="0"/>
              </a:rPr>
              <a:t>EKP:n asiantuntijoiden ennuste maaliskuussa 2015: </a:t>
            </a:r>
            <a:br>
              <a:rPr lang="fi-FI" sz="2000" dirty="0" smtClean="0">
                <a:latin typeface="Arial Black" panose="020B0A04020102020204" pitchFamily="34" charset="0"/>
              </a:rPr>
            </a:br>
            <a:r>
              <a:rPr lang="fi-FI" sz="2000" b="0" dirty="0">
                <a:latin typeface="+mj-lt"/>
              </a:rPr>
              <a:t> </a:t>
            </a:r>
            <a:r>
              <a:rPr lang="fi-FI" sz="2000" b="0" dirty="0" smtClean="0">
                <a:latin typeface="+mj-lt"/>
              </a:rPr>
              <a:t>(muutos eurojärjestelmän joulukuun 2014 ennusteeseen)</a:t>
            </a:r>
            <a:r>
              <a:rPr lang="fi-FI" sz="2000" dirty="0" smtClean="0">
                <a:latin typeface="Arial Black" panose="020B0A04020102020204" pitchFamily="34" charset="0"/>
              </a:rPr>
              <a:t/>
            </a:r>
            <a:br>
              <a:rPr lang="fi-FI" sz="2000" dirty="0" smtClean="0">
                <a:latin typeface="Arial Black" panose="020B0A04020102020204" pitchFamily="34" charset="0"/>
              </a:rPr>
            </a:br>
            <a:endParaRPr lang="fi-FI" sz="23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4715" y="2708920"/>
            <a:ext cx="4302478" cy="282631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fi-FI" b="1" i="1" dirty="0" smtClean="0"/>
              <a:t>BKT:</a:t>
            </a:r>
            <a:endParaRPr lang="fi-FI" b="1" i="1" u="sng" dirty="0" smtClean="0"/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2015: </a:t>
            </a:r>
            <a:r>
              <a:rPr lang="fi-FI" sz="1950" b="1" i="1" dirty="0"/>
              <a:t>1</a:t>
            </a:r>
            <a:r>
              <a:rPr lang="fi-FI" sz="1950" b="1" i="1" dirty="0" smtClean="0"/>
              <a:t>,5 % </a:t>
            </a:r>
            <a:r>
              <a:rPr lang="fi-FI" sz="1950" dirty="0" smtClean="0"/>
              <a:t>(+0,5)</a:t>
            </a:r>
            <a:endParaRPr lang="fi-FI" sz="1950" dirty="0"/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2016: 1,9 % </a:t>
            </a:r>
            <a:r>
              <a:rPr lang="fi-FI" sz="1950" dirty="0" smtClean="0"/>
              <a:t>(+0,4)</a:t>
            </a:r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2017: 2,1 %</a:t>
            </a:r>
          </a:p>
          <a:p>
            <a:pPr marL="642938" lvl="2" indent="0">
              <a:spcBef>
                <a:spcPts val="450"/>
              </a:spcBef>
              <a:buNone/>
            </a:pPr>
            <a:endParaRPr lang="fi-FI" sz="1950" b="1" i="1" dirty="0"/>
          </a:p>
          <a:p>
            <a:pPr>
              <a:spcBef>
                <a:spcPts val="1800"/>
              </a:spcBef>
            </a:pPr>
            <a:r>
              <a:rPr lang="fi-FI" b="1" i="1" dirty="0" smtClean="0"/>
              <a:t>Inflaatio:</a:t>
            </a:r>
            <a:endParaRPr lang="fi-FI" b="1" i="1" u="sng" dirty="0"/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2015: 0,0 % </a:t>
            </a:r>
            <a:r>
              <a:rPr lang="fi-FI" sz="1950" dirty="0" smtClean="0"/>
              <a:t>(-0,8)</a:t>
            </a:r>
            <a:endParaRPr lang="fi-FI" sz="1950" dirty="0"/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2016: 1,5 % </a:t>
            </a:r>
            <a:r>
              <a:rPr lang="fi-FI" sz="1950" dirty="0" smtClean="0"/>
              <a:t>(+0,2)</a:t>
            </a:r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2017: 1,8</a:t>
            </a:r>
            <a:endParaRPr lang="fi-FI" sz="195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68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756274"/>
            <a:ext cx="9297206" cy="6066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862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Markkinoiden inflaatio-odotukset toipuneet rahapolitiikkatoimien jälkeen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10" name="Oval 9"/>
          <p:cNvSpPr/>
          <p:nvPr/>
        </p:nvSpPr>
        <p:spPr bwMode="auto">
          <a:xfrm>
            <a:off x="6732240" y="3573016"/>
            <a:ext cx="360040" cy="1944216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8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55" y="1049028"/>
            <a:ext cx="8406517" cy="547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63600"/>
            <a:ext cx="6696744" cy="1143000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Rahapolitiikka pienentänyt deflaation todennäköisyyttä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827584" y="3284984"/>
            <a:ext cx="2019448" cy="25922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165304"/>
            <a:ext cx="864096" cy="2880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fi-FI" sz="2000" dirty="0" err="1" smtClean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05618"/>
            <a:ext cx="7597344" cy="4949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Pitkät korkotuotot pienentyneet voimakkaasti viimeisen vuoden aikana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6732240" y="3573016"/>
            <a:ext cx="1512168" cy="228255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17970"/>
            <a:ext cx="7885376" cy="5137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Lyhyet </a:t>
            </a:r>
            <a:r>
              <a:rPr lang="fi-FI" dirty="0"/>
              <a:t>v</a:t>
            </a:r>
            <a:r>
              <a:rPr lang="fi-FI" dirty="0" smtClean="0"/>
              <a:t>altionlainakorot painuneet laajasti negatiivisiksi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7740352" y="4509120"/>
            <a:ext cx="504056" cy="10801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9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Rahapolitiikan vaikutukset:</a:t>
            </a:r>
            <a:br>
              <a:rPr lang="fi-FI" dirty="0" smtClean="0"/>
            </a:br>
            <a:r>
              <a:rPr lang="fi-FI" dirty="0" smtClean="0"/>
              <a:t>uusien asuntoluottojen keskikorko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614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3139"/>
            <a:ext cx="7333616" cy="47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9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52528"/>
            <a:ext cx="7525337" cy="49026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361307"/>
            <a:ext cx="7020272" cy="1143000"/>
          </a:xfrm>
        </p:spPr>
        <p:txBody>
          <a:bodyPr>
            <a:noAutofit/>
          </a:bodyPr>
          <a:lstStyle/>
          <a:p>
            <a:r>
              <a:rPr lang="fi-FI" sz="2500" dirty="0" smtClean="0"/>
              <a:t>Rahapolitiikan vaikutukset: välittyminen tehostunut, mutta edelleen epäyhtenäistä</a:t>
            </a:r>
            <a:endParaRPr lang="fi-FI" sz="2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75600" y="3068960"/>
            <a:ext cx="6548400" cy="1143000"/>
          </a:xfrm>
        </p:spPr>
        <p:txBody>
          <a:bodyPr/>
          <a:lstStyle/>
          <a:p>
            <a:r>
              <a:rPr lang="fi-FI" dirty="0"/>
              <a:t>N</a:t>
            </a:r>
            <a:r>
              <a:rPr lang="fi-FI" dirty="0" smtClean="0"/>
              <a:t>äkymät vuoden 2014 lopulla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7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2" y="1400620"/>
            <a:ext cx="7662646" cy="498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Lainakantojen kehitys kääntynyt parempaan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4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3" y="1340768"/>
            <a:ext cx="7802169" cy="508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Euron dollarikurssi laskenut voimakkaasti korkonäkemysten </a:t>
            </a:r>
            <a:r>
              <a:rPr lang="fi-FI" dirty="0" err="1" smtClean="0"/>
              <a:t>erkaantumisen</a:t>
            </a:r>
            <a:r>
              <a:rPr lang="fi-FI" dirty="0" smtClean="0"/>
              <a:t> myötä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176337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 smtClean="0">
                <a:solidFill>
                  <a:srgbClr val="414042"/>
                </a:solidFill>
              </a:rPr>
              <a:t>Lähde: Bloomberg.</a:t>
            </a:r>
          </a:p>
        </p:txBody>
      </p:sp>
    </p:spTree>
    <p:extLst>
      <p:ext uri="{BB962C8B-B14F-4D97-AF65-F5344CB8AC3E}">
        <p14:creationId xmlns:p14="http://schemas.microsoft.com/office/powerpoint/2010/main" val="243794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9792" y="3573016"/>
            <a:ext cx="5796216" cy="7829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Erittäin elvyttävä rahapolitiikka välttämätöntä, muttei yksin riittävää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96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715009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K</a:t>
            </a:r>
            <a:r>
              <a:rPr lang="fi-FI" dirty="0" smtClean="0"/>
              <a:t>asvua tukeva rahapolitiikka tehoaa, jos se saa tukea toimista muilla talouspolitiikan saroilla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6400" y="2132856"/>
            <a:ext cx="6548400" cy="39943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dirty="0"/>
              <a:t>K</a:t>
            </a:r>
            <a:r>
              <a:rPr lang="fi-FI" dirty="0" smtClean="0"/>
              <a:t>estävä kasvu ei voi perustua julkisen eikä yksityisen sektorin liialliseen velkaantumiseen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i="1" dirty="0"/>
              <a:t>tarvitaan kasvua ja julkista taloutta vahvistavia rakenneuudistuksia sekä taseiden sopeutusta eri sektoreilla,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i="1" dirty="0"/>
              <a:t>tarve korostuu maissa, joissa työikäisen väestön määrä ei enää kasva tai supistuu,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i="1" dirty="0"/>
              <a:t>vakaus- ja kasvusopimuksen johdonmukainen noudattaminen ylläpitää luottamusta julkiseen talouteen,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i="1" dirty="0"/>
              <a:t>kysyntää tukevalle finanssipolitiikalle on rajoitetusti tilaa, jos valtion budjetti on ollut pitkään alijäämäinen ja pitkän aikavälin kasvunäkymät ovat heikot.</a:t>
            </a:r>
          </a:p>
          <a:p>
            <a:pPr marL="361950" indent="0" algn="ctr">
              <a:buNone/>
            </a:pPr>
            <a:endParaRPr lang="fi-FI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70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715009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Makrovakauspolitiikka tärkeää poikkeuksellisen kevyen rahapolitiikan </a:t>
            </a:r>
            <a:r>
              <a:rPr lang="fi-FI" dirty="0" smtClean="0"/>
              <a:t>aikana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6400" y="2132856"/>
            <a:ext cx="6548400" cy="39943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i-FI" dirty="0" smtClean="0"/>
              <a:t>Kevyen rahapolitiikan kielteisiä </a:t>
            </a:r>
            <a:r>
              <a:rPr lang="fi-FI" dirty="0"/>
              <a:t>sivuvaikutuksia ei voida täysin sulkea </a:t>
            </a:r>
            <a:r>
              <a:rPr lang="fi-FI" dirty="0" smtClean="0"/>
              <a:t>pois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i-FI" i="1" dirty="0"/>
              <a:t>p</a:t>
            </a:r>
            <a:r>
              <a:rPr lang="fi-FI" i="1" dirty="0" smtClean="0"/>
              <a:t>itkäkestoinen matala korkotaso </a:t>
            </a:r>
            <a:r>
              <a:rPr lang="fi-FI" i="1" dirty="0"/>
              <a:t>ja arvopaperiostojen tuoma lisäkevennys voivat </a:t>
            </a:r>
            <a:r>
              <a:rPr lang="fi-FI" i="1" dirty="0" smtClean="0"/>
              <a:t>kasvattaa </a:t>
            </a:r>
            <a:r>
              <a:rPr lang="fi-FI" i="1" dirty="0"/>
              <a:t>rahoitusvakauteen kohdistuvia </a:t>
            </a:r>
            <a:r>
              <a:rPr lang="fi-FI" i="1" dirty="0" smtClean="0"/>
              <a:t>riskejä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i-FI" i="1" dirty="0"/>
              <a:t>euroalueella on tarpeen vaatiessa käytettävä </a:t>
            </a:r>
            <a:r>
              <a:rPr lang="fi-FI" i="1" dirty="0" smtClean="0"/>
              <a:t>makrovakauspolitiikkaa </a:t>
            </a:r>
            <a:r>
              <a:rPr lang="fi-FI" i="1" dirty="0"/>
              <a:t>aktiivisesti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i-FI" i="1" dirty="0" smtClean="0"/>
              <a:t>edellytyksenä </a:t>
            </a:r>
            <a:r>
              <a:rPr lang="fi-FI" i="1" dirty="0"/>
              <a:t>on tehokkaiden makrovakaustyökalujen olemassaolo kaikissa </a:t>
            </a:r>
            <a:r>
              <a:rPr lang="fi-FI" i="1" dirty="0" smtClean="0"/>
              <a:t>euromaissa</a:t>
            </a:r>
            <a:endParaRPr lang="fi-FI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36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5997968" cy="1143000"/>
          </a:xfrm>
        </p:spPr>
        <p:txBody>
          <a:bodyPr/>
          <a:lstStyle/>
          <a:p>
            <a:r>
              <a:rPr lang="fi-FI" dirty="0" smtClean="0"/>
              <a:t>Euro &amp; Talous julkaisussa kaksi teema-artikkelia: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Tomi Kortela: </a:t>
            </a:r>
            <a:r>
              <a:rPr lang="fi-FI" i="1" dirty="0" smtClean="0"/>
              <a:t>Onko euroalueella vaarana samanlainen deflaatiokehitys kuin Japanissa?</a:t>
            </a:r>
          </a:p>
          <a:p>
            <a:pPr lvl="1"/>
            <a:r>
              <a:rPr lang="fi-FI" i="1" dirty="0" smtClean="0"/>
              <a:t>Uusilla rahapoliittisilla keventämistoimillaan euroalue on vähentänyt riskiä, että se joutuisi kokemaan samanlaisen deflaation  kuin Japani.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r>
              <a:rPr lang="fi-FI" dirty="0" smtClean="0"/>
              <a:t>Jarmo Kontulainen ja Tuomas Välimäki:</a:t>
            </a:r>
            <a:r>
              <a:rPr lang="fi-FI" i="1" dirty="0" smtClean="0"/>
              <a:t> Finanssikriisi muutti rahapolitiikan välineitä, mutta ei tavoitteita</a:t>
            </a:r>
            <a:endParaRPr lang="fi-FI" dirty="0"/>
          </a:p>
          <a:p>
            <a:pPr lvl="1"/>
            <a:r>
              <a:rPr lang="fi-FI" i="1" dirty="0"/>
              <a:t>Sitoutuminen keveään rahapolitiikkaan on sitä tärkeämpää, mitä </a:t>
            </a:r>
            <a:r>
              <a:rPr lang="fi-FI" i="1" dirty="0" smtClean="0"/>
              <a:t>alempana korot </a:t>
            </a:r>
            <a:r>
              <a:rPr lang="fi-FI" i="1" dirty="0"/>
              <a:t>ovat ja mitä kauempana inflaatio-odotukset ovat </a:t>
            </a:r>
            <a:r>
              <a:rPr lang="fi-FI" i="1" dirty="0" smtClean="0"/>
              <a:t>tavoitteesta.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03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7664" y="3501008"/>
            <a:ext cx="5796216" cy="782960"/>
          </a:xfrm>
        </p:spPr>
        <p:txBody>
          <a:bodyPr>
            <a:normAutofit/>
          </a:bodyPr>
          <a:lstStyle/>
          <a:p>
            <a:r>
              <a:rPr lang="fi-FI" dirty="0" smtClean="0"/>
              <a:t>Suomen Pankin tulos ja voitonjako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81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077200" cy="648072"/>
          </a:xfrm>
        </p:spPr>
        <p:txBody>
          <a:bodyPr/>
          <a:lstStyle/>
          <a:p>
            <a:pPr algn="l"/>
            <a:r>
              <a:rPr lang="fi-FI" sz="2800" dirty="0"/>
              <a:t>Tulos 150 miljoonaa </a:t>
            </a:r>
            <a:r>
              <a:rPr lang="fi-FI" sz="2800" dirty="0" smtClean="0"/>
              <a:t>euroa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55679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/>
              <a:t>Matalat korot ovat vaikuttaneet ja </a:t>
            </a:r>
            <a:r>
              <a:rPr lang="fi-FI" dirty="0" smtClean="0"/>
              <a:t>vaikuttavat vastakin </a:t>
            </a:r>
            <a:r>
              <a:rPr lang="fi-FI" dirty="0"/>
              <a:t>tulosta </a:t>
            </a:r>
            <a:r>
              <a:rPr lang="fi-FI" dirty="0" smtClean="0"/>
              <a:t>heikentävästi</a:t>
            </a:r>
          </a:p>
          <a:p>
            <a:endParaRPr lang="fi-FI" dirty="0"/>
          </a:p>
          <a:p>
            <a:r>
              <a:rPr lang="fi-FI" sz="2000" dirty="0" smtClean="0"/>
              <a:t>Vuoden 2014 tulos 150 milj. euroa (2013: 239 milj. euroa), josta </a:t>
            </a:r>
            <a:r>
              <a:rPr lang="fi-FI" dirty="0"/>
              <a:t>valtiolle 137,5 milj. euroa (180 milj. euroa vuodelta 2013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r>
              <a:rPr lang="fi-FI" sz="2000" dirty="0" smtClean="0"/>
              <a:t>Keskuspankeilla on edelleen </a:t>
            </a:r>
            <a:r>
              <a:rPr lang="fi-FI" dirty="0" smtClean="0"/>
              <a:t>merkittäviä</a:t>
            </a:r>
            <a:r>
              <a:rPr lang="fi-FI" sz="2000" dirty="0" smtClean="0"/>
              <a:t> vastuita ja riskejä. </a:t>
            </a:r>
            <a:r>
              <a:rPr lang="fi-FI" dirty="0"/>
              <a:t>Uudet rahapolitiikan operaatiot kasvattavat tasetta ja korkoriskiä</a:t>
            </a:r>
            <a:r>
              <a:rPr lang="fi-FI" sz="1800" dirty="0"/>
              <a:t>. </a:t>
            </a:r>
            <a:r>
              <a:rPr lang="fi-FI" sz="2000" dirty="0" smtClean="0"/>
              <a:t>Tasetta on vahvistettu varauksilla</a:t>
            </a:r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Tulos </a:t>
            </a:r>
            <a:r>
              <a:rPr lang="fi-FI" sz="2000" dirty="0"/>
              <a:t>muodostuu pääosin rahapolitiikan erien tuotoista (191 milj</a:t>
            </a:r>
            <a:r>
              <a:rPr lang="fi-FI" sz="2000" dirty="0" smtClean="0"/>
              <a:t>. euroa) </a:t>
            </a:r>
            <a:r>
              <a:rPr lang="fi-FI" sz="2000" dirty="0"/>
              <a:t>ja oman sijoitusvarallisuuden tuotoista </a:t>
            </a:r>
            <a:r>
              <a:rPr lang="fi-FI" sz="2000" dirty="0" smtClean="0"/>
              <a:t>(</a:t>
            </a:r>
            <a:r>
              <a:rPr lang="fi-FI" sz="2000" dirty="0"/>
              <a:t>113 milj</a:t>
            </a:r>
            <a:r>
              <a:rPr lang="fi-FI" sz="2000" dirty="0" smtClean="0"/>
              <a:t>. euroa); toiminnan </a:t>
            </a:r>
            <a:r>
              <a:rPr lang="fi-FI" sz="2000" dirty="0"/>
              <a:t>tuotoilla katetaan toimintakulut </a:t>
            </a:r>
            <a:r>
              <a:rPr lang="fi-FI" sz="2000" dirty="0" smtClean="0"/>
              <a:t>(89 </a:t>
            </a:r>
            <a:r>
              <a:rPr lang="fi-FI" sz="2000" dirty="0"/>
              <a:t>milj</a:t>
            </a:r>
            <a:r>
              <a:rPr lang="fi-FI" sz="2000" dirty="0" smtClean="0"/>
              <a:t>. euroa), </a:t>
            </a:r>
            <a:r>
              <a:rPr lang="fi-FI" sz="2000" dirty="0"/>
              <a:t>valtion voitonjako ja </a:t>
            </a:r>
            <a:r>
              <a:rPr lang="fi-FI" sz="2000" dirty="0" smtClean="0"/>
              <a:t>varaukset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36B4-CFC9-48CD-A279-E9F8780AAD2A}" type="datetime1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Tulos ja voitonjako vuosina 2002</a:t>
            </a:r>
            <a:r>
              <a:rPr lang="fi-FI" dirty="0" smtClean="0">
                <a:sym typeface="Symbol" panose="05050102010706020507" pitchFamily="18" charset="2"/>
              </a:rPr>
              <a:t>2014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A674-44E9-4EE3-9F96-2BFC4FB57855}" type="datetime1">
              <a:rPr lang="fi-FI" smtClean="0"/>
              <a:t>25.3.2015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31814"/>
              </p:ext>
            </p:extLst>
          </p:nvPr>
        </p:nvGraphicFramePr>
        <p:xfrm>
          <a:off x="323528" y="1340768"/>
          <a:ext cx="8640960" cy="488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3140968"/>
            <a:ext cx="2469576" cy="1143000"/>
          </a:xfrm>
        </p:spPr>
        <p:txBody>
          <a:bodyPr/>
          <a:lstStyle/>
          <a:p>
            <a:pPr algn="ctr"/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1196752"/>
            <a:ext cx="7240105" cy="857250"/>
          </a:xfrm>
        </p:spPr>
        <p:txBody>
          <a:bodyPr>
            <a:normAutofit/>
          </a:bodyPr>
          <a:lstStyle/>
          <a:p>
            <a:r>
              <a:rPr lang="fi-FI" sz="2000" dirty="0" smtClean="0">
                <a:latin typeface="Arial Black" panose="020B0A04020102020204" pitchFamily="34" charset="0"/>
              </a:rPr>
              <a:t>Eurojärjestelmän ennuste joulukuussa 2014: </a:t>
            </a:r>
            <a:br>
              <a:rPr lang="fi-FI" sz="2000" dirty="0" smtClean="0">
                <a:latin typeface="Arial Black" panose="020B0A04020102020204" pitchFamily="34" charset="0"/>
              </a:rPr>
            </a:br>
            <a:endParaRPr lang="fi-FI" sz="23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4715" y="2708920"/>
            <a:ext cx="4302478" cy="282631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i-FI" b="1" i="1" dirty="0" smtClean="0"/>
              <a:t>BKT:</a:t>
            </a:r>
            <a:endParaRPr lang="fi-FI" b="1" i="1" u="sng" dirty="0" smtClean="0"/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2015: 1,0 </a:t>
            </a:r>
            <a:r>
              <a:rPr lang="fi-FI" sz="1950" b="1" i="1" dirty="0"/>
              <a:t>%</a:t>
            </a:r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2016: 1,5 %</a:t>
            </a:r>
          </a:p>
          <a:p>
            <a:pPr marL="642938" lvl="2" indent="0">
              <a:spcBef>
                <a:spcPts val="450"/>
              </a:spcBef>
              <a:buNone/>
            </a:pPr>
            <a:endParaRPr lang="fi-FI" sz="1950" b="1" i="1" dirty="0"/>
          </a:p>
          <a:p>
            <a:pPr>
              <a:spcBef>
                <a:spcPts val="1800"/>
              </a:spcBef>
            </a:pPr>
            <a:r>
              <a:rPr lang="fi-FI" b="1" i="1" dirty="0" smtClean="0"/>
              <a:t>Inflaatio:</a:t>
            </a:r>
            <a:endParaRPr lang="fi-FI" b="1" i="1" u="sng" dirty="0"/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2015: 0,7 </a:t>
            </a:r>
            <a:r>
              <a:rPr lang="fi-FI" sz="1950" b="1" i="1" dirty="0"/>
              <a:t>%</a:t>
            </a:r>
          </a:p>
          <a:p>
            <a:pPr marL="642938" lvl="2" indent="0">
              <a:spcBef>
                <a:spcPts val="450"/>
              </a:spcBef>
              <a:buNone/>
            </a:pPr>
            <a:r>
              <a:rPr lang="fi-FI" sz="1950" b="1" i="1" dirty="0" smtClean="0"/>
              <a:t>2016: 1,3 %</a:t>
            </a:r>
            <a:endParaRPr lang="fi-FI" sz="195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5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" y="957612"/>
            <a:ext cx="8609043" cy="561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416" y="363600"/>
            <a:ext cx="6862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Markkinoiden inflaatio-odotukset laskivat jyrkästi viime vuoden lopulla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6084168" y="3429000"/>
            <a:ext cx="360040" cy="1944216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6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596336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Vuodenvaihteessa markkinat odottivat inflaation alittavan hintavakaustavoitteen useiden vuosien ajan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0767"/>
            <a:ext cx="7853600" cy="51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25120"/>
            <a:ext cx="8751760" cy="570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26864"/>
            <a:ext cx="7416824" cy="813904"/>
          </a:xfrm>
        </p:spPr>
        <p:txBody>
          <a:bodyPr>
            <a:normAutofit/>
          </a:bodyPr>
          <a:lstStyle/>
          <a:p>
            <a:r>
              <a:rPr lang="fi-FI" sz="2200" dirty="0"/>
              <a:t>I</a:t>
            </a:r>
            <a:r>
              <a:rPr lang="fi-FI" sz="2200" dirty="0" smtClean="0"/>
              <a:t>nflaatio-odotusten jakaumaan pohjautuva deflaation todennäköisyys oli kasvanut tammikuun puolivälissä</a:t>
            </a:r>
            <a:endParaRPr lang="fi-FI" sz="2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13" name="Oval 12"/>
          <p:cNvSpPr/>
          <p:nvPr/>
        </p:nvSpPr>
        <p:spPr bwMode="auto">
          <a:xfrm>
            <a:off x="1184400" y="3068960"/>
            <a:ext cx="2019448" cy="25922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39523" y="3573016"/>
            <a:ext cx="7200800" cy="78296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fi-FI" dirty="0" smtClean="0"/>
              <a:t>Rahapolitiikan päätöksistä vuosina 2014 ja 2015: uusia välineitä, hintavakaustavoite muuttumaton</a:t>
            </a:r>
            <a:br>
              <a:rPr lang="fi-FI" dirty="0" smtClean="0"/>
            </a:br>
            <a:r>
              <a:rPr lang="fi-FI" sz="1300" dirty="0" smtClean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0" i="1" dirty="0" smtClean="0"/>
              <a:t>korkopolitiikkaa, luototuksen tukemista, laajamittaisia arvopaperiostoja ja odotusten ohjausta</a:t>
            </a:r>
            <a:endParaRPr lang="fi-FI" b="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4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692696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Korkopolitiikka vuonna 2014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00" y="2552400"/>
            <a:ext cx="6548400" cy="4305600"/>
          </a:xfrm>
        </p:spPr>
        <p:txBody>
          <a:bodyPr>
            <a:normAutofit/>
          </a:bodyPr>
          <a:lstStyle/>
          <a:p>
            <a:pPr marL="514800" indent="-514350">
              <a:spcAft>
                <a:spcPts val="0"/>
              </a:spcAft>
              <a:defRPr/>
            </a:pPr>
            <a:r>
              <a:rPr lang="fi-FI" dirty="0" smtClean="0"/>
              <a:t>Keskuspankkikorot </a:t>
            </a:r>
            <a:r>
              <a:rPr lang="fi-FI" dirty="0"/>
              <a:t>laskettu </a:t>
            </a:r>
            <a:r>
              <a:rPr lang="fi-FI" dirty="0" smtClean="0"/>
              <a:t>alarajalle</a:t>
            </a:r>
          </a:p>
          <a:p>
            <a:pPr marL="914400" lvl="1" indent="-373063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fi-FI" dirty="0"/>
              <a:t>p</a:t>
            </a:r>
            <a:r>
              <a:rPr lang="fi-FI" dirty="0" smtClean="0"/>
              <a:t>erusrahoitusoperaatioiden korko 0,05 % (syyskuu 2014)</a:t>
            </a:r>
          </a:p>
          <a:p>
            <a:pPr marL="914400" lvl="1" indent="-373063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fi-FI" dirty="0" smtClean="0"/>
              <a:t>talletuskorko </a:t>
            </a:r>
            <a:r>
              <a:rPr lang="fi-FI" dirty="0"/>
              <a:t>-</a:t>
            </a:r>
            <a:r>
              <a:rPr lang="fi-FI" dirty="0" smtClean="0"/>
              <a:t>0,20 % (syyskuu 2014)  </a:t>
            </a:r>
            <a:endParaRPr lang="fi-FI" dirty="0"/>
          </a:p>
          <a:p>
            <a:pPr marL="914400" lvl="1" indent="-373063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endParaRPr lang="fi-FI" dirty="0" smtClean="0"/>
          </a:p>
          <a:p>
            <a:pPr marL="442913" indent="-442913">
              <a:spcBef>
                <a:spcPts val="1200"/>
              </a:spcBef>
              <a:spcAft>
                <a:spcPts val="0"/>
              </a:spcAft>
              <a:tabLst>
                <a:tab pos="541338" algn="l"/>
              </a:tabLst>
              <a:defRPr/>
            </a:pPr>
            <a:r>
              <a:rPr lang="fi-FI" dirty="0"/>
              <a:t>P</a:t>
            </a:r>
            <a:r>
              <a:rPr lang="fi-FI" dirty="0" smtClean="0"/>
              <a:t>ankkien </a:t>
            </a:r>
            <a:r>
              <a:rPr lang="fi-FI" dirty="0"/>
              <a:t>keskuspankkirahoituksen turvaavaa täydenjaon menettelyä jatketaan </a:t>
            </a:r>
            <a:r>
              <a:rPr lang="fi-FI" dirty="0" smtClean="0"/>
              <a:t>vähintään vuoden 2016 loppuun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67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701824"/>
            <a:ext cx="5637928" cy="1143000"/>
          </a:xfrm>
        </p:spPr>
        <p:txBody>
          <a:bodyPr/>
          <a:lstStyle/>
          <a:p>
            <a:r>
              <a:rPr lang="fi-FI" dirty="0" smtClean="0"/>
              <a:t>Luotonantoa tukevat toimet vuonna 2014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i-FI" dirty="0"/>
              <a:t>P</a:t>
            </a:r>
            <a:r>
              <a:rPr lang="fi-FI" dirty="0" smtClean="0"/>
              <a:t>ankeille </a:t>
            </a:r>
            <a:r>
              <a:rPr lang="fi-FI" dirty="0"/>
              <a:t>tarjotaan </a:t>
            </a:r>
            <a:r>
              <a:rPr lang="fi-FI" dirty="0" smtClean="0"/>
              <a:t>pitkäkestoista </a:t>
            </a:r>
            <a:r>
              <a:rPr lang="fi-FI" dirty="0"/>
              <a:t>(2018 erääntyvää) keskuspankkirahoitusta </a:t>
            </a:r>
            <a:r>
              <a:rPr lang="fi-FI" dirty="0" smtClean="0"/>
              <a:t>reaalitalouden (pl. asunnot) luototukseen 0,05 prosentin kiinteällä korolla</a:t>
            </a:r>
            <a:endParaRPr lang="fi-FI" b="1" i="1" dirty="0" smtClean="0"/>
          </a:p>
          <a:p>
            <a:pPr>
              <a:spcBef>
                <a:spcPts val="1800"/>
              </a:spcBef>
            </a:pPr>
            <a:r>
              <a:rPr lang="fi-FI" dirty="0" smtClean="0"/>
              <a:t>3:s pankkien liikkeeseen laskemien katettujen joukkolainojen osto-ohjelma (CBPP3)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−"/>
            </a:pPr>
            <a:r>
              <a:rPr lang="fi-FI" b="1" i="1" dirty="0"/>
              <a:t>l</a:t>
            </a:r>
            <a:r>
              <a:rPr lang="fi-FI" b="1" i="1" dirty="0" smtClean="0"/>
              <a:t>okakuusta 2014 lukien ostettu 60 mrd. euron edestä</a:t>
            </a:r>
          </a:p>
          <a:p>
            <a:pPr>
              <a:spcBef>
                <a:spcPts val="1800"/>
              </a:spcBef>
            </a:pPr>
            <a:r>
              <a:rPr lang="fi-FI" dirty="0"/>
              <a:t>O</a:t>
            </a:r>
            <a:r>
              <a:rPr lang="fi-FI" dirty="0" smtClean="0"/>
              <a:t>maisuusvakuudellisten arvopapereiden osto-ohjelma (ABSPP)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−"/>
            </a:pPr>
            <a:r>
              <a:rPr lang="fi-FI" b="1" i="1" dirty="0"/>
              <a:t>m</a:t>
            </a:r>
            <a:r>
              <a:rPr lang="fi-FI" b="1" i="1" dirty="0" smtClean="0"/>
              <a:t>arraskuusta 2014 lukien ostettu </a:t>
            </a:r>
            <a:r>
              <a:rPr lang="fi-FI" b="1" i="1" dirty="0"/>
              <a:t>4</a:t>
            </a:r>
            <a:r>
              <a:rPr lang="fi-FI" b="1" i="1" dirty="0" smtClean="0"/>
              <a:t> mrd. euron edestä</a:t>
            </a:r>
            <a:endParaRPr lang="fi-FI" b="1" i="1" dirty="0"/>
          </a:p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25.3.2015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1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f_template">
  <a:themeElements>
    <a:clrScheme name="bof_uusi">
      <a:dk1>
        <a:sysClr val="windowText" lastClr="000000"/>
      </a:dk1>
      <a:lt1>
        <a:sysClr val="window" lastClr="FFFFFF"/>
      </a:lt1>
      <a:dk2>
        <a:srgbClr val="3F3E3E"/>
      </a:dk2>
      <a:lt2>
        <a:srgbClr val="FAF5EF"/>
      </a:lt2>
      <a:accent1>
        <a:srgbClr val="51569E"/>
      </a:accent1>
      <a:accent2>
        <a:srgbClr val="DA8D91"/>
      </a:accent2>
      <a:accent3>
        <a:srgbClr val="A3A6D2"/>
      </a:accent3>
      <a:accent4>
        <a:srgbClr val="91A27C"/>
      </a:accent4>
      <a:accent5>
        <a:srgbClr val="C83486"/>
      </a:accent5>
      <a:accent6>
        <a:srgbClr val="009DE0"/>
      </a:accent6>
      <a:hlink>
        <a:srgbClr val="51569E"/>
      </a:hlink>
      <a:folHlink>
        <a:srgbClr val="DA8D91"/>
      </a:folHlink>
    </a:clrScheme>
    <a:fontScheme name="bof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rgbClr val="41404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f_template.potx" id="{5D1EB06D-0D19-422C-A56A-40476893713C}" vid="{546F1548-D527-480A-8491-933F99EE7D3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9387C237A99439053722C2AB2BA47" ma:contentTypeVersion="1" ma:contentTypeDescription="Create a new document." ma:contentTypeScope="" ma:versionID="07923a1f55772d8135991eaa1980de6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6CD10A-C830-4D55-871E-29C61EC9E992}"/>
</file>

<file path=customXml/itemProps2.xml><?xml version="1.0" encoding="utf-8"?>
<ds:datastoreItem xmlns:ds="http://schemas.openxmlformats.org/officeDocument/2006/customXml" ds:itemID="{33ACEA4B-94FB-4CD7-BAFD-0FFC0405A7AC}"/>
</file>

<file path=customXml/itemProps3.xml><?xml version="1.0" encoding="utf-8"?>
<ds:datastoreItem xmlns:ds="http://schemas.openxmlformats.org/officeDocument/2006/customXml" ds:itemID="{ACF8B9F4-4369-49AD-8BE8-E406B212C6B3}"/>
</file>

<file path=docProps/app.xml><?xml version="1.0" encoding="utf-8"?>
<Properties xmlns="http://schemas.openxmlformats.org/officeDocument/2006/extended-properties" xmlns:vt="http://schemas.openxmlformats.org/officeDocument/2006/docPropsVTypes">
  <Template>bof_template</Template>
  <TotalTime>0</TotalTime>
  <Words>840</Words>
  <Application>Microsoft Office PowerPoint</Application>
  <PresentationFormat>On-screen Show (4:3)</PresentationFormat>
  <Paragraphs>205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Georgia</vt:lpstr>
      <vt:lpstr>Symbol</vt:lpstr>
      <vt:lpstr>Wingdings</vt:lpstr>
      <vt:lpstr>bof_template</vt:lpstr>
      <vt:lpstr>Microsoft PowerPoint 97–2003 -esitys</vt:lpstr>
      <vt:lpstr>Rahapolitiikasta vuoden 2015 alkukuukausina</vt:lpstr>
      <vt:lpstr>Näkymät vuoden 2014 lopulla</vt:lpstr>
      <vt:lpstr>Eurojärjestelmän ennuste joulukuussa 2014:  </vt:lpstr>
      <vt:lpstr>Markkinoiden inflaatio-odotukset laskivat jyrkästi viime vuoden lopulla</vt:lpstr>
      <vt:lpstr>Vuodenvaihteessa markkinat odottivat inflaation alittavan hintavakaustavoitteen useiden vuosien ajan</vt:lpstr>
      <vt:lpstr>Inflaatio-odotusten jakaumaan pohjautuva deflaation todennäköisyys oli kasvanut tammikuun puolivälissä</vt:lpstr>
      <vt:lpstr>Rahapolitiikan päätöksistä vuosina 2014 ja 2015: uusia välineitä, hintavakaustavoite muuttumaton   korkopolitiikkaa, luototuksen tukemista, laajamittaisia arvopaperiostoja ja odotusten ohjausta</vt:lpstr>
      <vt:lpstr>Korkopolitiikka vuonna 2014</vt:lpstr>
      <vt:lpstr>Luotonantoa tukevat toimet vuonna 2014</vt:lpstr>
      <vt:lpstr>Uusien päätösten keskeinen sisältö tammikuussa 2015</vt:lpstr>
      <vt:lpstr>Keventyneen rahapolitiikan vaikutuskanavat</vt:lpstr>
      <vt:lpstr>Rahapolitiikkatoimien alkumetrien vaikutuksista</vt:lpstr>
      <vt:lpstr>EKP:n asiantuntijoiden ennuste maaliskuussa 2015:   (muutos eurojärjestelmän joulukuun 2014 ennusteeseen) </vt:lpstr>
      <vt:lpstr>Markkinoiden inflaatio-odotukset toipuneet rahapolitiikkatoimien jälkeen</vt:lpstr>
      <vt:lpstr>Rahapolitiikka pienentänyt deflaation todennäköisyyttä</vt:lpstr>
      <vt:lpstr>Pitkät korkotuotot pienentyneet voimakkaasti viimeisen vuoden aikana</vt:lpstr>
      <vt:lpstr>Lyhyet valtionlainakorot painuneet laajasti negatiivisiksi</vt:lpstr>
      <vt:lpstr>Rahapolitiikan vaikutukset: uusien asuntoluottojen keskikorko</vt:lpstr>
      <vt:lpstr>Rahapolitiikan vaikutukset: välittyminen tehostunut, mutta edelleen epäyhtenäistä</vt:lpstr>
      <vt:lpstr>Lainakantojen kehitys kääntynyt parempaan </vt:lpstr>
      <vt:lpstr>Euron dollarikurssi laskenut voimakkaasti korkonäkemysten erkaantumisen myötä</vt:lpstr>
      <vt:lpstr>Erittäin elvyttävä rahapolitiikka välttämätöntä, muttei yksin riittävää</vt:lpstr>
      <vt:lpstr>Kasvua tukeva rahapolitiikka tehoaa, jos se saa tukea toimista muilla talouspolitiikan saroilla</vt:lpstr>
      <vt:lpstr>Makrovakauspolitiikka tärkeää poikkeuksellisen kevyen rahapolitiikan aikana</vt:lpstr>
      <vt:lpstr>Euro &amp; Talous julkaisussa kaksi teema-artikkelia:</vt:lpstr>
      <vt:lpstr>Suomen Pankin tulos ja voitonjako</vt:lpstr>
      <vt:lpstr>Tulos 150 miljoonaa euroa</vt:lpstr>
      <vt:lpstr>Tulos ja voitonjako vuosina 20022014</vt:lpstr>
      <vt:lpstr>Kiitos!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2015-03-24T14:33:15Z</dcterms:created>
  <dcterms:modified xsi:type="dcterms:W3CDTF">2015-03-25T08:52:00Z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0x0101009199387C237A99439053722C2AB2BA47</vt:lpwstr>
  </property>
</Properties>
</file>