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3" r:id="rId1"/>
    <p:sldMasterId id="2147483741" r:id="rId2"/>
    <p:sldMasterId id="2147483711" r:id="rId3"/>
    <p:sldMasterId id="2147483667" r:id="rId4"/>
  </p:sldMasterIdLst>
  <p:notesMasterIdLst>
    <p:notesMasterId r:id="rId21"/>
  </p:notesMasterIdLst>
  <p:handoutMasterIdLst>
    <p:handoutMasterId r:id="rId22"/>
  </p:handoutMasterIdLst>
  <p:sldIdLst>
    <p:sldId id="256" r:id="rId5"/>
    <p:sldId id="260" r:id="rId6"/>
    <p:sldId id="455" r:id="rId7"/>
    <p:sldId id="456" r:id="rId8"/>
    <p:sldId id="457" r:id="rId9"/>
    <p:sldId id="458" r:id="rId10"/>
    <p:sldId id="459" r:id="rId11"/>
    <p:sldId id="453" r:id="rId12"/>
    <p:sldId id="439" r:id="rId13"/>
    <p:sldId id="442" r:id="rId14"/>
    <p:sldId id="444" r:id="rId15"/>
    <p:sldId id="445" r:id="rId16"/>
    <p:sldId id="438" r:id="rId17"/>
    <p:sldId id="462" r:id="rId18"/>
    <p:sldId id="461" r:id="rId19"/>
    <p:sldId id="454" r:id="rId20"/>
  </p:sldIdLst>
  <p:sldSz cx="9144000" cy="6858000" type="screen4x3"/>
  <p:notesSz cx="6794500" cy="9906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F876FEDD-761D-4380-9B35-2D98CD999F51}">
          <p14:sldIdLst>
            <p14:sldId id="256"/>
            <p14:sldId id="260"/>
            <p14:sldId id="455"/>
            <p14:sldId id="456"/>
            <p14:sldId id="457"/>
            <p14:sldId id="458"/>
            <p14:sldId id="459"/>
            <p14:sldId id="453"/>
            <p14:sldId id="439"/>
            <p14:sldId id="442"/>
            <p14:sldId id="444"/>
            <p14:sldId id="445"/>
            <p14:sldId id="438"/>
            <p14:sldId id="462"/>
            <p14:sldId id="461"/>
            <p14:sldId id="45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1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BFE4"/>
    <a:srgbClr val="874535"/>
    <a:srgbClr val="693529"/>
    <a:srgbClr val="994F3D"/>
    <a:srgbClr val="C17563"/>
    <a:srgbClr val="F5E0C3"/>
    <a:srgbClr val="820000"/>
    <a:srgbClr val="A82A08"/>
    <a:srgbClr val="004376"/>
    <a:srgbClr val="256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6433" autoAdjust="0"/>
  </p:normalViewPr>
  <p:slideViewPr>
    <p:cSldViewPr>
      <p:cViewPr varScale="1">
        <p:scale>
          <a:sx n="98" d="100"/>
          <a:sy n="98" d="100"/>
        </p:scale>
        <p:origin x="2202" y="3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2526" y="84"/>
      </p:cViewPr>
      <p:guideLst>
        <p:guide orient="horz" pos="3121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2"/>
          </p:nvPr>
        </p:nvSpPr>
        <p:spPr>
          <a:xfrm>
            <a:off x="2" y="9410147"/>
            <a:ext cx="2944283" cy="495855"/>
          </a:xfrm>
          <a:prstGeom prst="rect">
            <a:avLst/>
          </a:prstGeom>
        </p:spPr>
        <p:txBody>
          <a:bodyPr vert="horz" lIns="91277" tIns="45638" rIns="91277" bIns="45638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3"/>
          </p:nvPr>
        </p:nvSpPr>
        <p:spPr>
          <a:xfrm>
            <a:off x="3848646" y="9410147"/>
            <a:ext cx="2944283" cy="495855"/>
          </a:xfrm>
          <a:prstGeom prst="rect">
            <a:avLst/>
          </a:prstGeom>
        </p:spPr>
        <p:txBody>
          <a:bodyPr vert="horz" lIns="91277" tIns="45638" rIns="91277" bIns="45638" rtlCol="0" anchor="b"/>
          <a:lstStyle>
            <a:lvl1pPr algn="r">
              <a:defRPr sz="1200"/>
            </a:lvl1pPr>
          </a:lstStyle>
          <a:p>
            <a:fld id="{C7DDF2BF-2122-4498-8E35-699450FA5B7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430201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506413"/>
            <a:ext cx="5970588" cy="4478337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277" tIns="45638" rIns="91277" bIns="45638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1234" y="5109019"/>
            <a:ext cx="5435600" cy="429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15065" y="9536547"/>
            <a:ext cx="2341846" cy="347100"/>
          </a:xfrm>
          <a:prstGeom prst="rect">
            <a:avLst/>
          </a:prstGeom>
        </p:spPr>
        <p:txBody>
          <a:bodyPr vert="horz" lIns="91277" tIns="45638" rIns="0" bIns="45638" rtlCol="0" anchor="b"/>
          <a:lstStyle>
            <a:lvl1pPr algn="r">
              <a:defRPr sz="1000" b="1" baseline="0">
                <a:latin typeface="BdE Neue Helvetica 55 Roman" pitchFamily="34" charset="0"/>
              </a:defRPr>
            </a:lvl1pPr>
          </a:lstStyle>
          <a:p>
            <a:fld id="{74C681DB-6626-43BD-B1FA-3C5BE41CBB6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78771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just" defTabSz="914400" rtl="0" eaLnBrk="1" latinLnBrk="0" hangingPunct="1">
      <a:defRPr sz="1200" kern="1200" baseline="0">
        <a:solidFill>
          <a:schemeClr val="tx1"/>
        </a:solidFill>
        <a:latin typeface="BdE Neue Helvetica 55 Roman" pitchFamily="34" charset="0"/>
        <a:ea typeface="+mn-ea"/>
        <a:cs typeface="+mn-cs"/>
      </a:defRPr>
    </a:lvl1pPr>
    <a:lvl2pPr marL="540000" algn="just" defTabSz="914400" rtl="0" eaLnBrk="1" latinLnBrk="0" hangingPunct="1">
      <a:defRPr sz="1200" kern="1200" baseline="0">
        <a:solidFill>
          <a:srgbClr val="B35C48"/>
        </a:solidFill>
        <a:latin typeface="BdE Neue Helvetica 55 Roman" pitchFamily="34" charset="0"/>
        <a:ea typeface="+mn-ea"/>
        <a:cs typeface="+mn-cs"/>
      </a:defRPr>
    </a:lvl2pPr>
    <a:lvl3pPr marL="990000" algn="just" defTabSz="914400" rtl="0" eaLnBrk="1" latinLnBrk="0" hangingPunct="1">
      <a:defRPr sz="1200" b="0" i="1" kern="1200" baseline="0">
        <a:solidFill>
          <a:schemeClr val="tx1"/>
        </a:solidFill>
        <a:latin typeface="BdE Neue Helvetica 55 Roman" pitchFamily="34" charset="0"/>
        <a:ea typeface="+mn-ea"/>
        <a:cs typeface="+mn-cs"/>
      </a:defRPr>
    </a:lvl3pPr>
    <a:lvl4pPr marL="1429200" algn="just" defTabSz="914400" rtl="0" eaLnBrk="1" latinLnBrk="0" hangingPunct="1">
      <a:defRPr sz="1050" kern="1200" baseline="0">
        <a:solidFill>
          <a:schemeClr val="tx1"/>
        </a:solidFill>
        <a:latin typeface="BdE Neue Helvetica 55 Roman" pitchFamily="34" charset="0"/>
        <a:ea typeface="+mn-ea"/>
        <a:cs typeface="+mn-cs"/>
      </a:defRPr>
    </a:lvl4pPr>
    <a:lvl5pPr marL="1882800" algn="just" defTabSz="914400" rtl="0" eaLnBrk="1" latinLnBrk="0" hangingPunct="1">
      <a:defRPr sz="1050" b="0" i="1" kern="1200" baseline="0">
        <a:solidFill>
          <a:schemeClr val="tx1"/>
        </a:solidFill>
        <a:latin typeface="BdE Neue Helvetica 55 Roman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339752" y="287282"/>
            <a:ext cx="3726660" cy="432048"/>
          </a:xfrm>
          <a:prstGeom prst="rect">
            <a:avLst/>
          </a:prstGeom>
        </p:spPr>
        <p:txBody>
          <a:bodyPr anchor="ctr"/>
          <a:lstStyle>
            <a:lvl1pPr algn="r">
              <a:defRPr sz="11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dirty="0"/>
              <a:t>CONFIDENCIAL</a:t>
            </a:r>
            <a:endParaRPr lang="es-ES" cap="all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40909" y="1340768"/>
            <a:ext cx="4562891" cy="1511422"/>
          </a:xfrm>
          <a:prstGeom prst="rect">
            <a:avLst/>
          </a:prstGeom>
        </p:spPr>
        <p:txBody>
          <a:bodyPr anchor="b"/>
          <a:lstStyle>
            <a:lvl1pPr algn="l">
              <a:defRPr sz="2000" b="1" cap="all" baseline="0">
                <a:solidFill>
                  <a:srgbClr val="B35C48"/>
                </a:solidFill>
              </a:defRPr>
            </a:lvl1pPr>
          </a:lstStyle>
          <a:p>
            <a:r>
              <a:rPr lang="es-ES" dirty="0"/>
              <a:t>ESCRIBA TÍTULO AQUÍ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441619" y="2861814"/>
            <a:ext cx="4562429" cy="2791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Nombre del ponente</a:t>
            </a:r>
            <a:endParaRPr lang="es-ES_tradn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441325" y="3122228"/>
            <a:ext cx="4562475" cy="450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Cargo del ponente</a:t>
            </a:r>
            <a:endParaRPr lang="es-ES_tradn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441325" y="4203333"/>
            <a:ext cx="4562475" cy="305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NOMBRE DEL CONGRESO O EVENTO EN EL QUE PARTICIPA</a:t>
            </a:r>
            <a:endParaRPr lang="es-ES_tradnl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441619" y="4482486"/>
            <a:ext cx="4562181" cy="206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Lugar de celebración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0203" y="6300441"/>
            <a:ext cx="4562475" cy="288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NOMBRE DEL DEPARTAMENTO</a:t>
            </a:r>
            <a:endParaRPr lang="es-ES_tradnl" dirty="0"/>
          </a:p>
        </p:txBody>
      </p:sp>
      <p:sp>
        <p:nvSpPr>
          <p:cNvPr id="9" name="Marcador de texto 9"/>
          <p:cNvSpPr>
            <a:spLocks noGrp="1"/>
          </p:cNvSpPr>
          <p:nvPr>
            <p:ph type="body" sz="quarter" idx="15" hasCustomPrompt="1"/>
          </p:nvPr>
        </p:nvSpPr>
        <p:spPr>
          <a:xfrm>
            <a:off x="441619" y="4688648"/>
            <a:ext cx="4562181" cy="243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Fecha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713050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Conector recto 81"/>
          <p:cNvCxnSpPr/>
          <p:nvPr userDrawn="1"/>
        </p:nvCxnSpPr>
        <p:spPr>
          <a:xfrm>
            <a:off x="3016360" y="3680061"/>
            <a:ext cx="1" cy="720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Conector recto 82"/>
          <p:cNvCxnSpPr/>
          <p:nvPr userDrawn="1"/>
        </p:nvCxnSpPr>
        <p:spPr>
          <a:xfrm>
            <a:off x="6116711" y="3667060"/>
            <a:ext cx="1" cy="720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Conector recto 80"/>
          <p:cNvCxnSpPr/>
          <p:nvPr userDrawn="1"/>
        </p:nvCxnSpPr>
        <p:spPr>
          <a:xfrm>
            <a:off x="7670445" y="2860830"/>
            <a:ext cx="1" cy="720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Conector recto 79"/>
          <p:cNvCxnSpPr/>
          <p:nvPr userDrawn="1"/>
        </p:nvCxnSpPr>
        <p:spPr>
          <a:xfrm>
            <a:off x="4572983" y="2860830"/>
            <a:ext cx="1" cy="720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Conector recto 3"/>
          <p:cNvCxnSpPr/>
          <p:nvPr userDrawn="1"/>
        </p:nvCxnSpPr>
        <p:spPr>
          <a:xfrm>
            <a:off x="1473552" y="2924326"/>
            <a:ext cx="1" cy="720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Shape 5967"/>
          <p:cNvSpPr/>
          <p:nvPr userDrawn="1"/>
        </p:nvSpPr>
        <p:spPr>
          <a:xfrm>
            <a:off x="883963" y="3667042"/>
            <a:ext cx="7376075" cy="1"/>
          </a:xfrm>
          <a:prstGeom prst="line">
            <a:avLst/>
          </a:prstGeom>
          <a:ln w="19050">
            <a:solidFill>
              <a:srgbClr val="BFBFBF"/>
            </a:solidFill>
            <a:prstDash val="sysDash"/>
            <a:bevel/>
          </a:ln>
        </p:spPr>
        <p:txBody>
          <a:bodyPr lIns="0" tIns="0" rIns="0" bIns="0"/>
          <a:lstStyle/>
          <a:p>
            <a:pPr defTabSz="342900"/>
            <a:endParaRPr sz="900">
              <a:latin typeface="+mj-lt"/>
              <a:ea typeface="Helvetica"/>
              <a:cs typeface="Helvetica"/>
            </a:endParaRPr>
          </a:p>
        </p:txBody>
      </p:sp>
      <p:sp>
        <p:nvSpPr>
          <p:cNvPr id="52" name="Shape 5990"/>
          <p:cNvSpPr/>
          <p:nvPr userDrawn="1"/>
        </p:nvSpPr>
        <p:spPr>
          <a:xfrm rot="2700000">
            <a:off x="4439565" y="3530146"/>
            <a:ext cx="264869" cy="264869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53" name="Shape 5993"/>
          <p:cNvSpPr/>
          <p:nvPr userDrawn="1"/>
        </p:nvSpPr>
        <p:spPr>
          <a:xfrm>
            <a:off x="4155604" y="2171659"/>
            <a:ext cx="832791" cy="8327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57" name="Shape 5988"/>
          <p:cNvSpPr/>
          <p:nvPr userDrawn="1"/>
        </p:nvSpPr>
        <p:spPr>
          <a:xfrm rot="2700000">
            <a:off x="1338121" y="3530146"/>
            <a:ext cx="264869" cy="264869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62" name="Shape 5991"/>
          <p:cNvSpPr/>
          <p:nvPr userDrawn="1"/>
        </p:nvSpPr>
        <p:spPr>
          <a:xfrm rot="2726365">
            <a:off x="5990288" y="3530146"/>
            <a:ext cx="264869" cy="264869"/>
          </a:xfrm>
          <a:prstGeom prst="diamond">
            <a:avLst/>
          </a:prstGeom>
          <a:solidFill>
            <a:srgbClr val="858585"/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63" name="Shape 6010"/>
          <p:cNvSpPr/>
          <p:nvPr userDrawn="1"/>
        </p:nvSpPr>
        <p:spPr>
          <a:xfrm>
            <a:off x="5706327" y="4317849"/>
            <a:ext cx="832791" cy="832791"/>
          </a:xfrm>
          <a:prstGeom prst="rect">
            <a:avLst/>
          </a:prstGeom>
          <a:solidFill>
            <a:srgbClr val="858585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67" name="Shape 5989"/>
          <p:cNvSpPr/>
          <p:nvPr userDrawn="1"/>
        </p:nvSpPr>
        <p:spPr>
          <a:xfrm rot="2700000">
            <a:off x="2888843" y="3530146"/>
            <a:ext cx="264869" cy="264869"/>
          </a:xfrm>
          <a:prstGeom prst="diamond">
            <a:avLst/>
          </a:prstGeom>
          <a:solidFill>
            <a:srgbClr val="858585"/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68" name="Shape 6013"/>
          <p:cNvSpPr/>
          <p:nvPr userDrawn="1"/>
        </p:nvSpPr>
        <p:spPr>
          <a:xfrm>
            <a:off x="2604882" y="4317849"/>
            <a:ext cx="832791" cy="832791"/>
          </a:xfrm>
          <a:prstGeom prst="rect">
            <a:avLst/>
          </a:prstGeom>
          <a:solidFill>
            <a:srgbClr val="858585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72" name="Shape 5992"/>
          <p:cNvSpPr/>
          <p:nvPr userDrawn="1"/>
        </p:nvSpPr>
        <p:spPr>
          <a:xfrm rot="2700000">
            <a:off x="7541010" y="3530146"/>
            <a:ext cx="264869" cy="264869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74" name="Shape 2554"/>
          <p:cNvSpPr/>
          <p:nvPr userDrawn="1"/>
        </p:nvSpPr>
        <p:spPr>
          <a:xfrm>
            <a:off x="7441124" y="2416900"/>
            <a:ext cx="464639" cy="4223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78" name="Shape 2587"/>
          <p:cNvSpPr/>
          <p:nvPr userDrawn="1"/>
        </p:nvSpPr>
        <p:spPr>
          <a:xfrm>
            <a:off x="1268967" y="2437493"/>
            <a:ext cx="410176" cy="410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2" name="Rectángulo 1"/>
          <p:cNvSpPr/>
          <p:nvPr userDrawn="1"/>
        </p:nvSpPr>
        <p:spPr>
          <a:xfrm>
            <a:off x="1066035" y="2164161"/>
            <a:ext cx="832791" cy="8327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9" name="Rectángulo 78"/>
          <p:cNvSpPr/>
          <p:nvPr userDrawn="1"/>
        </p:nvSpPr>
        <p:spPr>
          <a:xfrm>
            <a:off x="7254051" y="2168638"/>
            <a:ext cx="832791" cy="8327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dirty="0"/>
              <a:t>CONFIDENCIAL</a:t>
            </a:r>
            <a:endParaRPr lang="es-ES" dirty="0"/>
          </a:p>
        </p:txBody>
      </p:sp>
      <p:sp>
        <p:nvSpPr>
          <p:cNvPr id="38" name="Marcador de texto 19"/>
          <p:cNvSpPr>
            <a:spLocks noGrp="1"/>
          </p:cNvSpPr>
          <p:nvPr>
            <p:ph type="body" sz="quarter" idx="14"/>
          </p:nvPr>
        </p:nvSpPr>
        <p:spPr>
          <a:xfrm>
            <a:off x="2191311" y="2171170"/>
            <a:ext cx="1622632" cy="1122817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dirty="0"/>
              <a:t>Editar el estilo de texto</a:t>
            </a:r>
          </a:p>
        </p:txBody>
      </p:sp>
      <p:sp>
        <p:nvSpPr>
          <p:cNvPr id="39" name="Marcador de texto 10"/>
          <p:cNvSpPr>
            <a:spLocks noGrp="1"/>
          </p:cNvSpPr>
          <p:nvPr>
            <p:ph type="body" sz="quarter" idx="13" hasCustomPrompt="1"/>
          </p:nvPr>
        </p:nvSpPr>
        <p:spPr>
          <a:xfrm>
            <a:off x="2191311" y="1809312"/>
            <a:ext cx="1606854" cy="288032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40" name="Marcador de texto 19"/>
          <p:cNvSpPr>
            <a:spLocks noGrp="1"/>
          </p:cNvSpPr>
          <p:nvPr>
            <p:ph type="body" sz="quarter" idx="15"/>
          </p:nvPr>
        </p:nvSpPr>
        <p:spPr>
          <a:xfrm>
            <a:off x="5338934" y="2162167"/>
            <a:ext cx="1622632" cy="1122817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dirty="0"/>
              <a:t>Editar el estilo de texto</a:t>
            </a:r>
          </a:p>
        </p:txBody>
      </p:sp>
      <p:sp>
        <p:nvSpPr>
          <p:cNvPr id="41" name="Marcador de tex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5338934" y="1800309"/>
            <a:ext cx="1606854" cy="288032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42" name="Marcador de texto 19"/>
          <p:cNvSpPr>
            <a:spLocks noGrp="1"/>
          </p:cNvSpPr>
          <p:nvPr>
            <p:ph type="body" sz="quarter" idx="17"/>
          </p:nvPr>
        </p:nvSpPr>
        <p:spPr>
          <a:xfrm>
            <a:off x="628566" y="4372561"/>
            <a:ext cx="1622632" cy="1122817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dirty="0"/>
              <a:t>Editar el estilo de texto</a:t>
            </a:r>
          </a:p>
        </p:txBody>
      </p:sp>
      <p:sp>
        <p:nvSpPr>
          <p:cNvPr id="43" name="Marcador de texto 10"/>
          <p:cNvSpPr>
            <a:spLocks noGrp="1"/>
          </p:cNvSpPr>
          <p:nvPr>
            <p:ph type="body" sz="quarter" idx="18" hasCustomPrompt="1"/>
          </p:nvPr>
        </p:nvSpPr>
        <p:spPr>
          <a:xfrm>
            <a:off x="628566" y="4010703"/>
            <a:ext cx="1606854" cy="288032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44" name="Marcador de texto 19"/>
          <p:cNvSpPr>
            <a:spLocks noGrp="1"/>
          </p:cNvSpPr>
          <p:nvPr>
            <p:ph type="body" sz="quarter" idx="19"/>
          </p:nvPr>
        </p:nvSpPr>
        <p:spPr>
          <a:xfrm>
            <a:off x="3815369" y="4394415"/>
            <a:ext cx="1622632" cy="1122817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dirty="0"/>
              <a:t>Editar el estilo de texto</a:t>
            </a:r>
          </a:p>
        </p:txBody>
      </p:sp>
      <p:sp>
        <p:nvSpPr>
          <p:cNvPr id="45" name="Marcador de texto 10"/>
          <p:cNvSpPr>
            <a:spLocks noGrp="1"/>
          </p:cNvSpPr>
          <p:nvPr>
            <p:ph type="body" sz="quarter" idx="20" hasCustomPrompt="1"/>
          </p:nvPr>
        </p:nvSpPr>
        <p:spPr>
          <a:xfrm>
            <a:off x="3815369" y="4032557"/>
            <a:ext cx="1606854" cy="288032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46" name="Marcador de texto 19"/>
          <p:cNvSpPr>
            <a:spLocks noGrp="1"/>
          </p:cNvSpPr>
          <p:nvPr>
            <p:ph type="body" sz="quarter" idx="21"/>
          </p:nvPr>
        </p:nvSpPr>
        <p:spPr>
          <a:xfrm>
            <a:off x="6859129" y="4394415"/>
            <a:ext cx="1622632" cy="1122817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dirty="0"/>
              <a:t>Editar el estilo de texto</a:t>
            </a:r>
          </a:p>
        </p:txBody>
      </p:sp>
      <p:sp>
        <p:nvSpPr>
          <p:cNvPr id="47" name="Marcador de texto 10"/>
          <p:cNvSpPr>
            <a:spLocks noGrp="1"/>
          </p:cNvSpPr>
          <p:nvPr>
            <p:ph type="body" sz="quarter" idx="22" hasCustomPrompt="1"/>
          </p:nvPr>
        </p:nvSpPr>
        <p:spPr>
          <a:xfrm>
            <a:off x="6859129" y="4032557"/>
            <a:ext cx="1606854" cy="288032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51" name="Marcador de texto 19"/>
          <p:cNvSpPr>
            <a:spLocks noGrp="1"/>
          </p:cNvSpPr>
          <p:nvPr>
            <p:ph type="body" sz="quarter" idx="23" hasCustomPrompt="1"/>
          </p:nvPr>
        </p:nvSpPr>
        <p:spPr>
          <a:xfrm>
            <a:off x="1066034" y="2416901"/>
            <a:ext cx="832791" cy="359633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_tradnl"/>
              <a:t>0000</a:t>
            </a:r>
            <a:endParaRPr lang="es-ES"/>
          </a:p>
        </p:txBody>
      </p:sp>
      <p:sp>
        <p:nvSpPr>
          <p:cNvPr id="54" name="Marcador de texto 19"/>
          <p:cNvSpPr>
            <a:spLocks noGrp="1"/>
          </p:cNvSpPr>
          <p:nvPr>
            <p:ph type="body" sz="quarter" idx="24" hasCustomPrompt="1"/>
          </p:nvPr>
        </p:nvSpPr>
        <p:spPr>
          <a:xfrm>
            <a:off x="4155603" y="2416901"/>
            <a:ext cx="832791" cy="359633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_tradnl"/>
              <a:t>0000</a:t>
            </a:r>
            <a:endParaRPr lang="es-ES"/>
          </a:p>
        </p:txBody>
      </p:sp>
      <p:sp>
        <p:nvSpPr>
          <p:cNvPr id="58" name="Marcador de texto 19"/>
          <p:cNvSpPr>
            <a:spLocks noGrp="1"/>
          </p:cNvSpPr>
          <p:nvPr>
            <p:ph type="body" sz="quarter" idx="25" hasCustomPrompt="1"/>
          </p:nvPr>
        </p:nvSpPr>
        <p:spPr>
          <a:xfrm>
            <a:off x="7246160" y="2400739"/>
            <a:ext cx="832791" cy="359633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_tradnl"/>
              <a:t>0000</a:t>
            </a:r>
            <a:endParaRPr lang="es-ES"/>
          </a:p>
        </p:txBody>
      </p:sp>
      <p:sp>
        <p:nvSpPr>
          <p:cNvPr id="59" name="Marcador de texto 19"/>
          <p:cNvSpPr>
            <a:spLocks noGrp="1"/>
          </p:cNvSpPr>
          <p:nvPr>
            <p:ph type="body" sz="quarter" idx="26" hasCustomPrompt="1"/>
          </p:nvPr>
        </p:nvSpPr>
        <p:spPr>
          <a:xfrm>
            <a:off x="2599964" y="4576725"/>
            <a:ext cx="832791" cy="359633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_tradnl"/>
              <a:t>0000</a:t>
            </a:r>
            <a:endParaRPr lang="es-ES"/>
          </a:p>
        </p:txBody>
      </p:sp>
      <p:sp>
        <p:nvSpPr>
          <p:cNvPr id="64" name="Marcador de texto 19"/>
          <p:cNvSpPr>
            <a:spLocks noGrp="1"/>
          </p:cNvSpPr>
          <p:nvPr>
            <p:ph type="body" sz="quarter" idx="27" hasCustomPrompt="1"/>
          </p:nvPr>
        </p:nvSpPr>
        <p:spPr>
          <a:xfrm>
            <a:off x="5708446" y="4556564"/>
            <a:ext cx="832791" cy="359633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_tradnl"/>
              <a:t>0000</a:t>
            </a:r>
            <a:endParaRPr lang="es-ES"/>
          </a:p>
        </p:txBody>
      </p:sp>
      <p:sp>
        <p:nvSpPr>
          <p:cNvPr id="73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19247" y="441191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Subtítulo</a:t>
            </a:r>
          </a:p>
        </p:txBody>
      </p:sp>
      <p:sp>
        <p:nvSpPr>
          <p:cNvPr id="48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4034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5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ESCRIBE TÍTULO AQUÍ</a:t>
            </a:r>
          </a:p>
        </p:txBody>
      </p:sp>
      <p:sp>
        <p:nvSpPr>
          <p:cNvPr id="56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/>
              <a:t>Dirección General de Supervisión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621951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Gráfico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3050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dirty="0"/>
              <a:t>CONFIDENCIAL</a:t>
            </a:r>
            <a:endParaRPr lang="es-ES" dirty="0"/>
          </a:p>
        </p:txBody>
      </p:sp>
      <p:sp>
        <p:nvSpPr>
          <p:cNvPr id="8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19247" y="441191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Subtítulo</a:t>
            </a:r>
          </a:p>
        </p:txBody>
      </p:sp>
      <p:sp>
        <p:nvSpPr>
          <p:cNvPr id="9" name="Marcador de gráfico 2"/>
          <p:cNvSpPr>
            <a:spLocks noGrp="1"/>
          </p:cNvSpPr>
          <p:nvPr>
            <p:ph type="chart" sz="quarter" idx="13"/>
          </p:nvPr>
        </p:nvSpPr>
        <p:spPr>
          <a:xfrm>
            <a:off x="1115616" y="1270788"/>
            <a:ext cx="6984776" cy="310836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0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ESCRIBE TÍTULO AQUÍ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sz="quarter" idx="15"/>
          </p:nvPr>
        </p:nvSpPr>
        <p:spPr>
          <a:xfrm>
            <a:off x="1115617" y="4625001"/>
            <a:ext cx="6984775" cy="1612311"/>
          </a:xfrm>
          <a:prstGeom prst="rect">
            <a:avLst/>
          </a:prstGeom>
        </p:spPr>
        <p:txBody>
          <a:bodyPr/>
          <a:lstStyle>
            <a:lvl1pPr>
              <a:defRPr sz="1800" b="1"/>
            </a:lvl1pPr>
            <a:lvl2pPr>
              <a:defRPr sz="1800">
                <a:solidFill>
                  <a:srgbClr val="B35C48"/>
                </a:solidFill>
              </a:defRPr>
            </a:lvl2pPr>
            <a:lvl3pPr>
              <a:defRPr sz="1800" i="1"/>
            </a:lvl3pPr>
            <a:lvl4pPr>
              <a:defRPr sz="1600"/>
            </a:lvl4pPr>
            <a:lvl5pPr>
              <a:defRPr sz="1600" i="1"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4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/>
              <a:t>Dirección General de Supervisión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669664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Gráfico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dirty="0"/>
              <a:t>CONFIDENCIAL</a:t>
            </a:r>
            <a:endParaRPr lang="es-ES" dirty="0"/>
          </a:p>
        </p:txBody>
      </p:sp>
      <p:sp>
        <p:nvSpPr>
          <p:cNvPr id="10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19247" y="441191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Subtítulo</a:t>
            </a:r>
          </a:p>
        </p:txBody>
      </p:sp>
      <p:cxnSp>
        <p:nvCxnSpPr>
          <p:cNvPr id="14" name="Conector recto 13"/>
          <p:cNvCxnSpPr/>
          <p:nvPr userDrawn="1"/>
        </p:nvCxnSpPr>
        <p:spPr>
          <a:xfrm>
            <a:off x="683568" y="3717032"/>
            <a:ext cx="3703968" cy="0"/>
          </a:xfrm>
          <a:prstGeom prst="line">
            <a:avLst/>
          </a:prstGeom>
          <a:ln>
            <a:solidFill>
              <a:srgbClr val="85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arcador de gráfico 2"/>
          <p:cNvSpPr>
            <a:spLocks noGrp="1"/>
          </p:cNvSpPr>
          <p:nvPr>
            <p:ph type="chart" sz="quarter" idx="13"/>
          </p:nvPr>
        </p:nvSpPr>
        <p:spPr>
          <a:xfrm>
            <a:off x="683568" y="1347217"/>
            <a:ext cx="3744912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6" name="Marcador de gráfico 2"/>
          <p:cNvSpPr>
            <a:spLocks noGrp="1"/>
          </p:cNvSpPr>
          <p:nvPr>
            <p:ph type="chart" sz="quarter" idx="15"/>
          </p:nvPr>
        </p:nvSpPr>
        <p:spPr>
          <a:xfrm>
            <a:off x="683568" y="4114585"/>
            <a:ext cx="3744912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2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ESCRIBE TÍTULO AQUÍ</a:t>
            </a:r>
          </a:p>
        </p:txBody>
      </p:sp>
      <p:sp>
        <p:nvSpPr>
          <p:cNvPr id="11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3050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3" name="Marcador de contenido 2"/>
          <p:cNvSpPr>
            <a:spLocks noGrp="1"/>
          </p:cNvSpPr>
          <p:nvPr>
            <p:ph sz="quarter" idx="17"/>
          </p:nvPr>
        </p:nvSpPr>
        <p:spPr>
          <a:xfrm>
            <a:off x="4644008" y="1485768"/>
            <a:ext cx="3960440" cy="4464496"/>
          </a:xfrm>
          <a:prstGeom prst="rect">
            <a:avLst/>
          </a:prstGeom>
        </p:spPr>
        <p:txBody>
          <a:bodyPr/>
          <a:lstStyle>
            <a:lvl1pPr>
              <a:defRPr sz="1800" b="1"/>
            </a:lvl1pPr>
            <a:lvl2pPr>
              <a:defRPr sz="1800">
                <a:solidFill>
                  <a:srgbClr val="B35C48"/>
                </a:solidFill>
              </a:defRPr>
            </a:lvl2pPr>
            <a:lvl3pPr>
              <a:defRPr sz="1800" i="1"/>
            </a:lvl3pPr>
            <a:lvl4pPr>
              <a:defRPr sz="1600"/>
            </a:lvl4pPr>
            <a:lvl5pPr>
              <a:defRPr sz="1600" i="1"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9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/>
              <a:t>Dirección General de Supervisión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838973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Gráfico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dirty="0"/>
              <a:t>CONFIDENCIAL</a:t>
            </a:r>
            <a:endParaRPr lang="es-ES" dirty="0"/>
          </a:p>
        </p:txBody>
      </p:sp>
      <p:sp>
        <p:nvSpPr>
          <p:cNvPr id="15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19247" y="441191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Subtítulo</a:t>
            </a:r>
          </a:p>
        </p:txBody>
      </p:sp>
      <p:sp>
        <p:nvSpPr>
          <p:cNvPr id="16" name="Marcador de gráfico 2"/>
          <p:cNvSpPr>
            <a:spLocks noGrp="1"/>
          </p:cNvSpPr>
          <p:nvPr>
            <p:ph type="chart" sz="quarter" idx="13"/>
          </p:nvPr>
        </p:nvSpPr>
        <p:spPr>
          <a:xfrm>
            <a:off x="683568" y="1347217"/>
            <a:ext cx="3744912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7" name="Marcador de gráfico 2"/>
          <p:cNvSpPr>
            <a:spLocks noGrp="1"/>
          </p:cNvSpPr>
          <p:nvPr>
            <p:ph type="chart" sz="quarter" idx="14"/>
          </p:nvPr>
        </p:nvSpPr>
        <p:spPr>
          <a:xfrm>
            <a:off x="4715769" y="1347217"/>
            <a:ext cx="3744912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8" name="Marcador de gráfico 2"/>
          <p:cNvSpPr>
            <a:spLocks noGrp="1"/>
          </p:cNvSpPr>
          <p:nvPr>
            <p:ph type="chart" sz="quarter" idx="15"/>
          </p:nvPr>
        </p:nvSpPr>
        <p:spPr>
          <a:xfrm>
            <a:off x="683568" y="4114585"/>
            <a:ext cx="3744912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cxnSp>
        <p:nvCxnSpPr>
          <p:cNvPr id="19" name="Conector recto 18"/>
          <p:cNvCxnSpPr/>
          <p:nvPr userDrawn="1"/>
        </p:nvCxnSpPr>
        <p:spPr>
          <a:xfrm>
            <a:off x="724512" y="3717032"/>
            <a:ext cx="7704856" cy="0"/>
          </a:xfrm>
          <a:prstGeom prst="line">
            <a:avLst/>
          </a:prstGeom>
          <a:ln>
            <a:solidFill>
              <a:srgbClr val="85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ESCRIBE TÍTULO AQUÍ</a:t>
            </a:r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3050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Marcador de contenido 2"/>
          <p:cNvSpPr>
            <a:spLocks noGrp="1"/>
          </p:cNvSpPr>
          <p:nvPr>
            <p:ph sz="quarter" idx="17"/>
          </p:nvPr>
        </p:nvSpPr>
        <p:spPr>
          <a:xfrm>
            <a:off x="4644008" y="4091853"/>
            <a:ext cx="3960440" cy="2164716"/>
          </a:xfrm>
          <a:prstGeom prst="rect">
            <a:avLst/>
          </a:prstGeom>
        </p:spPr>
        <p:txBody>
          <a:bodyPr/>
          <a:lstStyle>
            <a:lvl1pPr>
              <a:defRPr sz="1800" b="1"/>
            </a:lvl1pPr>
            <a:lvl2pPr>
              <a:defRPr sz="1800">
                <a:solidFill>
                  <a:srgbClr val="B35C48"/>
                </a:solidFill>
              </a:defRPr>
            </a:lvl2pPr>
            <a:lvl3pPr>
              <a:defRPr sz="1800" i="1"/>
            </a:lvl3pPr>
            <a:lvl4pPr>
              <a:defRPr sz="1600"/>
            </a:lvl4pPr>
            <a:lvl5pPr>
              <a:defRPr sz="1600" i="1"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22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/>
              <a:t>Dirección General de Supervisión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46278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Gráfico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/>
          <p:cNvCxnSpPr/>
          <p:nvPr userDrawn="1"/>
        </p:nvCxnSpPr>
        <p:spPr>
          <a:xfrm>
            <a:off x="724512" y="3717032"/>
            <a:ext cx="7704856" cy="0"/>
          </a:xfrm>
          <a:prstGeom prst="line">
            <a:avLst/>
          </a:prstGeom>
          <a:ln>
            <a:solidFill>
              <a:srgbClr val="85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dirty="0"/>
              <a:t>CONFIDENCIAL</a:t>
            </a:r>
            <a:endParaRPr lang="es-ES" dirty="0"/>
          </a:p>
        </p:txBody>
      </p:sp>
      <p:sp>
        <p:nvSpPr>
          <p:cNvPr id="12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19247" y="441191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Subtítulo</a:t>
            </a:r>
          </a:p>
        </p:txBody>
      </p:sp>
      <p:sp>
        <p:nvSpPr>
          <p:cNvPr id="3" name="Marcador de gráfico 2"/>
          <p:cNvSpPr>
            <a:spLocks noGrp="1"/>
          </p:cNvSpPr>
          <p:nvPr>
            <p:ph type="chart" sz="quarter" idx="13"/>
          </p:nvPr>
        </p:nvSpPr>
        <p:spPr>
          <a:xfrm>
            <a:off x="683568" y="1347217"/>
            <a:ext cx="3744912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4" name="Marcador de gráfico 2"/>
          <p:cNvSpPr>
            <a:spLocks noGrp="1"/>
          </p:cNvSpPr>
          <p:nvPr>
            <p:ph type="chart" sz="quarter" idx="14"/>
          </p:nvPr>
        </p:nvSpPr>
        <p:spPr>
          <a:xfrm>
            <a:off x="4715769" y="1347217"/>
            <a:ext cx="3744912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5" name="Marcador de gráfico 2"/>
          <p:cNvSpPr>
            <a:spLocks noGrp="1"/>
          </p:cNvSpPr>
          <p:nvPr>
            <p:ph type="chart" sz="quarter" idx="15"/>
          </p:nvPr>
        </p:nvSpPr>
        <p:spPr>
          <a:xfrm>
            <a:off x="683568" y="4114585"/>
            <a:ext cx="3744912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6" name="Marcador de gráfico 2"/>
          <p:cNvSpPr>
            <a:spLocks noGrp="1"/>
          </p:cNvSpPr>
          <p:nvPr>
            <p:ph type="chart" sz="quarter" idx="16"/>
          </p:nvPr>
        </p:nvSpPr>
        <p:spPr>
          <a:xfrm>
            <a:off x="4715769" y="4114585"/>
            <a:ext cx="3744912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ESCRIBE TÍTULO AQUÍ</a:t>
            </a:r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3050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0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/>
              <a:t>Dirección General de Supervisión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351578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.Contenid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83873" y="6479886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1" y="6500619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75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/>
              <a:t>USO INTERNO</a:t>
            </a:r>
            <a:endParaRPr lang="es-ES"/>
          </a:p>
        </p:txBody>
      </p:sp>
      <p:sp>
        <p:nvSpPr>
          <p:cNvPr id="9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19247" y="440178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Subtítulo</a:t>
            </a:r>
          </a:p>
        </p:txBody>
      </p:sp>
      <p:sp>
        <p:nvSpPr>
          <p:cNvPr id="8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85497" y="6526650"/>
            <a:ext cx="5358611" cy="258063"/>
          </a:xfrm>
          <a:prstGeom prst="rect">
            <a:avLst/>
          </a:prstGeom>
        </p:spPr>
        <p:txBody>
          <a:bodyPr/>
          <a:lstStyle>
            <a:lvl1pPr>
              <a:defRPr sz="675" cap="all" baseline="0"/>
            </a:lvl1pPr>
          </a:lstStyle>
          <a:p>
            <a:pPr lvl="0"/>
            <a:r>
              <a:rPr lang="es-ES" dirty="0"/>
              <a:t>NOMBRE DEL DEPARTAMENTO</a:t>
            </a:r>
            <a:endParaRPr lang="es-ES_tradnl" dirty="0"/>
          </a:p>
        </p:txBody>
      </p:sp>
      <p:sp>
        <p:nvSpPr>
          <p:cNvPr id="10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80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35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ESCRIBE TÍTULO AQUÍ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sz="quarter" idx="13"/>
          </p:nvPr>
        </p:nvSpPr>
        <p:spPr>
          <a:xfrm>
            <a:off x="302934" y="1233325"/>
            <a:ext cx="8555679" cy="4906626"/>
          </a:xfrm>
          <a:prstGeom prst="rect">
            <a:avLst/>
          </a:prstGeom>
        </p:spPr>
        <p:txBody>
          <a:bodyPr/>
          <a:lstStyle>
            <a:lvl1pPr>
              <a:lnSpc>
                <a:spcPts val="1620"/>
              </a:lnSpc>
              <a:spcBef>
                <a:spcPts val="0"/>
              </a:spcBef>
              <a:spcAft>
                <a:spcPts val="324"/>
              </a:spcAft>
              <a:defRPr sz="1350" b="1"/>
            </a:lvl1pPr>
            <a:lvl2pPr marL="405000">
              <a:lnSpc>
                <a:spcPts val="1620"/>
              </a:lnSpc>
              <a:spcBef>
                <a:spcPts val="0"/>
              </a:spcBef>
              <a:spcAft>
                <a:spcPts val="324"/>
              </a:spcAft>
              <a:defRPr sz="1350">
                <a:solidFill>
                  <a:srgbClr val="B35C48"/>
                </a:solidFill>
              </a:defRPr>
            </a:lvl2pPr>
            <a:lvl3pPr marL="742500">
              <a:lnSpc>
                <a:spcPts val="1620"/>
              </a:lnSpc>
              <a:spcBef>
                <a:spcPts val="0"/>
              </a:spcBef>
              <a:spcAft>
                <a:spcPts val="324"/>
              </a:spcAft>
              <a:defRPr sz="1350" i="1"/>
            </a:lvl3pPr>
            <a:lvl4pPr marL="1071900">
              <a:lnSpc>
                <a:spcPts val="1620"/>
              </a:lnSpc>
              <a:spcBef>
                <a:spcPts val="0"/>
              </a:spcBef>
              <a:spcAft>
                <a:spcPts val="324"/>
              </a:spcAft>
              <a:defRPr sz="1200"/>
            </a:lvl4pPr>
            <a:lvl5pPr marL="1412100">
              <a:lnSpc>
                <a:spcPts val="1620"/>
              </a:lnSpc>
              <a:spcBef>
                <a:spcPts val="0"/>
              </a:spcBef>
              <a:spcAft>
                <a:spcPts val="324"/>
              </a:spcAft>
              <a:defRPr sz="1200" i="1"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55488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92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Contraporta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34005" y="3160842"/>
            <a:ext cx="5393704" cy="393434"/>
          </a:xfrm>
          <a:prstGeom prst="rect">
            <a:avLst/>
          </a:prstGeom>
        </p:spPr>
        <p:txBody>
          <a:bodyPr/>
          <a:lstStyle>
            <a:lvl1pPr>
              <a:defRPr sz="2000" cap="all" baseline="0">
                <a:solidFill>
                  <a:schemeClr val="tx1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" dirty="0"/>
              <a:t>GRACIAS POR SU ATENCIÓN</a:t>
            </a:r>
            <a:endParaRPr lang="es-ES_tradnl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442883" y="6317975"/>
            <a:ext cx="4066604" cy="288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cap="all" baseline="0">
                <a:solidFill>
                  <a:schemeClr val="tx1"/>
                </a:solidFill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dirty="0"/>
              <a:t>NOMBRE DEL DEPARTAMENTO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43868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Indic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dirty="0"/>
              <a:t>CONFIDENCIAL</a:t>
            </a:r>
            <a:endParaRPr lang="es-ES" dirty="0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51928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090139" y="2205831"/>
            <a:ext cx="5340350" cy="3527425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 sz="12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Escribe texto enumerado aquí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081260" y="1676899"/>
            <a:ext cx="2285794" cy="421928"/>
          </a:xfrm>
          <a:prstGeom prst="rect">
            <a:avLst/>
          </a:prstGeom>
        </p:spPr>
        <p:txBody>
          <a:bodyPr/>
          <a:lstStyle>
            <a:lvl1pPr>
              <a:defRPr sz="2400" b="1" cap="all" baseline="0">
                <a:solidFill>
                  <a:srgbClr val="B35C48"/>
                </a:solidFill>
              </a:defRPr>
            </a:lvl1pPr>
          </a:lstStyle>
          <a:p>
            <a:r>
              <a:rPr lang="es-ES" dirty="0"/>
              <a:t>ÍNDICE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/>
              <a:t>Dirección General de Supervisión</a:t>
            </a:r>
            <a:endParaRPr lang="es-ES_tradnl" dirty="0"/>
          </a:p>
        </p:txBody>
      </p:sp>
      <p:cxnSp>
        <p:nvCxnSpPr>
          <p:cNvPr id="7" name="Conector recto 6"/>
          <p:cNvCxnSpPr/>
          <p:nvPr userDrawn="1"/>
        </p:nvCxnSpPr>
        <p:spPr>
          <a:xfrm>
            <a:off x="0" y="6445798"/>
            <a:ext cx="9155488" cy="7538"/>
          </a:xfrm>
          <a:prstGeom prst="line">
            <a:avLst/>
          </a:prstGeom>
          <a:ln w="12700">
            <a:solidFill>
              <a:srgbClr val="B35C4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9439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4034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dirty="0"/>
              <a:t>CONFIDENCIAL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0"/>
          </p:nvPr>
        </p:nvSpPr>
        <p:spPr>
          <a:xfrm>
            <a:off x="301271" y="1251988"/>
            <a:ext cx="8424863" cy="4555244"/>
          </a:xfrm>
          <a:prstGeom prst="rect">
            <a:avLst/>
          </a:prstGeom>
        </p:spPr>
        <p:txBody>
          <a:bodyPr/>
          <a:lstStyle>
            <a:lvl1pPr>
              <a:defRPr sz="1800" b="1"/>
            </a:lvl1pPr>
            <a:lvl2pPr>
              <a:defRPr sz="1800">
                <a:solidFill>
                  <a:srgbClr val="B35C48"/>
                </a:solidFill>
              </a:defRPr>
            </a:lvl2pPr>
            <a:lvl3pPr>
              <a:defRPr sz="1800" i="1"/>
            </a:lvl3pPr>
            <a:lvl4pPr>
              <a:defRPr sz="1600"/>
            </a:lvl4pPr>
            <a:lvl5pPr>
              <a:defRPr sz="1600" i="1"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19247" y="440176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Subtítulo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ESCRIBE TÍTULO AQUÍ</a:t>
            </a:r>
          </a:p>
        </p:txBody>
      </p:sp>
      <p:sp>
        <p:nvSpPr>
          <p:cNvPr id="10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/>
              <a:t>Dirección General de Supervisión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57022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/>
          <p:cNvSpPr>
            <a:spLocks noGrp="1"/>
          </p:cNvSpPr>
          <p:nvPr>
            <p:ph type="pic" sz="quarter" idx="10"/>
          </p:nvPr>
        </p:nvSpPr>
        <p:spPr>
          <a:xfrm>
            <a:off x="-16" y="1219365"/>
            <a:ext cx="4165150" cy="280847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dirty="0"/>
              <a:t>CONFIDENCIAL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4" hasCustomPrompt="1"/>
          </p:nvPr>
        </p:nvSpPr>
        <p:spPr>
          <a:xfrm>
            <a:off x="1043608" y="4221088"/>
            <a:ext cx="3121992" cy="1511300"/>
          </a:xfrm>
          <a:prstGeom prst="rect">
            <a:avLst/>
          </a:prstGeom>
        </p:spPr>
        <p:txBody>
          <a:bodyPr/>
          <a:lstStyle>
            <a:lvl1pPr algn="r">
              <a:defRPr sz="2400" b="1" baseline="0">
                <a:solidFill>
                  <a:srgbClr val="B35C48"/>
                </a:solidFill>
              </a:defRPr>
            </a:lvl1pPr>
          </a:lstStyle>
          <a:p>
            <a:pPr lvl="0"/>
            <a:r>
              <a:rPr lang="es-ES" dirty="0"/>
              <a:t>Escriba texto destacado aquí</a:t>
            </a:r>
          </a:p>
        </p:txBody>
      </p:sp>
      <p:sp>
        <p:nvSpPr>
          <p:cNvPr id="13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19247" y="441191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Subtítulo</a:t>
            </a:r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4034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5" name="Marcador de contenido 2"/>
          <p:cNvSpPr>
            <a:spLocks noGrp="1"/>
          </p:cNvSpPr>
          <p:nvPr>
            <p:ph sz="quarter" idx="16"/>
          </p:nvPr>
        </p:nvSpPr>
        <p:spPr>
          <a:xfrm>
            <a:off x="4355976" y="1214508"/>
            <a:ext cx="4462798" cy="4824536"/>
          </a:xfrm>
          <a:prstGeom prst="rect">
            <a:avLst/>
          </a:prstGeom>
        </p:spPr>
        <p:txBody>
          <a:bodyPr/>
          <a:lstStyle>
            <a:lvl1pPr>
              <a:defRPr sz="1800" b="1"/>
            </a:lvl1pPr>
            <a:lvl2pPr>
              <a:defRPr sz="1800">
                <a:solidFill>
                  <a:srgbClr val="B35C48"/>
                </a:solidFill>
              </a:defRPr>
            </a:lvl2pPr>
            <a:lvl3pPr>
              <a:defRPr sz="1800" i="1"/>
            </a:lvl3pPr>
            <a:lvl4pPr>
              <a:defRPr sz="1600"/>
            </a:lvl4pPr>
            <a:lvl5pPr>
              <a:defRPr sz="1600" i="1"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1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ESCRIBE TÍTULO AQUÍ</a:t>
            </a:r>
          </a:p>
        </p:txBody>
      </p:sp>
      <p:sp>
        <p:nvSpPr>
          <p:cNvPr id="17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/>
              <a:t>Dirección General de Supervisión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12574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/>
          <p:cNvCxnSpPr/>
          <p:nvPr userDrawn="1"/>
        </p:nvCxnSpPr>
        <p:spPr>
          <a:xfrm>
            <a:off x="2059054" y="1772816"/>
            <a:ext cx="0" cy="3736878"/>
          </a:xfrm>
          <a:prstGeom prst="line">
            <a:avLst/>
          </a:prstGeom>
          <a:ln>
            <a:solidFill>
              <a:srgbClr val="B35C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 userDrawn="1"/>
        </p:nvSpPr>
        <p:spPr>
          <a:xfrm>
            <a:off x="543219" y="2492896"/>
            <a:ext cx="3031670" cy="19552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33263" y="2646777"/>
            <a:ext cx="2664470" cy="1655762"/>
          </a:xfrm>
          <a:prstGeom prst="rect">
            <a:avLst/>
          </a:prstGeom>
        </p:spPr>
        <p:txBody>
          <a:bodyPr anchor="ctr"/>
          <a:lstStyle>
            <a:lvl1pPr algn="ctr"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_tradnl"/>
              <a:t>Texto destacado</a:t>
            </a:r>
            <a:endParaRPr lang="es-ES"/>
          </a:p>
        </p:txBody>
      </p:sp>
      <p:sp>
        <p:nvSpPr>
          <p:cNvPr id="11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dirty="0"/>
              <a:t>CONFIDENCIAL</a:t>
            </a:r>
            <a:endParaRPr lang="es-ES" dirty="0"/>
          </a:p>
        </p:txBody>
      </p:sp>
      <p:sp>
        <p:nvSpPr>
          <p:cNvPr id="13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19247" y="441191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Subtítulo</a:t>
            </a:r>
          </a:p>
        </p:txBody>
      </p:sp>
      <p:sp>
        <p:nvSpPr>
          <p:cNvPr id="10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4034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5" name="Marcador de contenido 2"/>
          <p:cNvSpPr>
            <a:spLocks noGrp="1"/>
          </p:cNvSpPr>
          <p:nvPr>
            <p:ph sz="quarter" idx="15"/>
          </p:nvPr>
        </p:nvSpPr>
        <p:spPr>
          <a:xfrm>
            <a:off x="4139307" y="1557338"/>
            <a:ext cx="4679467" cy="4535958"/>
          </a:xfrm>
          <a:prstGeom prst="rect">
            <a:avLst/>
          </a:prstGeom>
        </p:spPr>
        <p:txBody>
          <a:bodyPr/>
          <a:lstStyle>
            <a:lvl1pPr>
              <a:defRPr sz="1800" b="1"/>
            </a:lvl1pPr>
            <a:lvl2pPr>
              <a:defRPr sz="1800">
                <a:solidFill>
                  <a:srgbClr val="B35C48"/>
                </a:solidFill>
              </a:defRPr>
            </a:lvl2pPr>
            <a:lvl3pPr>
              <a:defRPr sz="1800" i="1"/>
            </a:lvl3pPr>
            <a:lvl4pPr>
              <a:defRPr sz="1600"/>
            </a:lvl4pPr>
            <a:lvl5pPr>
              <a:defRPr sz="1600" i="1"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6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ESCRIBE TÍTULO AQUÍ</a:t>
            </a:r>
          </a:p>
        </p:txBody>
      </p:sp>
      <p:sp>
        <p:nvSpPr>
          <p:cNvPr id="17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/>
              <a:t>Dirección General de Supervisión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15574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4745850" y="1783979"/>
            <a:ext cx="4104457" cy="4106195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Rectángulo 1"/>
          <p:cNvSpPr/>
          <p:nvPr userDrawn="1"/>
        </p:nvSpPr>
        <p:spPr>
          <a:xfrm>
            <a:off x="4745850" y="1783979"/>
            <a:ext cx="4104457" cy="4106195"/>
          </a:xfrm>
          <a:prstGeom prst="rect">
            <a:avLst/>
          </a:prstGeom>
          <a:noFill/>
          <a:ln>
            <a:solidFill>
              <a:srgbClr val="8585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dirty="0"/>
              <a:t>CONFIDENCIAL</a:t>
            </a:r>
            <a:endParaRPr lang="es-ES" dirty="0"/>
          </a:p>
        </p:txBody>
      </p:sp>
      <p:sp>
        <p:nvSpPr>
          <p:cNvPr id="8" name="Marcador de posición de imagen 7"/>
          <p:cNvSpPr>
            <a:spLocks noGrp="1"/>
          </p:cNvSpPr>
          <p:nvPr>
            <p:ph type="pic" sz="quarter" idx="10"/>
          </p:nvPr>
        </p:nvSpPr>
        <p:spPr>
          <a:xfrm>
            <a:off x="5034082" y="2073800"/>
            <a:ext cx="3527425" cy="352901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1" name="Marcador de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219247" y="441191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Subtítulo</a:t>
            </a:r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4034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Marcador de contenido 2"/>
          <p:cNvSpPr>
            <a:spLocks noGrp="1"/>
          </p:cNvSpPr>
          <p:nvPr>
            <p:ph sz="quarter" idx="15"/>
          </p:nvPr>
        </p:nvSpPr>
        <p:spPr>
          <a:xfrm>
            <a:off x="279138" y="1772816"/>
            <a:ext cx="4177912" cy="4117358"/>
          </a:xfrm>
          <a:prstGeom prst="rect">
            <a:avLst/>
          </a:prstGeom>
        </p:spPr>
        <p:txBody>
          <a:bodyPr/>
          <a:lstStyle>
            <a:lvl1pPr>
              <a:defRPr sz="1800" b="1"/>
            </a:lvl1pPr>
            <a:lvl2pPr>
              <a:defRPr sz="1800">
                <a:solidFill>
                  <a:srgbClr val="B35C48"/>
                </a:solidFill>
              </a:defRPr>
            </a:lvl2pPr>
            <a:lvl3pPr>
              <a:defRPr sz="1800" i="1"/>
            </a:lvl3pPr>
            <a:lvl4pPr>
              <a:defRPr sz="1600"/>
            </a:lvl4pPr>
            <a:lvl5pPr>
              <a:defRPr sz="1600" i="1"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8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ESCRIBE TÍTULO AQUÍ</a:t>
            </a:r>
          </a:p>
        </p:txBody>
      </p:sp>
      <p:sp>
        <p:nvSpPr>
          <p:cNvPr id="20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/>
              <a:t>Dirección general de supervisión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48647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/>
          <p:cNvCxnSpPr/>
          <p:nvPr userDrawn="1"/>
        </p:nvCxnSpPr>
        <p:spPr>
          <a:xfrm flipV="1">
            <a:off x="4572000" y="1484784"/>
            <a:ext cx="0" cy="4404114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 userDrawn="1"/>
        </p:nvSpPr>
        <p:spPr>
          <a:xfrm>
            <a:off x="1350609" y="3506805"/>
            <a:ext cx="6435117" cy="56374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dirty="0"/>
              <a:t>CONFIDENCIAL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1772493"/>
            <a:ext cx="3671887" cy="360363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rgbClr val="B35C48"/>
                </a:solidFill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1"/>
          </p:nvPr>
        </p:nvSpPr>
        <p:spPr>
          <a:xfrm>
            <a:off x="395288" y="2060575"/>
            <a:ext cx="3671887" cy="1012967"/>
          </a:xfrm>
          <a:prstGeom prst="rect">
            <a:avLst/>
          </a:prstGeom>
        </p:spPr>
        <p:txBody>
          <a:bodyPr/>
          <a:lstStyle>
            <a:lvl1pPr algn="r">
              <a:defRPr sz="1600" b="1"/>
            </a:lvl1pPr>
            <a:lvl2pPr algn="r">
              <a:defRPr sz="1600"/>
            </a:lvl2pPr>
            <a:lvl3pPr algn="r">
              <a:defRPr sz="14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s-ES" dirty="0"/>
              <a:t>Editar el estilo de texto</a:t>
            </a:r>
          </a:p>
        </p:txBody>
      </p:sp>
      <p:sp>
        <p:nvSpPr>
          <p:cNvPr id="16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5076826" y="1773238"/>
            <a:ext cx="3743646" cy="360363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rgbClr val="B35C48"/>
                </a:solidFill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18" name="Marcador de texto 13"/>
          <p:cNvSpPr>
            <a:spLocks noGrp="1"/>
          </p:cNvSpPr>
          <p:nvPr>
            <p:ph type="body" sz="quarter" idx="13"/>
          </p:nvPr>
        </p:nvSpPr>
        <p:spPr>
          <a:xfrm>
            <a:off x="5076055" y="2060575"/>
            <a:ext cx="3741467" cy="1012967"/>
          </a:xfrm>
          <a:prstGeom prst="rect">
            <a:avLst/>
          </a:prstGeom>
        </p:spPr>
        <p:txBody>
          <a:bodyPr/>
          <a:lstStyle>
            <a:lvl1pPr algn="l">
              <a:defRPr sz="1600" b="1"/>
            </a:lvl1pPr>
            <a:lvl2pPr algn="r">
              <a:defRPr sz="1600"/>
            </a:lvl2pPr>
            <a:lvl3pPr algn="r">
              <a:defRPr sz="14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s-ES" dirty="0"/>
              <a:t>Editar el estilo de texto</a:t>
            </a:r>
          </a:p>
        </p:txBody>
      </p:sp>
      <p:sp>
        <p:nvSpPr>
          <p:cNvPr id="19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440619" y="4506536"/>
            <a:ext cx="3671887" cy="360363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rgbClr val="B35C48"/>
                </a:solidFill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20" name="Marcador de texto 13"/>
          <p:cNvSpPr>
            <a:spLocks noGrp="1"/>
          </p:cNvSpPr>
          <p:nvPr>
            <p:ph type="body" sz="quarter" idx="15"/>
          </p:nvPr>
        </p:nvSpPr>
        <p:spPr>
          <a:xfrm>
            <a:off x="440619" y="4794618"/>
            <a:ext cx="3671887" cy="1012967"/>
          </a:xfrm>
          <a:prstGeom prst="rect">
            <a:avLst/>
          </a:prstGeom>
        </p:spPr>
        <p:txBody>
          <a:bodyPr/>
          <a:lstStyle>
            <a:lvl1pPr algn="r">
              <a:defRPr sz="1600" b="1"/>
            </a:lvl1pPr>
            <a:lvl2pPr algn="r">
              <a:defRPr sz="1600"/>
            </a:lvl2pPr>
            <a:lvl3pPr algn="r">
              <a:defRPr sz="14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s-ES" dirty="0"/>
              <a:t>Editar el estilo de texto</a:t>
            </a:r>
          </a:p>
        </p:txBody>
      </p:sp>
      <p:sp>
        <p:nvSpPr>
          <p:cNvPr id="21" name="Marcador de texto 2"/>
          <p:cNvSpPr>
            <a:spLocks noGrp="1"/>
          </p:cNvSpPr>
          <p:nvPr>
            <p:ph type="body" sz="quarter" idx="16" hasCustomPrompt="1"/>
          </p:nvPr>
        </p:nvSpPr>
        <p:spPr>
          <a:xfrm>
            <a:off x="5073877" y="4507281"/>
            <a:ext cx="3743646" cy="360363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rgbClr val="B35C48"/>
                </a:solidFill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22" name="Marcador de texto 13"/>
          <p:cNvSpPr>
            <a:spLocks noGrp="1"/>
          </p:cNvSpPr>
          <p:nvPr>
            <p:ph type="body" sz="quarter" idx="17"/>
          </p:nvPr>
        </p:nvSpPr>
        <p:spPr>
          <a:xfrm>
            <a:off x="5073106" y="4794618"/>
            <a:ext cx="3744415" cy="1012967"/>
          </a:xfrm>
          <a:prstGeom prst="rect">
            <a:avLst/>
          </a:prstGeom>
        </p:spPr>
        <p:txBody>
          <a:bodyPr/>
          <a:lstStyle>
            <a:lvl1pPr algn="l">
              <a:defRPr sz="1600" b="1"/>
            </a:lvl1pPr>
            <a:lvl2pPr algn="r">
              <a:defRPr sz="1600"/>
            </a:lvl2pPr>
            <a:lvl3pPr algn="r">
              <a:defRPr sz="14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s-ES" dirty="0"/>
              <a:t>Editar el estilo de texto</a:t>
            </a:r>
          </a:p>
        </p:txBody>
      </p:sp>
      <p:sp>
        <p:nvSpPr>
          <p:cNvPr id="23" name="Marcador de texto 2"/>
          <p:cNvSpPr>
            <a:spLocks noGrp="1"/>
          </p:cNvSpPr>
          <p:nvPr>
            <p:ph type="body" sz="quarter" idx="18" hasCustomPrompt="1"/>
          </p:nvPr>
        </p:nvSpPr>
        <p:spPr>
          <a:xfrm>
            <a:off x="1350608" y="3636807"/>
            <a:ext cx="6425633" cy="360363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24" name="Marcador de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219247" y="441191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Subtítulo</a:t>
            </a:r>
          </a:p>
        </p:txBody>
      </p:sp>
      <p:sp>
        <p:nvSpPr>
          <p:cNvPr id="2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4034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7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ESCRIBE TÍTULO AQUÍ</a:t>
            </a:r>
          </a:p>
        </p:txBody>
      </p:sp>
      <p:sp>
        <p:nvSpPr>
          <p:cNvPr id="28" name="Marcador de texto 4"/>
          <p:cNvSpPr>
            <a:spLocks noGrp="1"/>
          </p:cNvSpPr>
          <p:nvPr>
            <p:ph type="body" sz="quarter" idx="21" hasCustomPrompt="1"/>
          </p:nvPr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/>
              <a:t>Dirección General de Supervisión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65915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/>
          <p:cNvSpPr/>
          <p:nvPr userDrawn="1"/>
        </p:nvSpPr>
        <p:spPr>
          <a:xfrm>
            <a:off x="4283968" y="1260866"/>
            <a:ext cx="4248472" cy="4617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dE Neue Helvetica 55 Roman"/>
              <a:ea typeface="+mn-ea"/>
              <a:cs typeface="+mn-cs"/>
            </a:endParaRPr>
          </a:p>
        </p:txBody>
      </p:sp>
      <p:sp>
        <p:nvSpPr>
          <p:cNvPr id="27" name="Rectángulo 26"/>
          <p:cNvSpPr/>
          <p:nvPr userDrawn="1"/>
        </p:nvSpPr>
        <p:spPr>
          <a:xfrm>
            <a:off x="539751" y="5559554"/>
            <a:ext cx="4220780" cy="4617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dE Neue Helvetica 55 Roman"/>
              <a:ea typeface="+mn-ea"/>
              <a:cs typeface="+mn-cs"/>
            </a:endParaRPr>
          </a:p>
        </p:txBody>
      </p:sp>
      <p:sp>
        <p:nvSpPr>
          <p:cNvPr id="5" name="Marcador de posición de imagen 4"/>
          <p:cNvSpPr>
            <a:spLocks noGrp="1"/>
          </p:cNvSpPr>
          <p:nvPr>
            <p:ph type="pic" sz="quarter" idx="10"/>
          </p:nvPr>
        </p:nvSpPr>
        <p:spPr>
          <a:xfrm>
            <a:off x="522779" y="1265833"/>
            <a:ext cx="3751263" cy="191135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7" name="Marcador de posición de imagen 6"/>
          <p:cNvSpPr>
            <a:spLocks noGrp="1"/>
          </p:cNvSpPr>
          <p:nvPr>
            <p:ph type="pic" sz="quarter" idx="11"/>
          </p:nvPr>
        </p:nvSpPr>
        <p:spPr>
          <a:xfrm>
            <a:off x="4760540" y="4076600"/>
            <a:ext cx="3771900" cy="194468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3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dirty="0"/>
              <a:t>CONFIDENCIAL</a:t>
            </a:r>
            <a:endParaRPr lang="es-ES" dirty="0"/>
          </a:p>
        </p:txBody>
      </p:sp>
      <p:sp>
        <p:nvSpPr>
          <p:cNvPr id="17" name="Marcador de texto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5636873"/>
            <a:ext cx="4220781" cy="360363"/>
          </a:xfrm>
          <a:prstGeom prst="rect">
            <a:avLst/>
          </a:prstGeom>
        </p:spPr>
        <p:txBody>
          <a:bodyPr/>
          <a:lstStyle>
            <a:lvl1pPr algn="l"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editar el texto del patrón</a:t>
            </a:r>
          </a:p>
        </p:txBody>
      </p:sp>
      <p:sp>
        <p:nvSpPr>
          <p:cNvPr id="18" name="Marcador de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4305604" y="1330305"/>
            <a:ext cx="4220781" cy="360363"/>
          </a:xfrm>
          <a:prstGeom prst="rect">
            <a:avLst/>
          </a:prstGeom>
        </p:spPr>
        <p:txBody>
          <a:bodyPr/>
          <a:lstStyle>
            <a:lvl1pPr algn="l"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editar el texto del patrón</a:t>
            </a:r>
          </a:p>
        </p:txBody>
      </p:sp>
      <p:sp>
        <p:nvSpPr>
          <p:cNvPr id="19" name="Marcador de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219247" y="450069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Subtítulo</a:t>
            </a:r>
          </a:p>
        </p:txBody>
      </p:sp>
      <p:sp>
        <p:nvSpPr>
          <p:cNvPr id="21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4034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2" name="Marcador de contenido 2"/>
          <p:cNvSpPr>
            <a:spLocks noGrp="1"/>
          </p:cNvSpPr>
          <p:nvPr>
            <p:ph sz="quarter" idx="15"/>
          </p:nvPr>
        </p:nvSpPr>
        <p:spPr>
          <a:xfrm>
            <a:off x="4549326" y="1957793"/>
            <a:ext cx="3977059" cy="1369251"/>
          </a:xfrm>
          <a:prstGeom prst="rect">
            <a:avLst/>
          </a:prstGeom>
        </p:spPr>
        <p:txBody>
          <a:bodyPr/>
          <a:lstStyle>
            <a:lvl1pPr>
              <a:defRPr sz="1800" b="1"/>
            </a:lvl1pPr>
            <a:lvl2pPr>
              <a:defRPr sz="1800">
                <a:solidFill>
                  <a:srgbClr val="B35C48"/>
                </a:solidFill>
              </a:defRPr>
            </a:lvl2pPr>
            <a:lvl3pPr>
              <a:defRPr sz="1800" i="1"/>
            </a:lvl3pPr>
            <a:lvl4pPr>
              <a:defRPr sz="1600"/>
            </a:lvl4pPr>
            <a:lvl5pPr>
              <a:defRPr sz="1600" i="1"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23" name="Marcador de contenido 2"/>
          <p:cNvSpPr>
            <a:spLocks noGrp="1"/>
          </p:cNvSpPr>
          <p:nvPr>
            <p:ph sz="quarter" idx="23"/>
          </p:nvPr>
        </p:nvSpPr>
        <p:spPr>
          <a:xfrm>
            <a:off x="539746" y="3835724"/>
            <a:ext cx="4003847" cy="1537492"/>
          </a:xfrm>
          <a:prstGeom prst="rect">
            <a:avLst/>
          </a:prstGeom>
        </p:spPr>
        <p:txBody>
          <a:bodyPr/>
          <a:lstStyle>
            <a:lvl1pPr>
              <a:defRPr sz="1800" b="1"/>
            </a:lvl1pPr>
            <a:lvl2pPr>
              <a:defRPr sz="1800">
                <a:solidFill>
                  <a:srgbClr val="B35C48"/>
                </a:solidFill>
              </a:defRPr>
            </a:lvl2pPr>
            <a:lvl3pPr>
              <a:defRPr sz="1800" i="1"/>
            </a:lvl3pPr>
            <a:lvl4pPr>
              <a:defRPr sz="1600"/>
            </a:lvl4pPr>
            <a:lvl5pPr>
              <a:defRPr sz="1600" i="1"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5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ESCRIBE TÍTULO AQUÍ</a:t>
            </a:r>
          </a:p>
        </p:txBody>
      </p:sp>
      <p:sp>
        <p:nvSpPr>
          <p:cNvPr id="25" name="Marcador de texto 4"/>
          <p:cNvSpPr>
            <a:spLocks noGrp="1"/>
          </p:cNvSpPr>
          <p:nvPr>
            <p:ph type="body" sz="quarter" idx="24" hasCustomPrompt="1"/>
          </p:nvPr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/>
              <a:t>Dirección General de Supervisión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54812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/>
          <p:cNvSpPr>
            <a:spLocks noGrp="1"/>
          </p:cNvSpPr>
          <p:nvPr>
            <p:ph type="pic" sz="quarter" idx="11"/>
          </p:nvPr>
        </p:nvSpPr>
        <p:spPr>
          <a:xfrm>
            <a:off x="4598134" y="1484784"/>
            <a:ext cx="3680890" cy="198755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10"/>
          </p:nvPr>
        </p:nvSpPr>
        <p:spPr>
          <a:xfrm>
            <a:off x="826846" y="1488500"/>
            <a:ext cx="3576637" cy="198755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9" name="Marcador de posición de imagen 8"/>
          <p:cNvSpPr>
            <a:spLocks noGrp="1"/>
          </p:cNvSpPr>
          <p:nvPr>
            <p:ph type="pic" sz="quarter" idx="12"/>
          </p:nvPr>
        </p:nvSpPr>
        <p:spPr>
          <a:xfrm>
            <a:off x="826846" y="3715470"/>
            <a:ext cx="3581573" cy="2270451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0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dirty="0"/>
              <a:t>CONFIDENCIAL</a:t>
            </a:r>
            <a:endParaRPr lang="es-ES" dirty="0"/>
          </a:p>
        </p:txBody>
      </p:sp>
      <p:sp>
        <p:nvSpPr>
          <p:cNvPr id="14" name="Marcador de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19247" y="441191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Subtítulo</a:t>
            </a:r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4034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Marcador de contenido 2"/>
          <p:cNvSpPr>
            <a:spLocks noGrp="1"/>
          </p:cNvSpPr>
          <p:nvPr>
            <p:ph sz="quarter" idx="15"/>
          </p:nvPr>
        </p:nvSpPr>
        <p:spPr>
          <a:xfrm>
            <a:off x="4591769" y="3715470"/>
            <a:ext cx="3970861" cy="2505587"/>
          </a:xfrm>
          <a:prstGeom prst="rect">
            <a:avLst/>
          </a:prstGeom>
        </p:spPr>
        <p:txBody>
          <a:bodyPr/>
          <a:lstStyle>
            <a:lvl1pPr>
              <a:defRPr sz="1800" b="1"/>
            </a:lvl1pPr>
            <a:lvl2pPr>
              <a:defRPr sz="1800">
                <a:solidFill>
                  <a:srgbClr val="B35C48"/>
                </a:solidFill>
              </a:defRPr>
            </a:lvl2pPr>
            <a:lvl3pPr>
              <a:defRPr sz="1800" i="1"/>
            </a:lvl3pPr>
            <a:lvl4pPr>
              <a:defRPr sz="1600"/>
            </a:lvl4pPr>
            <a:lvl5pPr>
              <a:defRPr sz="1600" i="1"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7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ESCRIBE TÍTULO AQUÍ</a:t>
            </a:r>
          </a:p>
        </p:txBody>
      </p:sp>
      <p:sp>
        <p:nvSpPr>
          <p:cNvPr id="19" name="Marcador de texto 4"/>
          <p:cNvSpPr>
            <a:spLocks noGrp="1"/>
          </p:cNvSpPr>
          <p:nvPr>
            <p:ph type="body" sz="quarter" idx="17" hasCustomPrompt="1"/>
          </p:nvPr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/>
              <a:t>Dirección General de Supervisión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712496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5996" y="-1008"/>
            <a:ext cx="2779348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4" y="5976151"/>
            <a:ext cx="1525038" cy="335654"/>
          </a:xfrm>
          <a:prstGeom prst="rect">
            <a:avLst/>
          </a:prstGeom>
        </p:spPr>
      </p:pic>
      <p:sp>
        <p:nvSpPr>
          <p:cNvPr id="10" name="CuadroTexto 9"/>
          <p:cNvSpPr txBox="1"/>
          <p:nvPr userDrawn="1"/>
        </p:nvSpPr>
        <p:spPr>
          <a:xfrm>
            <a:off x="3268473" y="5972197"/>
            <a:ext cx="2215792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spcBef>
                <a:spcPts val="400"/>
              </a:spcBef>
            </a:pPr>
            <a:r>
              <a:rPr lang="es-ES_tradnl" sz="1200" b="1">
                <a:solidFill>
                  <a:schemeClr val="bg1"/>
                </a:solidFill>
                <a:latin typeface="BdE Neue Helvetica 55 Roman" pitchFamily="34" charset="0"/>
              </a:rPr>
              <a:t>BORRADOR</a:t>
            </a:r>
          </a:p>
        </p:txBody>
      </p:sp>
      <p:sp>
        <p:nvSpPr>
          <p:cNvPr id="6" name="Rectángulo 5"/>
          <p:cNvSpPr/>
          <p:nvPr userDrawn="1"/>
        </p:nvSpPr>
        <p:spPr>
          <a:xfrm>
            <a:off x="-16" y="0"/>
            <a:ext cx="6434303" cy="6883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02" y="197808"/>
            <a:ext cx="1818226" cy="63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7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BdE Neue Helvetica 55 Roman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933" userDrawn="1">
          <p15:clr>
            <a:srgbClr val="F26B43"/>
          </p15:clr>
        </p15:guide>
        <p15:guide id="2" pos="3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915816" cy="6451970"/>
          </a:xfrm>
          <a:prstGeom prst="rect">
            <a:avLst/>
          </a:prstGeom>
        </p:spPr>
      </p:pic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37838" y="6488762"/>
            <a:ext cx="474740" cy="304827"/>
          </a:xfrm>
          <a:prstGeom prst="rect">
            <a:avLst/>
          </a:prstGeom>
        </p:spPr>
        <p:txBody>
          <a:bodyPr rIns="0"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8" name="Rectángulo 17"/>
          <p:cNvSpPr/>
          <p:nvPr userDrawn="1"/>
        </p:nvSpPr>
        <p:spPr>
          <a:xfrm>
            <a:off x="2663281" y="0"/>
            <a:ext cx="6480720" cy="6451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347" y="117096"/>
            <a:ext cx="1818226" cy="63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3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6716" y="6488762"/>
            <a:ext cx="474740" cy="304827"/>
          </a:xfrm>
          <a:prstGeom prst="rect">
            <a:avLst/>
          </a:prstGeom>
        </p:spPr>
        <p:txBody>
          <a:bodyPr rIns="0"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Rectángulo 9"/>
          <p:cNvSpPr/>
          <p:nvPr userDrawn="1"/>
        </p:nvSpPr>
        <p:spPr>
          <a:xfrm>
            <a:off x="0" y="1592"/>
            <a:ext cx="9155488" cy="764704"/>
          </a:xfrm>
          <a:prstGeom prst="rect">
            <a:avLst/>
          </a:prstGeom>
          <a:solidFill>
            <a:srgbClr val="B35C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2" name="Conector recto 21"/>
          <p:cNvCxnSpPr/>
          <p:nvPr userDrawn="1"/>
        </p:nvCxnSpPr>
        <p:spPr>
          <a:xfrm>
            <a:off x="0" y="6445798"/>
            <a:ext cx="9155488" cy="7538"/>
          </a:xfrm>
          <a:prstGeom prst="line">
            <a:avLst/>
          </a:prstGeom>
          <a:ln w="12700">
            <a:solidFill>
              <a:srgbClr val="B35C4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055" y="262270"/>
            <a:ext cx="1301298" cy="28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7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84" r:id="rId2"/>
    <p:sldLayoutId id="2147483714" r:id="rId3"/>
    <p:sldLayoutId id="2147483781" r:id="rId4"/>
    <p:sldLayoutId id="2147483780" r:id="rId5"/>
    <p:sldLayoutId id="2147483719" r:id="rId6"/>
    <p:sldLayoutId id="2147483720" r:id="rId7"/>
    <p:sldLayoutId id="2147483750" r:id="rId8"/>
    <p:sldLayoutId id="2147483765" r:id="rId9"/>
    <p:sldLayoutId id="2147483766" r:id="rId10"/>
    <p:sldLayoutId id="2147483767" r:id="rId11"/>
    <p:sldLayoutId id="2147483768" r:id="rId12"/>
    <p:sldLayoutId id="214748378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6506" y="-19397"/>
            <a:ext cx="2797495" cy="690277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4" y="5976151"/>
            <a:ext cx="1525038" cy="335654"/>
          </a:xfrm>
          <a:prstGeom prst="rect">
            <a:avLst/>
          </a:prstGeom>
        </p:spPr>
      </p:pic>
      <p:sp>
        <p:nvSpPr>
          <p:cNvPr id="4" name="CuadroTexto 3"/>
          <p:cNvSpPr txBox="1"/>
          <p:nvPr userDrawn="1"/>
        </p:nvSpPr>
        <p:spPr>
          <a:xfrm>
            <a:off x="3268473" y="5972197"/>
            <a:ext cx="2215792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spcBef>
                <a:spcPts val="400"/>
              </a:spcBef>
            </a:pPr>
            <a:r>
              <a:rPr lang="es-ES_tradnl" sz="1200" b="1">
                <a:solidFill>
                  <a:schemeClr val="bg1"/>
                </a:solidFill>
                <a:latin typeface="BdE Neue Helvetica 55 Roman" pitchFamily="34" charset="0"/>
              </a:rPr>
              <a:t>BORRADOR</a:t>
            </a:r>
          </a:p>
        </p:txBody>
      </p:sp>
      <p:sp>
        <p:nvSpPr>
          <p:cNvPr id="5" name="Rectángulo 4"/>
          <p:cNvSpPr/>
          <p:nvPr userDrawn="1"/>
        </p:nvSpPr>
        <p:spPr>
          <a:xfrm>
            <a:off x="-36512" y="-27384"/>
            <a:ext cx="6479677" cy="6910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46" y="215564"/>
            <a:ext cx="1818226" cy="63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8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40909" y="1340768"/>
            <a:ext cx="5931291" cy="1511422"/>
          </a:xfrm>
        </p:spPr>
        <p:txBody>
          <a:bodyPr/>
          <a:lstStyle/>
          <a:p>
            <a:r>
              <a:rPr lang="es-ES_tradnl" dirty="0"/>
              <a:t>AVALANCH</a:t>
            </a:r>
            <a:br>
              <a:rPr lang="es-ES" dirty="0"/>
            </a:br>
            <a:r>
              <a:rPr lang="es-ES_tradnl" sz="1600" dirty="0" err="1"/>
              <a:t>A</a:t>
            </a:r>
            <a:r>
              <a:rPr lang="es-ES_tradnl" sz="1200" dirty="0" err="1"/>
              <a:t>dversarial</a:t>
            </a:r>
            <a:r>
              <a:rPr lang="es-ES_tradnl" sz="1200" dirty="0"/>
              <a:t> </a:t>
            </a:r>
            <a:r>
              <a:rPr lang="es-ES_tradnl" sz="1600" dirty="0" err="1"/>
              <a:t>VAL</a:t>
            </a:r>
            <a:r>
              <a:rPr lang="es-ES_tradnl" sz="1200" dirty="0" err="1"/>
              <a:t>idation</a:t>
            </a:r>
            <a:r>
              <a:rPr lang="es-ES_tradnl" sz="1200" dirty="0"/>
              <a:t> para </a:t>
            </a:r>
            <a:r>
              <a:rPr lang="es-ES_tradnl" sz="1600" dirty="0"/>
              <a:t>A</a:t>
            </a:r>
            <a:r>
              <a:rPr lang="es-ES_tradnl" sz="1200" dirty="0"/>
              <a:t>nálisis de la </a:t>
            </a:r>
            <a:r>
              <a:rPr lang="es-ES_tradnl" sz="1600" dirty="0"/>
              <a:t>N</a:t>
            </a:r>
            <a:r>
              <a:rPr lang="es-ES_tradnl" sz="1200" dirty="0"/>
              <a:t>ueva </a:t>
            </a:r>
            <a:r>
              <a:rPr lang="es-ES_tradnl" sz="1600" dirty="0"/>
              <a:t>C</a:t>
            </a:r>
            <a:r>
              <a:rPr lang="es-ES_tradnl" sz="1200" dirty="0"/>
              <a:t>oncesión </a:t>
            </a:r>
            <a:r>
              <a:rPr lang="es-ES_tradnl" sz="1600" dirty="0"/>
              <a:t>H</a:t>
            </a:r>
            <a:r>
              <a:rPr lang="es-ES_tradnl" sz="1200" dirty="0"/>
              <a:t>ipotecaria</a:t>
            </a:r>
            <a:br>
              <a:rPr lang="es-ES" dirty="0"/>
            </a:b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>
          <a:xfrm>
            <a:off x="405513" y="3140968"/>
            <a:ext cx="4562475" cy="450788"/>
          </a:xfrm>
        </p:spPr>
        <p:txBody>
          <a:bodyPr/>
          <a:lstStyle/>
          <a:p>
            <a:r>
              <a:rPr lang="es-ES_tradnl" dirty="0" err="1"/>
              <a:t>Information</a:t>
            </a:r>
            <a:r>
              <a:rPr lang="es-ES_tradnl" dirty="0"/>
              <a:t> </a:t>
            </a:r>
            <a:r>
              <a:rPr lang="es-ES_tradnl" dirty="0" err="1"/>
              <a:t>Analysis</a:t>
            </a:r>
            <a:r>
              <a:rPr lang="es-ES_tradnl" dirty="0"/>
              <a:t> and Suptech </a:t>
            </a:r>
            <a:r>
              <a:rPr lang="es-ES_tradnl" dirty="0" err="1"/>
              <a:t>Division</a:t>
            </a:r>
            <a:endParaRPr lang="es-ES_tradnl" dirty="0"/>
          </a:p>
          <a:p>
            <a:r>
              <a:rPr lang="es-ES_tradnl" dirty="0"/>
              <a:t>Banco de España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Impact</a:t>
            </a:r>
            <a:r>
              <a:rPr lang="es-ES_tradnl" dirty="0"/>
              <a:t> </a:t>
            </a:r>
            <a:r>
              <a:rPr lang="es-ES_tradnl" dirty="0" err="1"/>
              <a:t>of</a:t>
            </a:r>
            <a:r>
              <a:rPr lang="es-ES_tradnl" dirty="0"/>
              <a:t> AI </a:t>
            </a:r>
            <a:r>
              <a:rPr lang="es-ES_tradnl" dirty="0" err="1"/>
              <a:t>on</a:t>
            </a:r>
            <a:r>
              <a:rPr lang="es-ES_tradnl" dirty="0"/>
              <a:t> </a:t>
            </a:r>
            <a:r>
              <a:rPr lang="es-ES_tradnl" dirty="0" err="1"/>
              <a:t>Economy</a:t>
            </a:r>
            <a:r>
              <a:rPr lang="es-ES_tradnl" dirty="0"/>
              <a:t>, </a:t>
            </a:r>
            <a:r>
              <a:rPr lang="es-ES_tradnl" dirty="0" err="1"/>
              <a:t>Finance</a:t>
            </a:r>
            <a:r>
              <a:rPr lang="es-ES_tradnl" dirty="0"/>
              <a:t> and Supervision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_tradnl" dirty="0"/>
              <a:t>DIRECTORATE GENERAL BANKING SUPERVISION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_tradnl" dirty="0"/>
              <a:t>6 </a:t>
            </a:r>
            <a:r>
              <a:rPr lang="es-ES_tradnl" dirty="0" err="1"/>
              <a:t>November</a:t>
            </a:r>
            <a:r>
              <a:rPr lang="es-ES_tradnl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2195118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559" y="2039001"/>
            <a:ext cx="4208527" cy="1692284"/>
          </a:xfrm>
          <a:prstGeom prst="rect">
            <a:avLst/>
          </a:prstGeom>
        </p:spPr>
      </p:pic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390271"/>
              </p:ext>
            </p:extLst>
          </p:nvPr>
        </p:nvGraphicFramePr>
        <p:xfrm>
          <a:off x="745022" y="4302664"/>
          <a:ext cx="7886699" cy="1777367"/>
        </p:xfrm>
        <a:graphic>
          <a:graphicData uri="http://schemas.openxmlformats.org/drawingml/2006/table">
            <a:tbl>
              <a:tblPr/>
              <a:tblGrid>
                <a:gridCol w="1223798">
                  <a:extLst>
                    <a:ext uri="{9D8B030D-6E8A-4147-A177-3AD203B41FA5}">
                      <a16:colId xmlns:a16="http://schemas.microsoft.com/office/drawing/2014/main" val="1374901153"/>
                    </a:ext>
                  </a:extLst>
                </a:gridCol>
                <a:gridCol w="951843">
                  <a:extLst>
                    <a:ext uri="{9D8B030D-6E8A-4147-A177-3AD203B41FA5}">
                      <a16:colId xmlns:a16="http://schemas.microsoft.com/office/drawing/2014/main" val="3332342821"/>
                    </a:ext>
                  </a:extLst>
                </a:gridCol>
                <a:gridCol w="951843">
                  <a:extLst>
                    <a:ext uri="{9D8B030D-6E8A-4147-A177-3AD203B41FA5}">
                      <a16:colId xmlns:a16="http://schemas.microsoft.com/office/drawing/2014/main" val="1216441301"/>
                    </a:ext>
                  </a:extLst>
                </a:gridCol>
                <a:gridCol w="951843">
                  <a:extLst>
                    <a:ext uri="{9D8B030D-6E8A-4147-A177-3AD203B41FA5}">
                      <a16:colId xmlns:a16="http://schemas.microsoft.com/office/drawing/2014/main" val="445208858"/>
                    </a:ext>
                  </a:extLst>
                </a:gridCol>
                <a:gridCol w="951843">
                  <a:extLst>
                    <a:ext uri="{9D8B030D-6E8A-4147-A177-3AD203B41FA5}">
                      <a16:colId xmlns:a16="http://schemas.microsoft.com/office/drawing/2014/main" val="3326100719"/>
                    </a:ext>
                  </a:extLst>
                </a:gridCol>
                <a:gridCol w="951843">
                  <a:extLst>
                    <a:ext uri="{9D8B030D-6E8A-4147-A177-3AD203B41FA5}">
                      <a16:colId xmlns:a16="http://schemas.microsoft.com/office/drawing/2014/main" val="3996415459"/>
                    </a:ext>
                  </a:extLst>
                </a:gridCol>
                <a:gridCol w="951843">
                  <a:extLst>
                    <a:ext uri="{9D8B030D-6E8A-4147-A177-3AD203B41FA5}">
                      <a16:colId xmlns:a16="http://schemas.microsoft.com/office/drawing/2014/main" val="2715517042"/>
                    </a:ext>
                  </a:extLst>
                </a:gridCol>
                <a:gridCol w="951843">
                  <a:extLst>
                    <a:ext uri="{9D8B030D-6E8A-4147-A177-3AD203B41FA5}">
                      <a16:colId xmlns:a16="http://schemas.microsoft.com/office/drawing/2014/main" val="1316938460"/>
                    </a:ext>
                  </a:extLst>
                </a:gridCol>
              </a:tblGrid>
              <a:tr h="257175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GB" sz="1100" b="1" i="0" u="sng" strike="noStrike" dirty="0">
                          <a:solidFill>
                            <a:srgbClr val="000000"/>
                          </a:solidFill>
                          <a:latin typeface="BdE Neue Helvetica 55 Roman" panose="020B0604020202020204" pitchFamily="34" charset="0"/>
                        </a:rPr>
                        <a:t>2627-FI101.E - Information on loans arranged or classified during the month (business in Spain)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205308"/>
                  </a:ext>
                </a:extLst>
              </a:tr>
              <a:tr h="128588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BdE Neue Helvetica 55 Roman" panose="020B0604020202020204" pitchFamily="34" charset="0"/>
                        </a:rPr>
                        <a:t>Properties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578799"/>
                  </a:ext>
                </a:extLst>
              </a:tr>
              <a:tr h="128588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Type of Balance : FinalBalance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336784"/>
                  </a:ext>
                </a:extLst>
              </a:tr>
              <a:tr h="128588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Type of Amount : Thousands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310563"/>
                  </a:ext>
                </a:extLst>
              </a:tr>
              <a:tr h="128588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Request Bank: 31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526843"/>
                  </a:ext>
                </a:extLst>
              </a:tr>
              <a:tr h="128588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497483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algn="l" rtl="0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BdE Neue Helvetica 55 Roman" panose="020B0604020202020204" pitchFamily="34" charset="0"/>
                        </a:rPr>
                        <a:t>202206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BdE Neue Helvetica 55 Roman" panose="020B0604020202020204" pitchFamily="34" charset="0"/>
                        </a:rPr>
                        <a:t>202207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BdE Neue Helvetica 55 Roman" panose="020B0604020202020204" pitchFamily="34" charset="0"/>
                        </a:rPr>
                        <a:t>202208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BdE Neue Helvetica 55 Roman" panose="020B0604020202020204" pitchFamily="34" charset="0"/>
                        </a:rPr>
                        <a:t>202209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BdE Neue Helvetica 55 Roman" panose="020B0604020202020204" pitchFamily="34" charset="0"/>
                        </a:rPr>
                        <a:t>202210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BdE Neue Helvetica 55 Roman" panose="020B0604020202020204" pitchFamily="34" charset="0"/>
                        </a:rPr>
                        <a:t>202211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BdE Neue Helvetica 55 Roman" panose="020B0604020202020204" pitchFamily="34" charset="0"/>
                        </a:rPr>
                        <a:t>202212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161816"/>
                  </a:ext>
                </a:extLst>
              </a:tr>
              <a:tr h="350044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Of which: for house purchase (200) - Transactions (060)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951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872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583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614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641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847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710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532190"/>
                  </a:ext>
                </a:extLst>
              </a:tr>
              <a:tr h="350044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Of which: for house purchase (200) - Principal (j) (080)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155,416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138,193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90,806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95,012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94,079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126,489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99,296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9296098"/>
                  </a:ext>
                </a:extLst>
              </a:tr>
            </a:tbl>
          </a:graphicData>
        </a:graphic>
      </p:graphicFrame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86" y="1933456"/>
            <a:ext cx="3835451" cy="1859477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 rIns="0"/>
          <a:lstStyle/>
          <a:p>
            <a:fld id="{A58C8573-A6E0-47AA-817A-34AF5765DF85}" type="slidenum">
              <a:rPr lang="es-ES" sz="1200"/>
              <a:pPr/>
              <a:t>10</a:t>
            </a:fld>
            <a:endParaRPr lang="es-ES" sz="120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_tradnl" sz="1600" dirty="0" err="1"/>
              <a:t>Examples</a:t>
            </a:r>
            <a:r>
              <a:rPr lang="es-ES_tradnl" sz="1600" dirty="0"/>
              <a:t> - </a:t>
            </a:r>
            <a:r>
              <a:rPr lang="es-ES_tradnl" sz="1600" dirty="0" err="1"/>
              <a:t>Evolution</a:t>
            </a:r>
            <a:endParaRPr lang="es-ES_tradnl" sz="1600" dirty="0"/>
          </a:p>
          <a:p>
            <a:r>
              <a:rPr lang="es-ES" sz="1600" dirty="0"/>
              <a:t> </a:t>
            </a:r>
          </a:p>
          <a:p>
            <a:endParaRPr lang="es-ES" sz="16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900" dirty="0"/>
              <a:t>Horizontal Functions Department</a:t>
            </a:r>
          </a:p>
          <a:p>
            <a:endParaRPr lang="es-ES" sz="900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19245" y="114155"/>
            <a:ext cx="6368979" cy="282859"/>
          </a:xfrm>
        </p:spPr>
        <p:txBody>
          <a:bodyPr/>
          <a:lstStyle/>
          <a:p>
            <a:r>
              <a:rPr lang="en-GB" sz="1800" dirty="0"/>
              <a:t>Information Analysis and Suptech Division</a:t>
            </a:r>
            <a:endParaRPr lang="es-ES" sz="1800" dirty="0"/>
          </a:p>
        </p:txBody>
      </p:sp>
      <p:sp>
        <p:nvSpPr>
          <p:cNvPr id="9" name="Rectángulo redondeado 8"/>
          <p:cNvSpPr/>
          <p:nvPr/>
        </p:nvSpPr>
        <p:spPr>
          <a:xfrm>
            <a:off x="251520" y="890510"/>
            <a:ext cx="8607093" cy="493298"/>
          </a:xfrm>
          <a:prstGeom prst="round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err="1">
                <a:solidFill>
                  <a:schemeClr val="bg1"/>
                </a:solidFill>
              </a:rPr>
              <a:t>Transaction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origin</a:t>
            </a:r>
            <a:r>
              <a:rPr lang="es-ES" sz="2000" b="1" dirty="0">
                <a:solidFill>
                  <a:schemeClr val="bg1"/>
                </a:solidFill>
              </a:rPr>
              <a:t> variable</a:t>
            </a:r>
          </a:p>
        </p:txBody>
      </p:sp>
      <p:sp>
        <p:nvSpPr>
          <p:cNvPr id="31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dirty="0"/>
              <a:t> </a:t>
            </a:r>
            <a:endParaRPr lang="es-ES" dirty="0"/>
          </a:p>
        </p:txBody>
      </p:sp>
      <p:sp>
        <p:nvSpPr>
          <p:cNvPr id="3" name="AutoShape 2" descr="Tree Overview Plot for Calificacion"/>
          <p:cNvSpPr>
            <a:spLocks noChangeAspect="1" noChangeArrowheads="1"/>
          </p:cNvSpPr>
          <p:nvPr/>
        </p:nvSpPr>
        <p:spPr bwMode="auto">
          <a:xfrm>
            <a:off x="31750" y="-682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" name="Rectángulo 40"/>
          <p:cNvSpPr/>
          <p:nvPr/>
        </p:nvSpPr>
        <p:spPr>
          <a:xfrm>
            <a:off x="279799" y="3953409"/>
            <a:ext cx="8578814" cy="2412766"/>
          </a:xfrm>
          <a:prstGeom prst="rect">
            <a:avLst/>
          </a:prstGeom>
          <a:noFill/>
          <a:ln w="254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6" name="Grupo 45"/>
          <p:cNvGrpSpPr/>
          <p:nvPr/>
        </p:nvGrpSpPr>
        <p:grpSpPr>
          <a:xfrm>
            <a:off x="322478" y="1492519"/>
            <a:ext cx="523543" cy="528837"/>
            <a:chOff x="417510" y="1623698"/>
            <a:chExt cx="523543" cy="528837"/>
          </a:xfrm>
        </p:grpSpPr>
        <p:sp>
          <p:nvSpPr>
            <p:cNvPr id="26" name="Rectángulo 25"/>
            <p:cNvSpPr/>
            <p:nvPr/>
          </p:nvSpPr>
          <p:spPr>
            <a:xfrm>
              <a:off x="486760" y="1623698"/>
              <a:ext cx="38504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1</a:t>
              </a:r>
            </a:p>
          </p:txBody>
        </p:sp>
        <p:sp>
          <p:nvSpPr>
            <p:cNvPr id="44" name="Elipse 43"/>
            <p:cNvSpPr/>
            <p:nvPr/>
          </p:nvSpPr>
          <p:spPr>
            <a:xfrm>
              <a:off x="417510" y="1623698"/>
              <a:ext cx="523543" cy="52883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49" name="Grupo 48"/>
          <p:cNvGrpSpPr/>
          <p:nvPr/>
        </p:nvGrpSpPr>
        <p:grpSpPr>
          <a:xfrm>
            <a:off x="4480505" y="1489710"/>
            <a:ext cx="523543" cy="528837"/>
            <a:chOff x="417510" y="1623698"/>
            <a:chExt cx="523543" cy="528837"/>
          </a:xfrm>
        </p:grpSpPr>
        <p:sp>
          <p:nvSpPr>
            <p:cNvPr id="50" name="Rectángulo 49"/>
            <p:cNvSpPr/>
            <p:nvPr/>
          </p:nvSpPr>
          <p:spPr>
            <a:xfrm>
              <a:off x="486760" y="1623698"/>
              <a:ext cx="38504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_tradnl" sz="28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2</a:t>
              </a:r>
              <a:endParaRPr lang="es-E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51" name="Elipse 50"/>
            <p:cNvSpPr/>
            <p:nvPr/>
          </p:nvSpPr>
          <p:spPr>
            <a:xfrm>
              <a:off x="417510" y="1623698"/>
              <a:ext cx="523543" cy="52883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7" name="Rectángulo 56"/>
          <p:cNvSpPr/>
          <p:nvPr/>
        </p:nvSpPr>
        <p:spPr>
          <a:xfrm>
            <a:off x="279800" y="1440925"/>
            <a:ext cx="4043506" cy="2420803"/>
          </a:xfrm>
          <a:prstGeom prst="rect">
            <a:avLst/>
          </a:prstGeom>
          <a:noFill/>
          <a:ln w="254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62" name="Grupo 61"/>
          <p:cNvGrpSpPr/>
          <p:nvPr/>
        </p:nvGrpSpPr>
        <p:grpSpPr>
          <a:xfrm>
            <a:off x="322815" y="4005064"/>
            <a:ext cx="523543" cy="528837"/>
            <a:chOff x="417510" y="1623698"/>
            <a:chExt cx="523543" cy="528837"/>
          </a:xfrm>
        </p:grpSpPr>
        <p:sp>
          <p:nvSpPr>
            <p:cNvPr id="63" name="Rectángulo 62"/>
            <p:cNvSpPr/>
            <p:nvPr/>
          </p:nvSpPr>
          <p:spPr>
            <a:xfrm>
              <a:off x="486760" y="1623698"/>
              <a:ext cx="38504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_tradnl" sz="28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3</a:t>
              </a:r>
              <a:endParaRPr lang="es-E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64" name="Elipse 63"/>
            <p:cNvSpPr/>
            <p:nvPr/>
          </p:nvSpPr>
          <p:spPr>
            <a:xfrm>
              <a:off x="417510" y="1623698"/>
              <a:ext cx="523543" cy="52883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4" name="Rectángulo 33"/>
          <p:cNvSpPr/>
          <p:nvPr/>
        </p:nvSpPr>
        <p:spPr>
          <a:xfrm>
            <a:off x="4439042" y="1440924"/>
            <a:ext cx="4419572" cy="2420803"/>
          </a:xfrm>
          <a:prstGeom prst="rect">
            <a:avLst/>
          </a:prstGeom>
          <a:noFill/>
          <a:ln w="254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13" y="1612523"/>
            <a:ext cx="3248478" cy="238158"/>
          </a:xfrm>
          <a:prstGeom prst="rect">
            <a:avLst/>
          </a:prstGeom>
        </p:spPr>
      </p:pic>
      <p:sp>
        <p:nvSpPr>
          <p:cNvPr id="18" name="Elipse 17"/>
          <p:cNvSpPr/>
          <p:nvPr/>
        </p:nvSpPr>
        <p:spPr>
          <a:xfrm>
            <a:off x="684108" y="3061936"/>
            <a:ext cx="1439620" cy="3311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redondeado 24"/>
          <p:cNvSpPr/>
          <p:nvPr/>
        </p:nvSpPr>
        <p:spPr>
          <a:xfrm>
            <a:off x="7812360" y="5157192"/>
            <a:ext cx="915726" cy="1008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AutoShape 2" descr="data:image/png;base64,iVBORw0KGgoAAAANSUhEUgAAAiUAAADbCAYAAACyauGrAAAAAXNSR0IArs4c6QAAAARnQU1BAACxjwv8YQUAAAAJcEhZcwAADsMAAA7DAcdvqGQAAAASdEVYdFNvZnR3YXJlAEdyZWVuc2hvdF5VCAUAAENJSURBVHhe7Z15bFzHnef5zwABjMBAYCRYGAmCGUywg13sYBJERhwjmSCzyQC7mXVmciDjSeIccmJF1ux4c40zcTwZexPFcRhlMnYcH7K9sq3LJmWSEimTFE+xxfsSJYoUKdGiRZE6LYqSrNjfrapX9V69eq8Pkk3xdff3Y/zg7uq63q+qfr9vP7a6y9544w3QaDQajUajrbZRlNBoNBqNRkuEUZTQaDQajUZLhFGU0Gg0Go1GS4QtSZQcPXqURqPRaDQaLa+2ZFFCCCGEEJJPKEoIIYQQkggoSgghhBCSCChKCCGEEJIIKEoIIYQQkggoSgghhBCSCChKCCGEEJIIKEoIIYQQkggoSgghhBCSCChKCCGEEJIIKEoIIcXNyRr85K6foOakfp6NxdYnhOSNlRcl6oDfhbt8ewy9+qWk0fu4mN/j+Z7d66i5377+u/CYO0TvY6HX77q/RrRyiPgxTb0ceb36J+G+Yq47UkeZs35pA3gvHnPahq87+rpnQf/e+DF9S38t5dqX6ufIHHKde/rXQ5gx0+69zHtIjRVzLbmvcR59vCw8v0bOxzIxfsi138XWz4m052QxrIx/CEkSKytKdBIIHaJVCXYSeaAzB4X8ixKdvEJ9hucRlxTUPHJI/l69xQe6aP866TnrouYWV2a3jQu2ceseqZc9wJrkEFmTJeyh5fg5ej05zj2b7zSy/CePPybGjb5mxsq6h5yxFrXGefLx8snu14JllUSJWt+8xrRMeHusKNePXDdWUJQkLcCEA3kcKpDn8QBn7U8FqngfRdqmCWqq3mKSh0qwcX7wAspPqoOe4pKd6CC8rmnEht1PPNn3h0rW1TXRdVtswsyXn/16uc09q+8UJpDL17KNG09krEWucV58nBey+7VgSbOvFsfi/aP2Rpb9kz8oSsjyWTlRogJj3Du/KCrwisPmmdMmpp9IEFYHXtbxDq3XjxUAVB/2GPEHxySA0HycRBRJtmkTQPYAoq4jnY/c604X1NKOH4+6tjTJxvVrxM8K57rcecWsVzw5+kf43/zfR46xiISZDz+HxUGOc8/mO4m/d70xwvsr+zgSd6xFr/FSfKzmrc+INKeuuRbVr6lj969Rc/Vfr8ma1EL9RdbJJEXv/7KO8mfMmob7cfpz6/tr5K1HqK5F6FqERdc52iYbWf2Tdh0CH0ReS9tGo85E8Lq7HqE5petTWCRWEpIDKyZK1MZ1N3sMbj0vWFhJIibJqTp23/6BCOpFxs8hKJjDFhxCHYRMMI2Zi2oTE2y9ujmMl85H+pr8uaSdf26Jy0MHqrj5Spw5R/ws8HxkzcOZV8ZrCpF93mp8NVenrpxnTmN4LN/Prt9ynHs23wnsepE2OewhSbjdEtZ40T6Wde1z4LW1k5B3rVaZ62dBZF3U3NL7Vc01Ehts/5hE7PjMWVO3n4jf3T2g554pvsg+7OuPzDV2X2Umu39yXIfQXsjWxnuebgy3v7Dv3LaELJ6VFSXpAqMh9qB6gcU/JOog2ocohyAicdvlEBRi5xzqJ+7ApukzZt4umX3kjJV2/osJBI5vXZwxvMAq5uhYqL3TJnJN6vWgbdh3QXn0dT2+7iu05tK39vpnYbl+9vxgl+U495g6Yd876+GOncMekoR8s5Q1XgEfR32e5VoVmfZy/GvhcdJcuzNW/B615pLtuSTb2uTSRyZi62fyj0f2dYgSqpNpnuo195rlnEz97PMjJBure6ckzcEOHZKYOuEgLIg7SG67HIJC7AFW/QTt7CCuXkt3jU67ODL6SM3XOuDp5u/Wy4gXtNMGqbhr9ednBx8LZ17pr8kNWNkDWMjXdv1Mfo9h8X4W9UMWF4hzmPsifWfWx0+qOewhSXisJazxUn3s+sqqHz1Lcde2CL9GfOURd+3ZRIk7drgPgVs/buzY+evrtnwS3lfR+adlMf5RfVvjZlwHTYY2yh+q3Blfzclq45u5ruzngpBsrJgo8TZ29NDapKsTSiIxhzNrEJG47XIICrEHOLYf77msHwmABn3oMx3QjD7Kdf6qXu7BLuRbB9evsc9d/zjzSn9NbsDKHsAi48lrlfMx/9fF2Ug/J0Gufg6R49yz+M6blwnslpl2OewhiTvWotd40T7Wwsddd3cOoesNCwbv2t01yeBXtU7RdQn3k6Mo8edvzJmHWz9uT7j7Rj23r9m5lpz2VUBu/ln6OmRqY/DmIOrq19LVC8h+LgjJxsp90DWXDRp7UJ3A4h5+QeRw5BI0cggK0QMcfxBlvXT/WsImrr8w6XykA4fdNs381RgZA4VDWj94c7EDevTaY+Yb6S/aj4fbNt21B6jxYwLqY9VizMVcc9qxcvdzmBznntF3MWNLnOSbfQ/FjLXYNV6sj3M4k9F5e/2Gz7U7x0x+jX8tPI4zhsHxR/SaHVz/xfkz5IO4cZ355rSvLHLxz1LWIYc2Iex5Z72GTOtHSG6soCgRqAPgbFLnULhJVR0Q+9Cog+Ae7nCb2MMSOXzZD4yai92PO7ZBX1fag+zjjRkOgOF5eNcbHsObRzhwxF1jZL45Em2nE6RzPXHBKlKW1veO3yK+zL4eaiw3eeTs+zDL8XOUHOeeyXdpx/H6DhJcjnvIGWtRa7xYH6vXrb5j6qvxQ/26iTs6n7g1svFet9bLnUdkDI3j6zh/hXDXJm6t1NhmLvpa/OvVz+1ryWlf2eTgnxzWIXKt2drIedrrFrpO8TRyZl5Hb68/Wrz/CVkEKytKJOowegfUM7mhX8fr1uH0Nrr9ehhzGJXJwyP7tA9a1qDhYfcTd3DkPH5S3esHlHT1RE0ncWQiCFDGZFB5/aTV1vWRfW2GiB/T1MsVE4yMuYlJEB+8nSQZ53tJZL5uHd1PxIJ6avyYean9spRrz9nPMdcTIse5Z/BdpmuIC/yZ9lD8WIJc13gJPvbmaPUrx7Lqq9dD/cYlrLAf5WuyXTpRIlHz9du465QmKUbWNOpPZWa+bv24PeHGl9DeknW9MYJrMdcajW/pye6fbOsQ7sMbO1Ob13tF/LNfj/jYaS9Mihh/PHvPhdafkNxYeVFSjOSUuAghycMVCxqeaUISAUXJElDvFBL4LiD8LtK1Ig249juzGMv0rpuUIt6dA/duind2FnMXYzmE74BEjHcYSAlDUbII/NuWGW5rE0ISTuhPLTzThCQJihJCCCGEJAKKEkIIIYQkAooSQgghhCQCihJCCCGEJAKKEkIIIYQkAooSQgghhCQCihJCCCGEJAKKEkIIIYQkAooSQgghhCQCihJCCCGEJAKKEkIIIYQkAooSQghJGmVltJU2kkgoSgghJGnEJVFaXm1ubg6XLl3SDidJgaKEEEKShk6cvb29SKVStDya8a18LHPZ5cuXtdNJEqAoIYSQpGElzqamJrS1tdHyZMa3VVVV6vmJEydw9epV7Xiy2lCUEEJI0rBEiUyc8o7J0NAQLQ9mfPvSSy9h9+7dquz06dO4du2adj5ZTShKCCEkaTiiRCZOGXePHz9OW6YZ31ZXVys7cOCAKr948SLeeustvQBktaAoIYSQpBEjSmTilO/oz58/v3JWfQ/wyd/gYtxr19Ni5zGEK58Ufrmn2ipbvBnfNjY2Yu/evejs7FQ5Tb7GuyWrD0UJIYQkjTSiRCZO+fkHmTxXxOrvBT7xIPr6juONuNevp506jHZ7HnJun/otXu9rR/vhU9H6OZrxbXt7O5qbm9Hf34/JyUmKkoRAUUJIiXJ61wZ86EMf8q28T7+gGEC5/1q5eGY4jcp7TPkGVJ7SxSXK0nwoOFWJDbL8nkrh0RgyiJIVTZz7vgt88iEMpHrQMzaLK7p41bgwhWF7HmfHkBqcxNTYMIanLujCRbJaviU5QVFCSAniJlNjXlLVwkMlTPuxSLObZD0vwdqPS5Gl+jDUbsVFyT6/L2XiqVcsxMd3zRPBd/VrSpTchgVT/y9/AzWaLP/rv/bKTLsn9XO7TCL7MuXSTL922V8/6dWVxPWjxtN15mdx4pefDOps2CaEyjRmdqwFPvGPop4ut/vMhO6HoiSZUJQQUnKYd/DWnY6+8iBJ6nfxG3Z56dJLorKubrdJyxDdJnx3oFRYqg/VU4FuvxxR4iZ6aW5ilgn/yQGMiX5SFfdh4Zb7cPysKJdt129Bakw+EQghcXVLCmNVss/bcKKiAVXbX0L3Z8tw8YfNeEON9U2MDQ5iUPa1Zb0a6/L0oJrj2B1lWHhI7AstJi6Mye8EqcCJW8pw5lHxuhxG3uWQbXX9M09NY0HXj+1H3rEZ1HX++7/j5Egn2k2df23C5I7viDl9BEcrRsS8rD69K0qP9lVG35JVg6KEkFLD/OnAiAuF+bNMOQYoSrKzZB+qp4I8iBKJleh9k4lcv2wLl4WnhzHc04SqqiaMVYtyKUr6D3p/BtGipH/z14CPCzHQ2ICm7i60PPIF4Pb7sOPXaz2R0NgmhMwYTn6tDFd+ukeNdW52DMNPi3afewBNP/5LYFOTKp+ZGsaUqDf30A7UpYYxt0ELJ21nHt6Bwa+U4W1dX/UzPIxU3Q5UPX63/2ekiW/qOn2TmJ46hCE9VtWj3wQ+9gB6avegTrw2J+rJPut6s/zZSY+f1bdkVaAoIaTUoChZPkkQJZbg8O2jP8W4SOzu5zBa657A6IdknbWYHe1Fy6avAN/WomR0ArPrLFFy6/fR3tSDHiFKep/7BvCljdjywGeBW/4FvfKzJt39mPq2qP/9p/BqakiNdbHq28Cdm5C6vQynftOOwVEhMET5vOj3wqYKtPzvDwNfexFjQ0I0NdWh52/LcPKhKgx+oQyX/s8L6NX1L56bVh86HX7088BH7vdEyZ1luPzPVh091vYH/1bM6UfoajmAbjHXybVluPjbKtQ11CM1eg5v6suPoH1FUZJMKEoIKTlM8rSSpP2nB50wwwlVfnZEtwuJEjvRlhJL9aEhz3dKRKKX31Cq7NVOHBKJfXL6HK7Jz3c8eUx9YLQ/9UtMl/0PdO7qwtiB/4srt3wPHd1SlLyAeTHWxSdbfVHSsqcRbb2HMP0NIT4erEDNI18CPnQ36qpa0DV0CKPPrRWi4V6kGhvRNXIUs0KkvP3LatT9+u+BP/86WtoGMXZ8u+p34ck6dP9wDS794+/xUtsYpsf3YvbWMsz89Fm89LCo/8G7UP/qfhw+/prXz38MYLZineh/A+pq2tDz9NeBNRvQ2mTVMWPJOck6Yk5yrucea8T+VBtSPb04dGLe+zyMS66+JasCRQkhJYiXJGVSDZu566E+xKoSZliI2Mk1qFOaLNWHHnkSJRL5L1Tk3ZG+TlVXWdchvDY7i9mze3BV9yXt6r9tw44ntqCmvREX/9KUr8W8SPRnH2lE6ok7/brKvrkNh1K1aH1CiJVb7kXdjldQt39AiJ4pnHrwI0G9b1VgrKcJPQeHMXGHab8WC3fLfpvQ3fc4zpq62s5urED1nhp0fe/DQfndu7x+tq4H/vJfkaqtRV1qCJMPrInWkQLKzEnUmV5bhjcerUVTTx+GDo1gbOI4Zs69ibe1m3x0PxQlyYSihJASxU2q4T/D6KSpzH6Hb+4QSCvVuyQBS/Gh96+WbIvx42IT5/ys+rPH5PgoRkZGPBufxvn5ecwvzKKvZgcq61qRam1Ec183mipr0Tk6hfGu3dj5wnZU1BxAV+9uNLQOYrS/BTUV2/Hclq3YWVmD3V2TmB7txaHB/aiqqUd9WycGjxzD9NxZzPTXYcvzL4r2u1E/MI2ZI/0YPf4aBhu24omnfonRD30EJ4WwaGjpx6GJQTS/tAVbtu1ERW0TWhtrUL/Pu6vR31yJpzc/h53VVj9jI+L6e8S8+tR4E6kqbH52S3isofCcDnXVo0P0d3B8EidOzuLshXlccd1FUZJoKEoIISRpLCVxXrmAWXl3xLaz5k8YFzDaVo+mVD+GB/swdHwKo6k+HDk5hxOHUmiqF2IlNYLR8U70D4uEPt4vBEwDautEeVsKnUdO4+KsECfjg2jr6Eb/qHgsRMmFhTexcLwLtXvqRPtOjPzM+qe7wi7e8zSqX6pFx6Eur9+TE+hrrENdQxvaOoXY6Euhp9+7qzE11IbqGq+f3qPnhc6SH2w9imH556LJKTXe3JEO7NFj+XWcOU0LsXJogqKkUKEoIYSQpLHUxHntCubl3RHbhHDw/oQxjxNDvegfGVd3VabPXcDpqRmcnb8o/j+C/t4BDI2eFGJmFBPHREKfOY7RkSH0yvLDR3B0ViT4C175iCVKZN9vzoyiu7sPB48cxaGhTrQK4VHf0IS6Xdvx8t5WpJq6cOg13e+FORwf7kff0EHRj5zLOI6f8ATExemgn0kz3txJUccTJXK8q9ZYfh1nTlJAUZQUJhQlhBCSNFYscV7B2RPHMTU9o+6knJ2/jCvzV3BN/Dd/ZhpTU9OYmb2ACxdOYu6sSOjzFzB78gSOq/JZzF4Qda/MY+HiecxaokRy7cKMX++1iREM9nWjt38Ifal9aOs/giNDo5g6rfsV4un89JQ/j9nZGZw+5wkIu5904+VSR4kVipKCg6KEEEKSxoomzmtCbAR3UhbeNLLibby5YMqv4IpI9Cqhu3dfTJaX5ZYokbz95oJf7/zMlPc5F2HjoyMYn57DnBAhZ8VrXhfheUgzXdv9pBsvlzpSrJiXfChKEg1FCSGEJA2dOAvdrt34HszefLNvZ2+8AW/eeCPe/KP4+tfTKEqSCUUJIYQkjZgkWqj29g03Yl4IEWMLN/xRbL3rbRQlyWTJooRGo9FoK2fd3d2orKzE5s2b8fvf/179f+vWrXj55ZdVOW15tn37duzcuRN1dXVKnAwMDODIkSOxa0G7fsY7JYQQkkAuXbqkYq1MmLt370Z1dTX27t2L5uZmVUZbvnV0dPBOScKgKCGEkIRy+fJlnDhxQiXOAwcOoLOzE/39/eo5LT8mv2iOoiQ5UJQQQkiCuXr1Kk6fPq0Sp4y98l+zyMe0/Nn09DRFSUKgKCGEkIQjk+XFixdV4qStjEn/UpSsPhQlhBBSALz11lsqadJWzqSPyepCUUIIIYSQREBRQvJA8Mux4V9Jvd7IefCXawkhpFDJvyjpKw9+kntT8IPnEXKpd6oSG0wdZUw4Ib+FflI+fwxsWqSf5ZwyrfV1g6LEYP+kvi8U7fN0T6XwlsbeU3a5QP3MfmhtAwG6Uvuv2Ij6cADlxt8xPi8KnNi9YZd3hfa+9K/bjfO+r+y9Js3db9briYg/JB/kV5TozaU2oP3YZZH1Vvfdd4JQycM6mNI/eT+MS0jsFCXJIrQewiebZPAP+0YmB+/MiQRpJUWZQM15U8lUnD97bYN2AjlOMSbUPBLnQ3Vui9pvnujy98mp0xgQFo7nQZ3TfZWo7PPqGtGi6pwaQOWuAc9Pum3Ij7aYTkT8Ifkgr6LE21Am8GkVG3P4cq1HUWKTOeGawxw+oE4bKxjK+uW79EG32vhBNNSPwX6Hp/s1wUKas4bqjssuL3D4CdBvb4mr2OASM5YgNG9VV+8fXW+Df712eWm9o093p0uurUkU0o9+0vDxfBYqdwRnuO/Me5JoHB+qMxM5W8VDOL5bhOK5I1wMOhZE96aOB36M0ed7U7lXXsT+LDWSLUrsZBXakKWIPJRpkqv0k+WbIPk4ScMRJUEb2be9HjEBRZVbAlEFGD0fN+hqlMDxy2PmIl9T/QTlp4XgkO+N0o0Vnrc7hnUd9pxE+/JIkCtWpO/KhRiUZ8w7N4Go9/waPUumPGbdnbWV/vcThrN2JA3u+VB+0+sgLJqACxvvjY18g2CuMYhb3mvRcoN5PfJGVPpQttF+DHKIFiu2f0lBc11EyZgVIOUBTFcv49HUm7LYDnDupBcl8iCH/CJ9pfwpfWslDRkMtZ9DySVUz2ljsISBh7duKni4QVcj5xUWFt4e8M3sDbdthrHSz1tiPy/VYOVdt+8jf82t9dJrEQn8dh1DZG21X/X6VS7280elSJrzoVBrUVw+DAsL+xx6+0vezTQxINhrwb5y96UvZHwf2n3aj0kxkN/PlCjhYA6YtwFjN0uu9WxMUivZzReTMDSFI0qiokoJVLdthrHC85YByZ5rzNzVXov3W3Hi+kD6SPhS+tT2s7UXQrhrmWZtPeRY0TUlDll9GHPeChh1pv3z651def2x5e4eVGc/Ls7r+rK9PtOuhWIgKVjyK0pUANSbQ2+u+GSQrp618eRT+QEofVi9DV1KySUGdRitJGASjSy3DrctUmxhoN5xLFWU6LXx/a/WzaxTfNANiRLdPhI4VD/WeKeklEo/Vnje4WsN9WXtncxJofgI+cjfG1qceKWBT8we0oT8KXF9d2pACBzvoTqTJeTXJeP4cGCTc4btdSkG1DWZ82vFeukH982o3JuifmXorJs4JersMp7R9UNvQiRe/9yHxUOeRYlAbTy5ebJslNh6eoOpjWc2YWChYFmq2H6TwUwlcZ0gTLntd6t+eZ/wb1ZRYvWl6waY9ZFmBQc5Rsxah0WJxG4vzLSxr0m+81b9xo8VnrfEqifma/6cIN9Nxc61JLDPjrNOvk90IpT/MsLeO/6aO2slTK5laJ9F9gcJE+dDcV7N5yCUFeneDJ3pYJ+oN0b+tXt7MFwmzNQP7Vdpcb7SvsyUa0hBkX9RQgghhBCyBChKCCGEEJIIKEoIIYQQkggWLUpQVkZbTSOEEEKKFIqSArO5uTlcunRJLx8hhBBSPCxZlPT29iKVStGukxm/y8fyz2eXL1/WS0gIyTv6vCXCCCkhlixKZHJsampCW1sb7TqY8XtVVZV6fuLECVy9elUvIyEkr+jzlgTj3VFSSixLlMjkKO+YDA0NBfb0ncBH/xVjdlmutpy2y7V8jb1C12D8/tJLL2H37t2q7PTp07h27ZpeSkJI3tDnbTXvCJs5yMe8O0pKhWWLEpkc5YE5fvx4YENtqK7vxhG7LFdbTtvlWj7G3naXECU/QHOer8H4vbq6WtmBAwdU+cWLF/HWW2/p5SSE5AUrzq3WHWEzB94dJaVEXkSJTI7yXfv58+cDe20Eqb5xnLLLcrXltF2uLXfs6nuAj92PAw0taM3jNRi/NzY2Yu/evejs7FRiUL52fe6WmG+hLLVvRyUliRPnIneEl2Mtv8N3vvM7tMW9ZpmZA++OklIib6JEJkep4q/V3wt86nF1cK5V3w3cVYEF+VjYH+4tw9v14rGqcy/e/pTXl1/fbnvhdUxt/IQ/Hu6t98pdS9eXtMc/5bQfx1uinpqDrqPm9Ph45rHt+d0rxrL79Me4F38wdT5xGxZMnY+X47Ip/9SnvLbmWuz52fOOMVPvR7ffjs9+9rP4m7/5Gzy4Z/K6iZLo17tLpFBxfrdDfjW0/fXj5rcschI00a/l9seU/Zh+Q3069UhW7K/1Dv8MgCS6BqHfWwp99XcRC1R93iJ3hOsewqc//WnPvrMZA/pOpl2+/pkBr8wpf6hOl/Vtxnq7bRozcyi6u6M5xITQzxkYs+JK+HUnBpGCJq+iRCXHfd8FPvkQBgansSAf3/0k6nqmodLmd8twdUsKY1WivOw2nKgdw9igeH5HGc48pevbbf/7v+PkSCfaxViyzsJDMVtP1kvX118/icvTg2qufvt9/xu481GMnVWNRdvvYn4shcEdotwe+5+qMaXHHrjvFiw8cMArL/smxsbEWKlHcUb4Qfa5IMZQ4z46hrNmPhUNqNr+Ero/W4aLP2zGG6bt4CAGRZ+pLeuFP/aptnJ+/hjqomLQfv+XF4zf27D5Ow+hPcmiRAUfO+iI+rZgieD2J5/r9q4oydgPSYtcn9BvTWUO6KF1V4LEWZ9iXYfYOPcqNq5/HhPizMl41/7wx7CxVT5ux8aPbVRn8fz5CWxdH1duPR7bivXrt/r9pDMzh9W7O7oS6N9l0ntQCeRse0gLYbMPI7+VI43xoGhYOVGS6kHPlnXA+i1I9fah+8hpvK1FSf/mrwEfF3UaG9A0PIW5b4qE/vAO1P1e1NdtJ0TZ25uakOqbxPTUIQw9Ldp87gH0fMUbX5nQFP54Tl+Dop5qL0TGudkxDOv2VT0vi7Zfx+C+FKaqRdsnB4TAGMPUNvH6bf/mj+2PYeyLD6HqP77lXU9jG1JT27BQdocQMztEnzO4Wn4bFv7pMdQ9KuqY+XR3oeWRLwC334cdv16ry0VbIWpOfi3NGB1TuOKtTRhdJxAlgd97f73GesdrJRqZvDdVBj/OJg+u9U43+i7ZeQcS94N5oR++iklqsq4OEDJ4xI2Rnmh/fh8UJflB+s73cTZRYr/uJZPFrWcBo89bXJxTd4SvncLL96zBhopTuPb6y9jw614V/5R1/wpr5HPzf10uz+mvusVjWf+el3FKlsvHa3S5aa/NzKG9vR3Nzc3o7+/H5OT1uzu6MixWlOj69tlXscjat/pHSUlxsLKi5OmvA19/Am39BzE8OoHZdZYoufX7aG8SdUTinlxbhou/rULdrz4PfOR+9EphcGcZLv/zC+gdFYJibBYXq74N3LkJ2yuqUFtfr8aXpu66mPGsvga/UIZL/ye+fc+DH8PF8iYMf/mjuHRgDIPTM5h6WoiJ276P1oYD/thtjTXYUdOItobd6sNmFT/7HHDHY971dD+JC2XfxHhVHRrEfHoe/CTeevBFVG38O+CWf0GXnk/vc98AvrQRWx74rCqX19bT3Y+pbwtffP8pVO2qCI9RU4uWoRm8qRfIR/v97v/1v3D77Xfjdy05ihL/ToVzuC3x4OOUyYBh3p2kv1MiA4Rjqg853mJv77tJ0rmWSGCyxyM5k0WYGsJr7q5NkZM2zk0oMRL+s0PYNyrRiqTrnhn/ub+Xs5yRtHMoZFEisN/kZNmDpq6pY940lYw4LkFWVpTUPYirt/4ArW09GBx9AfOi3cUnW31R0rJHJOPeQ5j+RhnOPdaI/Y/+PbBmA+pr9qNLChrxuLVpPw4ffw2zIom//ctq1DW3o6G5DamubgwPD3t3QORdFznekNPXB+9C/asx7bf/AAtf/iJOr7kfXfvqMTo1hbGK9WJO/4JUYyOaHhd9lv0d+sTYg91irB98BPjyf6DtN6LPzz+I7XsP6Ov5Kg43irm2pTBy/61Y+PEudD5+B/Dh9aivEu30fK4+WIGaR74EfOhu1FW1oEuUjz63VozxeQyJ8dpa9wVjCJ82t6cwNCn8qRdJYfu95tf4zmc+o/6mLW8BZxQljsjw6zmvSWwRorBESnpR4iQqv81SRUkQrMLvhhxR4syd5Ii1ppnfpbrrF5N43TUqJrLFOeWfaLJUCXOX2J85iJJK97y5ZJ1DYaJ8JfaW/8YidPc1jLfPgj1m/Oz53VuDot6HJcjKipKhBpz+qFcfZd/AvBAGZx9pROqJO31R0nygD1PfLMMbj9YKMfAV4CP3omFXLRpSQ5h4YI0/Hu7ehbGeJvQcHEZ3/wj6Rw5jbGwUky+K5G7uukgRsFb31dOHsR99OE37eszcWob57z6N3RUpdPb14UTFOiFuHsCBuja09/Zh9MfW2Lf9Kwaa9uCV8i8D//AIdlTXoanzWSFKvoHx2mak+oYw+W+34eqPt6DuUXENpp20tdtwKFWL1ieE0LnlXtTteAV1+wdwaHIKpx4UQsTU++gD3hj7ujEyMoKh0TFMn17A23qhTL3A7/IzJZ9Wf7tOpiiJ6S8rztztvu35xsyd5MbAprBQDO0Jm4iPw0nYI2b9i4XIeYsRBHKvxyVUUa72vfO672u1t+XZGMgs3HOZQ6Ghr93sI09kpPOBFh32PtTtbREi/UpRUjysjCiRn7vQdy5GJ8fQ11CJ7S9sR0XNAXT17kZD6yBG+1tQo0XJ0PgUDnXVo6OnFwf7wuUTqSpsfnaLaLsb9QPTmDnSj9Hjr2HyxEmcnDuLc6dnMDvWhbo6767LqEj2fl/jkxjfX4mnNz+HndVu+wkMNFagYl8T9jcLcXNiCudO9KO+KYVU9yBGRD9q7KefxXYxdl1TL4YGxTW3N6u7La2dgzg8eQhd9Sn0dA9hbPIEJoZEeXc3+ruaUV2xHc8+9wJ2VtZgd9ckpkd7cWhwP6pq6lHf1onBI8cwLeY/01+HLeL6QmP0T2B2dhYzp89h4U0tS7TfX/T9XoGHPr0eW8fO41RFIBi8Q24ldutAhxJQJOkILEEhsUXFUkSJF0Ccd9vumCHC/alrMUHdnm/c3BVeEAvmme156RFeR+kPvT5y3ey1dBKqwq3jrFdRERfn5L+aebjdFwT2+RjoM16QPjF73vaP9djev3F+NsTNoeDvlEg/hOOKESWeuHDihRQgobOuhYoSJrYV6T4sQfIrSuQ/e5Wvyw+Yys9dKFEyJZLvDCb627CvXoiN1AhGxzvRPzyJE+P9SGnxIRP0tBAMhyai5XNHOrBnT51o24neo+cxPyuS/MxpzJ69gPkr13DtyjzmZ0bR3R3T10mR3EfaUF0T134Oxwfb0dY3hNGRGZy/cBbzc+Po7RNzVPPWYwtB0yDadg8dx6npcYyM9Ku7NSMTJ0Qf0xgV9SeEKDk5K+ofHxFiaAJTo33Y31KPPbUNaG5LofPIaVyU444Poq1DCJdR8Vj0f2HhTSwc70KtO8bxOczPi+sS1+etlOd37zMlt+Mzn/mM+ieGyu/yw3L6cHrvvmKCnyCrKBF4QUIfdCtYLkmUSOQ4pj8ZcPoyfSjN7c8SEfZ8Q3165s0tmwhxn5ci4aDu+yIXUSJR9WLaFxtxcU4Ij/Zt67FmjfxMibh+f5/r5KktdDfJ8le6s6eScZyv4+ZQ8KJE4Owhzy/Bvgz5SdaJ8Y0nYAIr7TNdXCxZlKS193wAKbFJBv/sAxj+wJ9i8k/fj+mb340LN74LZ//4z9D/5/8NQ//5fZi9+T9j4o9vxtmb/wSjHzB1bsBF8fzEe6PlV2/+M3T/xZ/joOzz5htx5SZR56Z3Yf6d7wjGvvFmazyrr5tuxMX3pWt/I86JeR38k/djTpRfFs/ffFe4HzX2Bz+IQdn2/e/Gwo3vwex73y8evxez77lJ9HETZkX7kze/R9R/Jxbe/X5Mve+9OPPeP8Xh//Lf0Kuu+QM4asZ9759g5M/+2O9ffnfJm3Fj3PTOsG+FFV2AIiSJJOG88cyTEiT/okTaTe/H8H/9rxgTiVolbj/5vgPz/+l9mPrj92Hm5ptw4ab3Ye49IlG/SyR1K0F7giFafu2m9+K4anuzStjXhIBYuOGPwmNLgRDX1zsytffm9fq734Urup3bj2qrhIdoK+Z89YYbMX+TEA5KlEhh9E5c0KLkmqwvRMUZ0d/CTe/G7PveHx1Xllv9y7nHjmGLLmHFEKBCd2N8s2/bErLKWGdutY2ihJQSixYl0rq7u9VBkf+EVX4Fsvy2QfkFP/Lf08tyZU116vXdda+irr4RTS1t6FCvdaCtpUn9nkRTUytaW5vQ2i7K21utOim0pynvaGvRbYW1WuPZlq4v8Th9e29eLW0dQVmmsU25rOP3045WcU3yC9dMfdWfrGPa2eM6/acdwzL5fQUMUISsMDHiYLVMnnueeVIqLEmUHDx4UH2zoDwo8jcZpCiR3zhoEqZv+15Vr9e+2oCGfc5rtCVbR0cHAxQhK8zc3JwSBBnffF0H4xsRUkosSZRIQSI/hCkPiPyWQZkkpfX09KjnIev17qp0dvdFX6Mt2WSAmpiYwJkzZ3DlyhX84Q9/oNFoeTQZ644cOYKWlhYlSHbt2oXa2lrs27dPlV1Pk6JEnnue+exGCpslixL5f3k4jh075n2vhkiS8svM5GPa9TEZMOXPmZ89ezayRjQabfkm75aMjo6qN1ZSjMg/q17vOyXG5J/N5bnnmc9spLBZliiRJg/HzMyMOii0628nT55kgKLRVtCS9OaLb0SyGylsli1KpMm/ccpDQlsdk/6314NGo+XX5DlLypsvvhHJbKSwyYsoodFotGK3JL354huR9EYKG4oSGo1GoxWNkcKGooRGo9FoRWOksKEooeXBjmHrOu+bWTe2x71+vUzOYx22Ho17jUajlYKRwib/oqR9o/7acGEPd8TWObZtXVBH2rqtOBZTzzOT8DIlmw5s9PvbiI7YOkVitn9X6Fo7Hl5kYpdzSrPW19coStLa0a1Y5+8bbf65s86PtY72OV237ZguDwRo5jNZYmb7145n1nkNBLvtwyKPV5ZF4r407avQa2n8F8kTxudOOSls8itK9CZRAcx+7NTzNmAOhzEUSNMFQH3A1ca0H8fVLXBTB9Tym/RP3sXAEhI7RUnBWcfDQZKMfSz3ln+OAr/addW6F+tZW5SF952Mb17ck2LPnNfgcfC6KC9VH2qxYecKb195Ajnwn3msY7uOM2lFjDBS2ORVlHgbxRxOvYliDlzOokSbDIRpRYkjfsJzKCbLnHBDh9QXCE4bK9HI+hu3eb6z23i+dvsxZr2jNj7W/ldlzlqrOy7brOATam+tvw5QyvwxY8YS5aF5q7p6n+l66/zrtctz32slYSHBIf3srIXyqyy3fRmsQXw/pW3y3NgxSD32fRnUkYk3fCcy87kuTtNn0+wdHUMiokTHBSOCvRhnn2UdI5w9SAqbVRElocRnNqBTxzaKEmlO8rBNHl7Lz0GAdAKelUSUn/w2OSQgvZ7+u2Tldz0fJ/gaU+vml8fMRb6m+gnKjwnB0ZFhrPC83TGs67DnJNpvzLLHSsmkz0K+tc+o/Vz5Pf0ZVWsRs+6lad6eVTHNOmO238zzULnycdx5K2JzxIY0L8Yb03FF778glsnXbF9RlBQjqyJKbPM2o9fG3pjRDZvm4IY2rjuHYrL0okT6xw5+gUiJEQKxAdOu57Qxpvxsj++tr1qnDKIkLCyC9VUm5tIv18ttm2Gs9PN2n+uAxaTpmLOPrD0Rem6tgXemnL0XWaNSNussKL/E7VX7ud6b+gxsXexnuArcvHgePd/yLqeJDSZueHtPlq3DRuGncGynKClG8vuZEqWAzabxNlq2pGA2nZ+8YiyjKNEb0xz+2ABaFGYFPue1whEl0XVR67VkUSLX3p5rzNzVnsy8v0rKImvliBT9uvSz7bOQ39X6xOyRUjXpD9un8rk8Z46vQ+fBN7lnizFepTPvLNtCQsUAfw9GXzcWFTMUJcVIfkWJLRBU4NKHUD82B7Rjm9lEegPGJCvbIqJEJxoTJNXramPq/kJBt4hMXbflKxMMZbl1MKU/bN+YQBj4aQmiRPvWD6pqTfVcnOBrzB7btA/G1Kb6scY7esxfx7ixwvMOX2uor3bxDtTeL8W6JxZprv+kuXtEPXZ85pcrH9vrSksn7MLl1uOjHejQe1Ml5JLamzFCQvrLjwHe2fdfV/EgaBfeuzF9CSOFTZ5FiTC1wcRGkWYOmymTm0cHNb9Opndcdl/a5Kb0lLV47h9mvTmVWcGhGC3kE3Gt+tD6PpFmBzmr/sZ24aesosTqyznsYT9b6ybHiAmsYVEizW4vzN0f0uS7RtVv/FjheTv1xHzNrfAO0WfsXEvcov6TZvnQWke5fp7/gvJQmTYKFGHuuYwpN34KndXIGStyM/HfiRfhfWXEm5Mr0u1NZcEZJ4VN3kQJyspoWcz1GY1Go9Hya6SwoSi5jjY5OYlTp05FfEej0Wi0/BgpbPIuStra2rBv3z6aZcY38vHg4CDm5uYi/qPRaDTa8o0UNnkXJTLx7tmzB6+++ipNm/HNjh071PPR0VGcOXMm4kMajUajLc9IYbMiokQmXnnHJJVK0YQZ3zz//PN4+eWXVdmxY8dw9uzZiB9pNBqNtnQjhc2KiRKZeIeGhjAyMpKTnfh6Gd54Rjx+5uvAR/8NR2Pq+JZLnVwsX/1kMeMbeadEmvSRLJ+ZmcH58+cjvqTRaKtr5syutsXNjZbZSGGzoqJEJl55R+DEiRNZ7cy3xQH87R7sHxHPR/ZjT2MvxmPq+ZZLnWy2/dtClPwz2pbbTxYzvqmpqcGuXbvQ1NSkBJt8jXdLaLTkmTmzq238cPzijRQ2Ky5KZOKVn5+QyTeTza8vw/zvG9Am2h2cEmVTB5HqHcNMTF3fcqmTyarWAx+7Hwfqm9G8nH6ymPFNfX096urq0N7ejuHhYYoSGi2hZs7san1w34wvH/PD8YszUthcF1GSLvEubPDaGFt4qgkdj/0D8NGf4sSMqDMzifGHPh7U2VDjta3ZAPzVbzEvH7t1TLmss2EDrllt53/7V7reBiyYOh+/FZdMndsexnm//7/CW7qdHDNoK8yMkaOZdovxDY1GWz2zz+xqfHDfjM8Pxy/eSGGzeqJEC4uTA01oatqGY2vKMFeuRckt/4SGPSlMVIg6n/glJrqa0NDUhJEvluHSA/u1mHgAXalRzMrH39mBQ7pO1/fW4NJ9jV552VcxMjCAgaZyzIm5ybazo2Jeop+58gFMqTq34tiLNdjx/FZ0/E0ZLt67BydNW3ENKdFn01PfUuJEtpV/evHHcK8pjS3aN4k0862f/HZUWvGbe2av9wf3zfj8cPzijRQ2qyZK5J2Ht35RiyYhLCYOd2L8H8ow88DzeKVci5KKGvTfUYZrPxd12ocwdrgHqc5ONL7yPHb8Zq0nShpbcfir3rgh+9wD2PGrrwPfegpNe+rRePg5vFH2BfSIA76jdQJnf34rLq3fJMYSdWQ/e2pQ29aCvT/7O+B/fh/Pb7xTl4u2QtQcF3OLHaPhEOac64oz02b5oiT8Ne3X8+u90389ufO1/vJrte2vzg59VXQ2QRO+Pmn+mLIf02/kpwpiflOH5pv9ldz2nrG/7jwoj/vKea/M9bHq1/m68GKxuDMb+eB+2+9w96c/jU9L+2lVfPndv0OHKq/CA+L53Y93BPWEVf3UaavNjF8UH44P/YxEEBsiXxXv7yX9+zeq3IoZ5tyHvprf7NcgDpHCZtVEifzTzZXnxLuC3gF0Dkxibm0Zzjy8DS8/+LfAh7UokXdG7n0GbbrO66+Nqs9idJaLOmt+6IkSIRgWvvsM6vdU4PmKPajfXYGdO3di209vB77wa9R3dKKz9VGcLfsqDu18BdXV1dh//8dx7cfPYPuDos6Hv4920U9bawvaf/8VITYexOb7/qcqT6nyFMa/UYbL//QYdu7YHh7j5QrsPTCOM861ubZY36QzeYiD5CEPriMIVtCWJEpUELGFiKgfCiiuuf3J57q9K0oy9kPzTa5HSFxo/4bKxV562POnvceCx3LdxPrbPldrIMpKSJTIMxt8cH8Iz4jrf2bA+zB7w88+hnXPyg+vh8uHnhU+UuUNeEj58BkMqfbCBp7xfPizBu+5ZWb8wv9wvNxzRtBqsaH3jBIlMefYEyvePrUf+6LEjim+4AniBilsVvfPN7d+Dwf7BzAw8hwuiLZv/EcV6h75HPDBdajdWYPa8juAD30HDbUN6Bs5jCkhDq79aj8mX1wrRMk6VL9Uj7bHhJAoux3dok6qtR7N964BvlSO+kc+D3z2AWzZtQ+p/qdF/3dgaE8Dmuqb0fuDNVj4wVY0lX9RjPVtMdZe7DvQi8mvCKH0462o+JmYw1/chertdWgW5X1P3CnG+Dv01exG/d7aYIz6etQ2NCF18DWcc6/PskX7Jta8A22/0zVmJ5JQ4pGHWCQb/12HDADWu5a4vkI/FmYSjtUmSGTSrLGMybo60ITnlYtF+/P7oChZmqlAbnwa+LdD/3BhuL7jf1+4eOUbrTZyn2x82Lxu2hePZTqz3gf32/DzdS/gqDi/8gyfPfKC2JPe87ZfrMG6F4+q8qMvCtGhHov6a36On/9iHV444rWRr/38Fz/Hml+0eX1YZsYv+A/H69hh4oAXX8weFPEkco7lXovGHj8G6Dhk3iB5okVasG9JYbO6H3T9ltcGZbfh6sfKMPczIQJ++yXgw+tRu60C1Q0dGPrhh/2+sXYr+tvq0Lb5W8BtP0JLZQVeaezEofusOrf+CJ17KrBjo+jniz/D8xWvoLblcSFKvoJDu+rQ2N6NkR/fisvfexqvPPL3QTtpdz6H7qZdqPvtl8UcNqD6+e14pT6FnqHDOHa/ECKm3kfu88bY04Lu7m509vVj9NgcLsRcozTTbnmiRJh/KMMJJaMo8evqdykmCFjiwe/fKZP9msOf/k6JCQqWqT7keHGJL5M5SdG9FjM3KzgF45k2tIjpwC7N2ydybTZiqyVAI8JPmv9cr4PoJ3jH6z0vRVHindnw/lbJ1vedPmuhvbk4H+YtZqy26bMaXLP0i/Sb5SN7D5qYklaUSDFsfO3VlXebKEqKh1UVJdKmOirw7DPP4eXqetQ37EJN7X707d+Liopq1DZ2oHPgMIb27cQTT23G1ooK1HSMYnxA1OnvRlNjK5rbOpDqG/Hq/O5p/D9Rp6q2Fd0HmsS7jDpU1dXj1dYUeg92o6WmEa2t3RgYHsVIqh57m9rQ0VKHl7dtwZNPP4vnt1egonkIo/1t6OlowM6Xq1Fd36L6PzI5hYmOXdj85GZsscdIDanvEjh67DXMnrkQe415DzAmKeuAl1GU+EHRqee8Zl4PCQ8ZEHSd9KIkCAbhNuGgnZvpgOSb1bc935i509KYtYZyfUPB3Kyn8afrV/+5WWfxf1NPJo00CbUYLKczqxOmtHXbtuo/TXrJNkiidrLN3Yd5jxmraN7dEeknLSicN1WBWNH+kXXTihLxWPhavdnaJl8z4jqIFaSwWXVRIm26vx6VFa/g1ZYudPUIEdA5jNGBFBr2eaJECoLJvn1CqLwihEoT2oZfw8ykqHNoGJ3yzytDVp2XKrBb1Gk9MIKjR/rR3Z1Ca6ob3UOjmJwaRX97L4aEKBmX9Ue60TU4hJG+DjTUVqPilRrU1jeiaeAYXpf9D3YKodSGVK8nSqZnz+DUSAsq3TFGJtUH0GbmzsVe38oEmCD4JVOUxPSX1Zy5233b842ZOy3e3D/TeHvAFYzG7856+gkzKJf9ycSi9lGahFoMtugzK/ek9IX5v12u9urifLgyMWP1Te6/0JuNULnck1qgGJ9I/xgRI32pBIoRMV588URP0CcpbBIhSqTNjHaiuaUd3YOjGB3tw5BI9FPjI+jTokQKgrmjvV6d/iEMT85gblrUmRzHsBYlfp19rUjJOqOvYXZGiI/xUfF4XIiSaSEcpjGpRcn0zBxmXxvFyJGjOHbkIHq7UmhrS6Gztx9Dpn8xh25LlMg/0ZyJG2M6/Zcb5SfAOAlDPfcOqy0YQgfUSd5eQtLtndeUWYLC1Lf7Xawo8YKIk/zcMUMW7k9diwlO9nzj5q7MC1bBPLM9L34Lr5u8/uiesdfM3iPBY2td1Jrqx2kSajFYLmf2WHuH3oPevor4Sprvo8X5MD8xIyEmhIbnJ+kDc/6Ez7aZ6/bK7TdAJoYpsWKfeyVKxGPpNyv+UZQUD4kRJdLmpoRAOHwER4UAmJqSIkIIgxkhIixBcG56XNeZVELg3NwMZl9/LVpnRAoPUUf0cfbMLGamhXBQokTezZjDtBYl8gOq54SoOPbaSa8fIWCy9S/nGjvGSt4pkQdbH0pzyzgkMHTZOnHQ/X+VI8ut5J1VlAjzDrgewwqW4eRmzAnA0qwEp56H5iyCiHiX444ZmNufJSLs+Yb69MwPdBQljnnXHPaTW+4IR103WP+YdZZW0qIknV+FqYRpXjN+W5wP8xIzkmDuWTXXGvKRtOi598qtvan78mOYNoqS4iLvomS5du2dN2L+Rs8WhF15hyh/xzvF8xvwtq7z9g1Bnfl3vsNrm6mOKZd1TP2yd+DKje/0v/FV1l+44Y90P1bbNP2nHSODFcW7HhqtBGy1zyxjxtKNFDaJEyXFbAwwnoXuxvhmv1un0VbXVvvMMmYs3UhhkzdRIk3+KxR5iOQ3EMqvR5b/l1/+I/+tvSwvdautrWWAodEKwIwoWG2TcYMxY3FGCpu8ihL5E9vyFy3lIZK/1yBFifw2QvnlP7KM9ioaGxsZYGi0hFucQFgNoyhZvJHCZsmi5NKlS7EmD8z4+Di6urrQ0tKC1tZWdaDkc5pnfX196lc/T548iQsXLsT6kUajra5NTU2pr3eXPynx4osvqv/v3r0bDQ0Nqvx62N69e9V4Mm4wZuRmpLBZsijJxNWrV3H69GkcP35c1ZV/1pGPaYFNT0+rH9a6du2a9hohJEnIBCfjl/yFYClG5O9mSZHQ3Nysyq6XdXR0qN+9kXGDMYMUOysiSiTy4Fy8eFEdIlq8Sf8wwBCSXC5fvqz+ZCJFwYEDB9DZ2Yn+/n71/Hqa/NMNRQkpBVZMlEjeeustdYBo6U36iBCSXJJy55d3V0kpsKKihBBCigEpBJJw55d3V0mxQ1FCCCE5kJQ7v7y7SooZihJCCCGEJAKKEpIHTqPyHu+bWcv7dNGqIOexAZWn9FNCCCEFBUVJodFXbn01ezkGdHE+Gdi0yMQu57RpJWayWEpblAxsMvvCMrUuAyh3ykPi0d9Ttu/sNs4+O1WJDbL8nkrhcXJ61wbtJ9sngVAPlxus1xNxdghJBhQlhYRKHlaCkMkh7wFtCYmdoiRxmETpiQ9PYGzYFSch7ORpfKfLVCK1Hwf9xifaEkQLtIif+0T5PeasxvjffnNBUUKID0VJwZA54YaShR/knDYygFrJpXyXfsdrtQm9244ES/vds+7XvGuW5iQpdcdllxd8vYCc5t13bICOGUsQmreqG06qG/zrtctX5o5SctG+c3wZK0qU74VPxVq5a2rqe3srWAO/f4qS9KIkhOsvvTc3lTvrRAihKCkYZGBLk1xlYrEShBQWXmDMLEqCNrJvO5nbCcjgBVL/tr8Kxno+ae6UKIHjl8fMRb6m+gnKTwvBMZBhrPC83TGs67DnJNqXxyXkIiUiIpT/hJ98M/tIJ0vhp1AbXZ+iJDfCfzaLOaNGdOv9GPgz8D8hxIOipGCQASxelAQiROOLlMyiJGhj13PaGCxh4GEJhwyiJCws7OAtTMxlTAZot22GsdLPW2I/L9WA7/kqrWAw6yD8YouNkPDQdShKcsHzt7xDZ/a1v+cV2le+/+x9Wap7lJD0UJQUDEFidikcURIVVSrhuW0zjBWetwzq9lxj5q7fpcb5rTjJluj06/dswRYpXuTjkEm/e3XCosReD9MHRUnYN94+Dfyin0tfmfXQ+9G10PklpIShKCkkVECzkoNM3jLY+SLEwxYptjCQj029RYsSHWBjRUYuokS3jwRf1Y813ikppdKPFZ53+FpDffVVBn2mmV9Ronwg1tm+XlFWaXypk6K7Dl5yDdYh2CveWoT9R1Hio/xpnx3Hbxn9lE1AElJ6UJQUGjqpeCYStUriJqnocjvIWfXL+0QQzCpKrL4iwVQHUWWWkEiT9MOiRGK3F2ba2Nck/8WC6jd+LFeUhOqJ+Vbqf848IPqMnWuxo33pCjfPD9pi1soVJWH/B0I40lcp+TYNYZ9oXxlxGDLXV9rHFCWE+FCUEEIIISQRUJQQQgghJBFQlBBCCCEkEVCUEEIIISQRUJQQQgghJBFQlBBCCCEkEVCUEEIIISQRUJQQQgghJBFQlBBCCCEkEVCUkBwx3/DJb/AkhBCyMlCUFBT2V3+7X+G+skS/3l0i5xN8BblCfs25/fX0oa/bziZowtcnzR9T9mP6jfkK7+jcSITQ1/mn+z0WibMO1teg+z9BoMxZ+1IirS/TnFGzZ2PrlrAfCXGgKCkgwr8lI3+v5voFsyWJEhWInd9TyZoM7f7kc93eFSUZ+yFRvATorWHcj+wZnNfkbyvp31eK/u6NsJJch/S+VD7SPvEEnN7PvpC2zoMvbChKCDFQlBQMXvCLuzsSFitWYpeBcFOlFzRNArHe4cX1FXonbBKT/a4wlMhcESGwREl4XrkQ7c/vg6Jkeeg1NOsRSpg2Tj0fP6labbRYKTky+DK7KAnu6qm6rk8JKXEoSgoJP7CF/wySUZT4dfU7OpPMLfHg45TJfk0AlQE2/k6JCayWqT7keOF5ZscVJc61mLlZAT4Yj2RE+yz07t7ZRxIvkYq1NkJW1/HKY8RKKZLJl87e9M+MKt+A8k3Cj2q/emdngzgjFCWEBFCUFCIm8OlknFGUWAk7VM95TWKLEIUlUtKLEieg+m2WKkqCgB5+V27NN2buJDtGWMgEqpKjSaQWpk4o4Qpfj4VEiUnEzhqVEGl9qe6iWKLO3rPSf7vk/0XdXbJeufi/bEtRQoiBoqRg8RKDTBLJFCUx/WXFmbvdtz3fmLmTxSHXJjYZ6qRqxIqqJ32t1iPcJm0fJUbgB09U+3te+VKfOe2/8r5A0Ml6nrihDwkxUJQUDK4AkM+95GELhlCQc5K3DJ6ZRIktKCSyvt1vVGBkFiVeILbfjYv67pghwv2pa/E/cGnNN27uCi/gB/PM9rzE8D8DIv0c+MFLqmad7Nd0AlVrECTTsJVoQo31pe0vQawoMeXB2aUoISSAoqRQUP8KwgtsJiGEBIYu27BrQATGJYoSgRck9RjWh1qXJEokoTmLQCzeKbq9BLj9WSLCnm+oT8/spBDMM9vzEsL1mb+2OpGKsrj95CZMT8AERl8Ks86J+5rvH13u+1hDUUJIGIoSQgghhCQCihJy3QndjfHN/jMPIYSQUoSihBBCCCGJgKKEEEIIIYmAooQQQgghiYCihBBCCCGJgKKEEEIIIYmAooQQQgghiYCihBBCCCGJgKKEEEIIIYmAooQQQgghiYCihBBCCCGJgKKEEEIIIYmAooQQQgghiYCihBBCCCGJgKKEEEIIIYmAooQQQgghiYCihBBCCCGJgKKEEEIIIYmAooQQQgghiYCihBBCCCGJgKKEEEIIIYmAooQQQgghiYCihBBCCCGJgKKEEEIIIYmAooQQQgghiYCihBBCCCGJgKKEEEIIIYmAooQQQgghiYCihBBCCCGJgKKEEEIIIYmAooQQQgghiYCihBBCCCGJgKKEEEIIIYmAooQQQgghiYCihBBCCCGJgKKEEEIIIYmAooQQQgghiYCihBBCCCGJgKKEEEIIIYmAooQQQgghiYCihBBCCCGJgKKEEEIIIYmAooQQQgghiYCihBBCCCGJgKKEEEIIIQkA+P+FHNvtaw0yN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8" name="AutoShape 4" descr="data:image/png;base64,iVBORw0KGgoAAAANSUhEUgAAAiUAAADbCAYAAACyauGrAAAAAXNSR0IArs4c6QAAAARnQU1BAACxjwv8YQUAAAAJcEhZcwAADsMAAA7DAcdvqGQAAAASdEVYdFNvZnR3YXJlAEdyZWVuc2hvdF5VCAUAAENJSURBVHhe7Z15bFzHnef5zwABjMBAYCRYGAmCGUywg13sYBJERhwjmSCzyQC7mXVmciDjSeIccmJF1ux4c40zcTwZexPFcRhlMnYcH7K9sq3LJmWSEimTFE+xxfsSJYoUKdGiRZE6LYqSrNjfrapX9V69eq8Pkk3xdff3Y/zg7uq63q+qfr9vP7a6y9544w3QaDQajUajrbZRlNBoNBqNRkuEUZTQaDQajUZLhFGU0Gg0Go1GS4QtSZQcPXqURqPRaDQaLa+2ZFFCCCGEEJJPKEoIIYQQkggoSgghhBCSCChKCCGEEJIIKEoIIYQQkggoSgghhBCSCChKCCGEEJIIKEoIIYQQkggoSgghhBCSCChKCCGEEJIIKEoIIcXNyRr85K6foOakfp6NxdYnhOSNlRcl6oDfhbt8ewy9+qWk0fu4mN/j+Z7d66i5377+u/CYO0TvY6HX77q/RrRyiPgxTb0ceb36J+G+Yq47UkeZs35pA3gvHnPahq87+rpnQf/e+DF9S38t5dqX6ufIHHKde/rXQ5gx0+69zHtIjRVzLbmvcR59vCw8v0bOxzIxfsi138XWz4m052QxrIx/CEkSKytKdBIIHaJVCXYSeaAzB4X8ixKdvEJ9hucRlxTUPHJI/l69xQe6aP866TnrouYWV2a3jQu2ceseqZc9wJrkEFmTJeyh5fg5ej05zj2b7zSy/CePPybGjb5mxsq6h5yxFrXGefLx8snu14JllUSJWt+8xrRMeHusKNePXDdWUJQkLcCEA3kcKpDn8QBn7U8FqngfRdqmCWqq3mKSh0qwcX7wAspPqoOe4pKd6CC8rmnEht1PPNn3h0rW1TXRdVtswsyXn/16uc09q+8UJpDL17KNG09krEWucV58nBey+7VgSbOvFsfi/aP2Rpb9kz8oSsjyWTlRogJj3Du/KCrwisPmmdMmpp9IEFYHXtbxDq3XjxUAVB/2GPEHxySA0HycRBRJtmkTQPYAoq4jnY/c604X1NKOH4+6tjTJxvVrxM8K57rcecWsVzw5+kf43/zfR46xiISZDz+HxUGOc8/mO4m/d70xwvsr+zgSd6xFr/FSfKzmrc+INKeuuRbVr6lj969Rc/Vfr8ma1EL9RdbJJEXv/7KO8mfMmob7cfpz6/tr5K1HqK5F6FqERdc52iYbWf2Tdh0CH0ReS9tGo85E8Lq7HqE5petTWCRWEpIDKyZK1MZ1N3sMbj0vWFhJIibJqTp23/6BCOpFxs8hKJjDFhxCHYRMMI2Zi2oTE2y9ujmMl85H+pr8uaSdf26Jy0MHqrj5Spw5R/ws8HxkzcOZV8ZrCpF93mp8NVenrpxnTmN4LN/Prt9ynHs23wnsepE2OewhSbjdEtZ40T6Wde1z4LW1k5B3rVaZ62dBZF3U3NL7Vc01Ehts/5hE7PjMWVO3n4jf3T2g554pvsg+7OuPzDV2X2Umu39yXIfQXsjWxnuebgy3v7Dv3LaELJ6VFSXpAqMh9qB6gcU/JOog2ocohyAicdvlEBRi5xzqJ+7ApukzZt4umX3kjJV2/osJBI5vXZwxvMAq5uhYqL3TJnJN6vWgbdh3QXn0dT2+7iu05tK39vpnYbl+9vxgl+U495g6Yd876+GOncMekoR8s5Q1XgEfR32e5VoVmfZy/GvhcdJcuzNW/B615pLtuSTb2uTSRyZi62fyj0f2dYgSqpNpnuo195rlnEz97PMjJBure6ckzcEOHZKYOuEgLIg7SG67HIJC7AFW/QTt7CCuXkt3jU67ODL6SM3XOuDp5u/Wy4gXtNMGqbhr9ednBx8LZ17pr8kNWNkDWMjXdv1Mfo9h8X4W9UMWF4hzmPsifWfWx0+qOewhSXisJazxUn3s+sqqHz1Lcde2CL9GfOURd+3ZRIk7drgPgVs/buzY+evrtnwS3lfR+adlMf5RfVvjZlwHTYY2yh+q3Blfzclq45u5ruzngpBsrJgo8TZ29NDapKsTSiIxhzNrEJG47XIICrEHOLYf77msHwmABn3oMx3QjD7Kdf6qXu7BLuRbB9evsc9d/zjzSn9NbsDKHsAi48lrlfMx/9fF2Ug/J0Gufg6R49yz+M6blwnslpl2OewhiTvWotd40T7Wwsddd3cOoesNCwbv2t01yeBXtU7RdQn3k6Mo8edvzJmHWz9uT7j7Rj23r9m5lpz2VUBu/ln6OmRqY/DmIOrq19LVC8h+LgjJxsp90DWXDRp7UJ3A4h5+QeRw5BI0cggK0QMcfxBlvXT/WsImrr8w6XykA4fdNs381RgZA4VDWj94c7EDevTaY+Yb6S/aj4fbNt21B6jxYwLqY9VizMVcc9qxcvdzmBznntF3MWNLnOSbfQ/FjLXYNV6sj3M4k9F5e/2Gz7U7x0x+jX8tPI4zhsHxR/SaHVz/xfkz5IO4cZ355rSvLHLxz1LWIYc2Iex5Z72GTOtHSG6soCgRqAPgbFLnULhJVR0Q+9Cog+Ae7nCb2MMSOXzZD4yai92PO7ZBX1fag+zjjRkOgOF5eNcbHsObRzhwxF1jZL45Em2nE6RzPXHBKlKW1veO3yK+zL4eaiw3eeTs+zDL8XOUHOeeyXdpx/H6DhJcjnvIGWtRa7xYH6vXrb5j6qvxQ/26iTs6n7g1svFet9bLnUdkDI3j6zh/hXDXJm6t1NhmLvpa/OvVz+1ryWlf2eTgnxzWIXKt2drIedrrFrpO8TRyZl5Hb68/Wrz/CVkEKytKJOowegfUM7mhX8fr1uH0Nrr9ehhzGJXJwyP7tA9a1qDhYfcTd3DkPH5S3esHlHT1RE0ncWQiCFDGZFB5/aTV1vWRfW2GiB/T1MsVE4yMuYlJEB+8nSQZ53tJZL5uHd1PxIJ6avyYean9spRrz9nPMdcTIse5Z/BdpmuIC/yZ9lD8WIJc13gJPvbmaPUrx7Lqq9dD/cYlrLAf5WuyXTpRIlHz9du465QmKUbWNOpPZWa+bv24PeHGl9DeknW9MYJrMdcajW/pye6fbOsQ7sMbO1Ob13tF/LNfj/jYaS9Mihh/PHvPhdafkNxYeVFSjOSUuAghycMVCxqeaUISAUXJElDvFBL4LiD8LtK1Ig249juzGMv0rpuUIt6dA/duind2FnMXYzmE74BEjHcYSAlDUbII/NuWGW5rE0ISTuhPLTzThCQJihJCCCGEJAKKEkIIIYQkAooSQgghhCQCihJCCCGEJAKKEkIIIYQkAooSQgghhCQCihJCCCGEJAKKEkIIIYQkAooSQgghhCQCihJCCCGEJAKKEkIIIYQkAooSQghJGmVltJU2kkgoSgghJGnEJVFaXm1ubg6XLl3SDidJgaKEEEKShk6cvb29SKVStDya8a18LHPZ5cuXtdNJEqAoIYSQpGElzqamJrS1tdHyZMa3VVVV6vmJEydw9epV7Xiy2lCUEEJI0rBEiUyc8o7J0NAQLQ9mfPvSSy9h9+7dquz06dO4du2adj5ZTShKCCEkaTiiRCZOGXePHz9OW6YZ31ZXVys7cOCAKr948SLeeustvQBktaAoIYSQpBEjSmTilO/oz58/v3JWfQ/wyd/gYtxr19Ni5zGEK58Ufrmn2ipbvBnfNjY2Yu/evejs7FQ5Tb7GuyWrD0UJIYQkjTSiRCZO+fkHmTxXxOrvBT7xIPr6juONuNevp506jHZ7HnJun/otXu9rR/vhU9H6OZrxbXt7O5qbm9Hf34/JyUmKkoRAUUJIiXJ61wZ86EMf8q28T7+gGEC5/1q5eGY4jcp7TPkGVJ7SxSXK0nwoOFWJDbL8nkrh0RgyiJIVTZz7vgt88iEMpHrQMzaLK7p41bgwhWF7HmfHkBqcxNTYMIanLujCRbJaviU5QVFCSAniJlNjXlLVwkMlTPuxSLObZD0vwdqPS5Gl+jDUbsVFyT6/L2XiqVcsxMd3zRPBd/VrSpTchgVT/y9/AzWaLP/rv/bKTLsn9XO7TCL7MuXSTL922V8/6dWVxPWjxtN15mdx4pefDOps2CaEyjRmdqwFPvGPop4ut/vMhO6HoiSZUJQQUnKYd/DWnY6+8iBJ6nfxG3Z56dJLorKubrdJyxDdJnx3oFRYqg/VU4FuvxxR4iZ6aW5ilgn/yQGMiX5SFfdh4Zb7cPysKJdt129Bakw+EQghcXVLCmNVss/bcKKiAVXbX0L3Z8tw8YfNeEON9U2MDQ5iUPa1Zb0a6/L0oJrj2B1lWHhI7AstJi6Mye8EqcCJW8pw5lHxuhxG3uWQbXX9M09NY0HXj+1H3rEZ1HX++7/j5Egn2k2df23C5I7viDl9BEcrRsS8rD69K0qP9lVG35JVg6KEkFLD/OnAiAuF+bNMOQYoSrKzZB+qp4I8iBKJleh9k4lcv2wLl4WnhzHc04SqqiaMVYtyKUr6D3p/BtGipH/z14CPCzHQ2ICm7i60PPIF4Pb7sOPXaz2R0NgmhMwYTn6tDFd+ukeNdW52DMNPi3afewBNP/5LYFOTKp+ZGsaUqDf30A7UpYYxt0ELJ21nHt6Bwa+U4W1dX/UzPIxU3Q5UPX63/2ekiW/qOn2TmJ46hCE9VtWj3wQ+9gB6avegTrw2J+rJPut6s/zZSY+f1bdkVaAoIaTUoChZPkkQJZbg8O2jP8W4SOzu5zBa657A6IdknbWYHe1Fy6avAN/WomR0ArPrLFFy6/fR3tSDHiFKep/7BvCljdjywGeBW/4FvfKzJt39mPq2qP/9p/BqakiNdbHq28Cdm5C6vQynftOOwVEhMET5vOj3wqYKtPzvDwNfexFjQ0I0NdWh52/LcPKhKgx+oQyX/s8L6NX1L56bVh86HX7088BH7vdEyZ1luPzPVh091vYH/1bM6UfoajmAbjHXybVluPjbKtQ11CM1eg5v6suPoH1FUZJMKEoIKTlM8rSSpP2nB50wwwlVfnZEtwuJEjvRlhJL9aEhz3dKRKKX31Cq7NVOHBKJfXL6HK7Jz3c8eUx9YLQ/9UtMl/0PdO7qwtiB/4srt3wPHd1SlLyAeTHWxSdbfVHSsqcRbb2HMP0NIT4erEDNI18CPnQ36qpa0DV0CKPPrRWi4V6kGhvRNXIUs0KkvP3LatT9+u+BP/86WtoGMXZ8u+p34ck6dP9wDS794+/xUtsYpsf3YvbWMsz89Fm89LCo/8G7UP/qfhw+/prXz38MYLZineh/A+pq2tDz9NeBNRvQ2mTVMWPJOck6Yk5yrucea8T+VBtSPb04dGLe+zyMS66+JasCRQkhJYiXJGVSDZu566E+xKoSZliI2Mk1qFOaLNWHHnkSJRL5L1Tk3ZG+TlVXWdchvDY7i9mze3BV9yXt6r9tw44ntqCmvREX/9KUr8W8SPRnH2lE6ok7/brKvrkNh1K1aH1CiJVb7kXdjldQt39AiJ4pnHrwI0G9b1VgrKcJPQeHMXGHab8WC3fLfpvQ3fc4zpq62s5urED1nhp0fe/DQfndu7x+tq4H/vJfkaqtRV1qCJMPrInWkQLKzEnUmV5bhjcerUVTTx+GDo1gbOI4Zs69ibe1m3x0PxQlyYSihJASxU2q4T/D6KSpzH6Hb+4QSCvVuyQBS/Gh96+WbIvx42IT5/ys+rPH5PgoRkZGPBufxvn5ecwvzKKvZgcq61qRam1Ec183mipr0Tk6hfGu3dj5wnZU1BxAV+9uNLQOYrS/BTUV2/Hclq3YWVmD3V2TmB7txaHB/aiqqUd9WycGjxzD9NxZzPTXYcvzL4r2u1E/MI2ZI/0YPf4aBhu24omnfonRD30EJ4WwaGjpx6GJQTS/tAVbtu1ERW0TWhtrUL/Pu6vR31yJpzc/h53VVj9jI+L6e8S8+tR4E6kqbH52S3isofCcDnXVo0P0d3B8EidOzuLshXlccd1FUZJoKEoIISRpLCVxXrmAWXl3xLaz5k8YFzDaVo+mVD+GB/swdHwKo6k+HDk5hxOHUmiqF2IlNYLR8U70D4uEPt4vBEwDautEeVsKnUdO4+KsECfjg2jr6Eb/qHgsRMmFhTexcLwLtXvqRPtOjPzM+qe7wi7e8zSqX6pFx6Eur9+TE+hrrENdQxvaOoXY6Euhp9+7qzE11IbqGq+f3qPnhc6SH2w9imH556LJKTXe3JEO7NFj+XWcOU0LsXJogqKkUKEoIYSQpLHUxHntCubl3RHbhHDw/oQxjxNDvegfGVd3VabPXcDpqRmcnb8o/j+C/t4BDI2eFGJmFBPHREKfOY7RkSH0yvLDR3B0ViT4C175iCVKZN9vzoyiu7sPB48cxaGhTrQK4VHf0IS6Xdvx8t5WpJq6cOg13e+FORwf7kff0EHRj5zLOI6f8ATExemgn0kz3txJUccTJXK8q9ZYfh1nTlJAUZQUJhQlhBCSNFYscV7B2RPHMTU9o+6knJ2/jCvzV3BN/Dd/ZhpTU9OYmb2ACxdOYu6sSOjzFzB78gSOq/JZzF4Qda/MY+HiecxaokRy7cKMX++1iREM9nWjt38Ifal9aOs/giNDo5g6rfsV4un89JQ/j9nZGZw+5wkIu5904+VSR4kVipKCg6KEEEKSxoomzmtCbAR3UhbeNLLibby5YMqv4IpI9Cqhu3dfTJaX5ZYokbz95oJf7/zMlPc5F2HjoyMYn57DnBAhZ8VrXhfheUgzXdv9pBsvlzpSrJiXfChKEg1FCSGEJA2dOAvdrt34HszefLNvZ2+8AW/eeCPe/KP4+tfTKEqSCUUJIYQkjZgkWqj29g03Yl4IEWMLN/xRbL3rbRQlyWTJooRGo9FoK2fd3d2orKzE5s2b8fvf/179f+vWrXj55ZdVOW15tn37duzcuRN1dXVKnAwMDODIkSOxa0G7fsY7JYQQkkAuXbqkYq1MmLt370Z1dTX27t2L5uZmVUZbvnV0dPBOScKgKCGEkIRy+fJlnDhxQiXOAwcOoLOzE/39/eo5LT8mv2iOoiQ5UJQQQkiCuXr1Kk6fPq0Sp4y98l+zyMe0/Nn09DRFSUKgKCGEkIQjk+XFixdV4qStjEn/UpSsPhQlhBBSALz11lsqadJWzqSPyepCUUIIIYSQREBRQvJA8Mux4V9Jvd7IefCXawkhpFDJvyjpKw9+kntT8IPnEXKpd6oSG0wdZUw4Ib+FflI+fwxsWqSf5ZwyrfV1g6LEYP+kvi8U7fN0T6XwlsbeU3a5QP3MfmhtAwG6Uvuv2Ij6cADlxt8xPi8KnNi9YZd3hfa+9K/bjfO+r+y9Js3db9briYg/JB/kV5TozaU2oP3YZZH1Vvfdd4JQycM6mNI/eT+MS0jsFCXJIrQewiebZPAP+0YmB+/MiQRpJUWZQM15U8lUnD97bYN2AjlOMSbUPBLnQ3Vui9pvnujy98mp0xgQFo7nQZ3TfZWo7PPqGtGi6pwaQOWuAc9Pum3Ij7aYTkT8Ifkgr6LE21Am8GkVG3P4cq1HUWKTOeGawxw+oE4bKxjK+uW79EG32vhBNNSPwX6Hp/s1wUKas4bqjssuL3D4CdBvb4mr2OASM5YgNG9VV+8fXW+Df712eWm9o093p0uurUkU0o9+0vDxfBYqdwRnuO/Me5JoHB+qMxM5W8VDOL5bhOK5I1wMOhZE96aOB36M0ed7U7lXXsT+LDWSLUrsZBXakKWIPJRpkqv0k+WbIPk4ScMRJUEb2be9HjEBRZVbAlEFGD0fN+hqlMDxy2PmIl9T/QTlp4XgkO+N0o0Vnrc7hnUd9pxE+/JIkCtWpO/KhRiUZ8w7N4Go9/waPUumPGbdnbWV/vcThrN2JA3u+VB+0+sgLJqACxvvjY18g2CuMYhb3mvRcoN5PfJGVPpQttF+DHKIFiu2f0lBc11EyZgVIOUBTFcv49HUm7LYDnDupBcl8iCH/CJ9pfwpfWslDRkMtZ9DySVUz2ljsISBh7duKni4QVcj5xUWFt4e8M3sDbdthrHSz1tiPy/VYOVdt+8jf82t9dJrEQn8dh1DZG21X/X6VS7280elSJrzoVBrUVw+DAsL+xx6+0vezTQxINhrwb5y96UvZHwf2n3aj0kxkN/PlCjhYA6YtwFjN0uu9WxMUivZzReTMDSFI0qiokoJVLdthrHC85YByZ5rzNzVXov3W3Hi+kD6SPhS+tT2s7UXQrhrmWZtPeRY0TUlDll9GHPeChh1pv3z651def2x5e4eVGc/Ls7r+rK9PtOuhWIgKVjyK0pUANSbQ2+u+GSQrp618eRT+QEofVi9DV1KySUGdRitJGASjSy3DrctUmxhoN5xLFWU6LXx/a/WzaxTfNANiRLdPhI4VD/WeKeklEo/Vnje4WsN9WXtncxJofgI+cjfG1qceKWBT8we0oT8KXF9d2pACBzvoTqTJeTXJeP4cGCTc4btdSkG1DWZ82vFeukH982o3JuifmXorJs4JersMp7R9UNvQiRe/9yHxUOeRYlAbTy5ebJslNh6eoOpjWc2YWChYFmq2H6TwUwlcZ0gTLntd6t+eZ/wb1ZRYvWl6waY9ZFmBQc5Rsxah0WJxG4vzLSxr0m+81b9xo8VnrfEqifma/6cIN9Nxc61JLDPjrNOvk90IpT/MsLeO/6aO2slTK5laJ9F9gcJE+dDcV7N5yCUFeneDJ3pYJ+oN0b+tXt7MFwmzNQP7Vdpcb7SvsyUa0hBkX9RQgghhBCyBChKCCGEEJIIKEoIIYQQkggWLUpQVkZbTSOEEEKKFIqSArO5uTlcunRJLx8hhBBSPCxZlPT29iKVStGukxm/y8fyz2eXL1/WS0gIyTv6vCXCCCkhlixKZHJsampCW1sb7TqY8XtVVZV6fuLECVy9elUvIyEkr+jzlgTj3VFSSixLlMjkKO+YDA0NBfb0ncBH/xVjdlmutpy2y7V8jb1C12D8/tJLL2H37t2q7PTp07h27ZpeSkJI3tDnbTXvCJs5yMe8O0pKhWWLEpkc5YE5fvx4YENtqK7vxhG7LFdbTtvlWj7G3naXECU/QHOer8H4vbq6WtmBAwdU+cWLF/HWW2/p5SSE5AUrzq3WHWEzB94dJaVEXkSJTI7yXfv58+cDe20Eqb5xnLLLcrXltF2uLXfs6nuAj92PAw0taM3jNRi/NzY2Yu/evejs7FRiUL52fe6WmG+hLLVvRyUliRPnIneEl2Mtv8N3vvM7tMW9ZpmZA++OklIib6JEJkep4q/V3wt86nF1cK5V3w3cVYEF+VjYH+4tw9v14rGqcy/e/pTXl1/fbnvhdUxt/IQ/Hu6t98pdS9eXtMc/5bQfx1uinpqDrqPm9Ph45rHt+d0rxrL79Me4F38wdT5xGxZMnY+X47Ip/9SnvLbmWuz52fOOMVPvR7ffjs9+9rP4m7/5Gzy4Z/K6iZLo17tLpFBxfrdDfjW0/fXj5rcschI00a/l9seU/Zh+Q3069UhW7K/1Dv8MgCS6BqHfWwp99XcRC1R93iJ3hOsewqc//WnPvrMZA/pOpl2+/pkBr8wpf6hOl/Vtxnq7bRozcyi6u6M5xITQzxkYs+JK+HUnBpGCJq+iRCXHfd8FPvkQBgansSAf3/0k6nqmodLmd8twdUsKY1WivOw2nKgdw9igeH5HGc48pevbbf/7v+PkSCfaxViyzsJDMVtP1kvX118/icvTg2qufvt9/xu481GMnVWNRdvvYn4shcEdotwe+5+qMaXHHrjvFiw8cMArL/smxsbEWKlHcUb4Qfa5IMZQ4z46hrNmPhUNqNr+Ero/W4aLP2zGG6bt4CAGRZ+pLeuFP/aptnJ+/hjqomLQfv+XF4zf27D5Ow+hPcmiRAUfO+iI+rZgieD2J5/r9q4oydgPSYtcn9BvTWUO6KF1V4LEWZ9iXYfYOPcqNq5/HhPizMl41/7wx7CxVT5ux8aPbVRn8fz5CWxdH1duPR7bivXrt/r9pDMzh9W7O7oS6N9l0ntQCeRse0gLYbMPI7+VI43xoGhYOVGS6kHPlnXA+i1I9fah+8hpvK1FSf/mrwEfF3UaG9A0PIW5b4qE/vAO1P1e1NdtJ0TZ25uakOqbxPTUIQw9Ldp87gH0fMUbX5nQFP54Tl+Dop5qL0TGudkxDOv2VT0vi7Zfx+C+FKaqRdsnB4TAGMPUNvH6bf/mj+2PYeyLD6HqP77lXU9jG1JT27BQdocQMztEnzO4Wn4bFv7pMdQ9KuqY+XR3oeWRLwC334cdv16ry0VbIWpOfi3NGB1TuOKtTRhdJxAlgd97f73GesdrJRqZvDdVBj/OJg+u9U43+i7ZeQcS94N5oR++iklqsq4OEDJ4xI2Rnmh/fh8UJflB+s73cTZRYr/uJZPFrWcBo89bXJxTd4SvncLL96zBhopTuPb6y9jw614V/5R1/wpr5HPzf10uz+mvusVjWf+el3FKlsvHa3S5aa/NzKG9vR3Nzc3o7+/H5OT1uzu6MixWlOj69tlXscjat/pHSUlxsLKi5OmvA19/Am39BzE8OoHZdZYoufX7aG8SdUTinlxbhou/rULdrz4PfOR+9EphcGcZLv/zC+gdFYJibBYXq74N3LkJ2yuqUFtfr8aXpu66mPGsvga/UIZL/ye+fc+DH8PF8iYMf/mjuHRgDIPTM5h6WoiJ276P1oYD/thtjTXYUdOItobd6sNmFT/7HHDHY971dD+JC2XfxHhVHRrEfHoe/CTeevBFVG38O+CWf0GXnk/vc98AvrQRWx74rCqX19bT3Y+pbwtffP8pVO2qCI9RU4uWoRm8qRfIR/v97v/1v3D77Xfjdy05ihL/ToVzuC3x4OOUyYBh3p2kv1MiA4Rjqg853mJv77tJ0rmWSGCyxyM5k0WYGsJr7q5NkZM2zk0oMRL+s0PYNyrRiqTrnhn/ub+Xs5yRtHMoZFEisN/kZNmDpq6pY940lYw4LkFWVpTUPYirt/4ArW09GBx9AfOi3cUnW31R0rJHJOPeQ5j+RhnOPdaI/Y/+PbBmA+pr9qNLChrxuLVpPw4ffw2zIom//ctq1DW3o6G5DamubgwPD3t3QORdFznekNPXB+9C/asx7bf/AAtf/iJOr7kfXfvqMTo1hbGK9WJO/4JUYyOaHhd9lv0d+sTYg91irB98BPjyf6DtN6LPzz+I7XsP6Ov5Kg43irm2pTBy/61Y+PEudD5+B/Dh9aivEu30fK4+WIGaR74EfOhu1FW1oEuUjz63VozxeQyJ8dpa9wVjCJ82t6cwNCn8qRdJYfu95tf4zmc+o/6mLW8BZxQljsjw6zmvSWwRorBESnpR4iQqv81SRUkQrMLvhhxR4syd5Ii1ppnfpbrrF5N43TUqJrLFOeWfaLJUCXOX2J85iJJK97y5ZJ1DYaJ8JfaW/8YidPc1jLfPgj1m/Oz53VuDot6HJcjKipKhBpz+qFcfZd/AvBAGZx9pROqJO31R0nygD1PfLMMbj9YKMfAV4CP3omFXLRpSQ5h4YI0/Hu7ehbGeJvQcHEZ3/wj6Rw5jbGwUky+K5G7uukgRsFb31dOHsR99OE37eszcWob57z6N3RUpdPb14UTFOiFuHsCBuja09/Zh9MfW2Lf9Kwaa9uCV8i8D//AIdlTXoanzWSFKvoHx2mak+oYw+W+34eqPt6DuUXENpp20tdtwKFWL1ieE0LnlXtTteAV1+wdwaHIKpx4UQsTU++gD3hj7ujEyMoKh0TFMn17A23qhTL3A7/IzJZ9Wf7tOpiiJ6S8rztztvu35xsyd5MbAprBQDO0Jm4iPw0nYI2b9i4XIeYsRBHKvxyVUUa72vfO672u1t+XZGMgs3HOZQ6Ghr93sI09kpPOBFh32PtTtbREi/UpRUjysjCiRn7vQdy5GJ8fQ11CJ7S9sR0XNAXT17kZD6yBG+1tQo0XJ0PgUDnXVo6OnFwf7wuUTqSpsfnaLaLsb9QPTmDnSj9Hjr2HyxEmcnDuLc6dnMDvWhbo6767LqEj2fl/jkxjfX4mnNz+HndVu+wkMNFagYl8T9jcLcXNiCudO9KO+KYVU9yBGRD9q7KefxXYxdl1TL4YGxTW3N6u7La2dgzg8eQhd9Sn0dA9hbPIEJoZEeXc3+ruaUV2xHc8+9wJ2VtZgd9ckpkd7cWhwP6pq6lHf1onBI8cwLeY/01+HLeL6QmP0T2B2dhYzp89h4U0tS7TfX/T9XoGHPr0eW8fO41RFIBi8Q24ldutAhxJQJOkILEEhsUXFUkSJF0Ccd9vumCHC/alrMUHdnm/c3BVeEAvmme156RFeR+kPvT5y3ey1dBKqwq3jrFdRERfn5L+aebjdFwT2+RjoM16QPjF73vaP9djev3F+NsTNoeDvlEg/hOOKESWeuHDihRQgobOuhYoSJrYV6T4sQfIrSuQ/e5Wvyw+Yys9dKFEyJZLvDCb627CvXoiN1AhGxzvRPzyJE+P9SGnxIRP0tBAMhyai5XNHOrBnT51o24neo+cxPyuS/MxpzJ69gPkr13DtyjzmZ0bR3R3T10mR3EfaUF0T134Oxwfb0dY3hNGRGZy/cBbzc+Po7RNzVPPWYwtB0yDadg8dx6npcYyM9Ku7NSMTJ0Qf0xgV9SeEKDk5K+ofHxFiaAJTo33Y31KPPbUNaG5LofPIaVyU444Poq1DCJdR8Vj0f2HhTSwc70KtO8bxOczPi+sS1+etlOd37zMlt+Mzn/mM+ieGyu/yw3L6cHrvvmKCnyCrKBF4QUIfdCtYLkmUSOQ4pj8ZcPoyfSjN7c8SEfZ8Q3165s0tmwhxn5ci4aDu+yIXUSJR9WLaFxtxcU4Ij/Zt67FmjfxMibh+f5/r5KktdDfJ8le6s6eScZyv4+ZQ8KJE4Owhzy/Bvgz5SdaJ8Y0nYAIr7TNdXCxZlKS193wAKbFJBv/sAxj+wJ9i8k/fj+mb340LN74LZ//4z9D/5/8NQ//5fZi9+T9j4o9vxtmb/wSjHzB1bsBF8fzEe6PlV2/+M3T/xZ/joOzz5htx5SZR56Z3Yf6d7wjGvvFmazyrr5tuxMX3pWt/I86JeR38k/djTpRfFs/ffFe4HzX2Bz+IQdn2/e/Gwo3vwex73y8evxez77lJ9HETZkX7kze/R9R/Jxbe/X5Mve+9OPPeP8Xh//Lf0Kuu+QM4asZ9759g5M/+2O9ffnfJm3Fj3PTOsG+FFV2AIiSJJOG88cyTEiT/okTaTe/H8H/9rxgTiVolbj/5vgPz/+l9mPrj92Hm5ptw4ab3Ye49IlG/SyR1K0F7giFafu2m9+K4anuzStjXhIBYuOGPwmNLgRDX1zsytffm9fq734Urup3bj2qrhIdoK+Z89YYbMX+TEA5KlEhh9E5c0KLkmqwvRMUZ0d/CTe/G7PveHx1Xllv9y7nHjmGLLmHFEKBCd2N8s2/bErLKWGdutY2ihJQSixYl0rq7u9VBkf+EVX4Fsvy2QfkFP/Lf08tyZU116vXdda+irr4RTS1t6FCvdaCtpUn9nkRTUytaW5vQ2i7K21utOim0pynvaGvRbYW1WuPZlq4v8Th9e29eLW0dQVmmsU25rOP3045WcU3yC9dMfdWfrGPa2eM6/acdwzL5fQUMUISsMDHiYLVMnnueeVIqLEmUHDx4UH2zoDwo8jcZpCiR3zhoEqZv+15Vr9e+2oCGfc5rtCVbR0cHAxQhK8zc3JwSBBnffF0H4xsRUkosSZRIQSI/hCkPiPyWQZkkpfX09KjnIev17qp0dvdFX6Mt2WSAmpiYwJkzZ3DlyhX84Q9/oNFoeTQZ644cOYKWlhYlSHbt2oXa2lrs27dPlV1Pk6JEnnue+exGCpslixL5f3k4jh075n2vhkiS8svM5GPa9TEZMOXPmZ89ezayRjQabfkm75aMjo6qN1ZSjMg/q17vOyXG5J/N5bnnmc9spLBZliiRJg/HzMyMOii0628nT55kgKLRVtCS9OaLb0SyGylsli1KpMm/ccpDQlsdk/6314NGo+XX5DlLypsvvhHJbKSwyYsoodFotGK3JL354huR9EYKG4oSGo1GoxWNkcKGooRGo9FoRWOksKEooeXBjmHrOu+bWTe2x71+vUzOYx22Ho17jUajlYKRwib/oqR9o/7acGEPd8TWObZtXVBH2rqtOBZTzzOT8DIlmw5s9PvbiI7YOkVitn9X6Fo7Hl5kYpdzSrPW19coStLa0a1Y5+8bbf65s86PtY72OV237ZguDwRo5jNZYmb7145n1nkNBLvtwyKPV5ZF4r407avQa2n8F8kTxudOOSls8itK9CZRAcx+7NTzNmAOhzEUSNMFQH3A1ca0H8fVLXBTB9Tym/RP3sXAEhI7RUnBWcfDQZKMfSz3ln+OAr/addW6F+tZW5SF952Mb17ck2LPnNfgcfC6KC9VH2qxYecKb195Ajnwn3msY7uOM2lFjDBS2ORVlHgbxRxOvYliDlzOokSbDIRpRYkjfsJzKCbLnHBDh9QXCE4bK9HI+hu3eb6z23i+dvsxZr2jNj7W/ldlzlqrOy7brOATam+tvw5QyvwxY8YS5aF5q7p6n+l66/zrtctz32slYSHBIf3srIXyqyy3fRmsQXw/pW3y3NgxSD32fRnUkYk3fCcy87kuTtNn0+wdHUMiokTHBSOCvRhnn2UdI5w9SAqbVRElocRnNqBTxzaKEmlO8rBNHl7Lz0GAdAKelUSUn/w2OSQgvZ7+u2Tldz0fJ/gaU+vml8fMRb6m+gnKjwnB0ZFhrPC83TGs67DnJNpvzLLHSsmkz0K+tc+o/Vz5Pf0ZVWsRs+6lad6eVTHNOmO238zzULnycdx5K2JzxIY0L8Yb03FF778glsnXbF9RlBQjqyJKbPM2o9fG3pjRDZvm4IY2rjuHYrL0okT6xw5+gUiJEQKxAdOu57Qxpvxsj++tr1qnDKIkLCyC9VUm5tIv18ttm2Gs9PN2n+uAxaTpmLOPrD0Rem6tgXemnL0XWaNSNussKL/E7VX7ud6b+gxsXexnuArcvHgePd/yLqeJDSZueHtPlq3DRuGncGynKClG8vuZEqWAzabxNlq2pGA2nZ+8YiyjKNEb0xz+2ABaFGYFPue1whEl0XVR67VkUSLX3p5rzNzVnsy8v0rKImvliBT9uvSz7bOQ39X6xOyRUjXpD9un8rk8Z46vQ+fBN7lnizFepTPvLNtCQsUAfw9GXzcWFTMUJcVIfkWJLRBU4NKHUD82B7Rjm9lEegPGJCvbIqJEJxoTJNXramPq/kJBt4hMXbflKxMMZbl1MKU/bN+YQBj4aQmiRPvWD6pqTfVcnOBrzB7btA/G1Kb6scY7esxfx7ixwvMOX2uor3bxDtTeL8W6JxZprv+kuXtEPXZ85pcrH9vrSksn7MLl1uOjHejQe1Ml5JLamzFCQvrLjwHe2fdfV/EgaBfeuzF9CSOFTZ5FiTC1wcRGkWYOmymTm0cHNb9Opndcdl/a5Kb0lLV47h9mvTmVWcGhGC3kE3Gt+tD6PpFmBzmr/sZ24aesosTqyznsYT9b6ybHiAmsYVEizW4vzN0f0uS7RtVv/FjheTv1xHzNrfAO0WfsXEvcov6TZvnQWke5fp7/gvJQmTYKFGHuuYwpN34KndXIGStyM/HfiRfhfWXEm5Mr0u1NZcEZJ4VN3kQJyspoWcz1GY1Go9Hya6SwoSi5jjY5OYlTp05FfEej0Wi0/BgpbPIuStra2rBv3z6aZcY38vHg4CDm5uYi/qPRaDTa8o0UNnkXJTLx7tmzB6+++ipNm/HNjh071PPR0VGcOXMm4kMajUajLc9IYbMiokQmXnnHJJVK0YQZ3zz//PN4+eWXVdmxY8dw9uzZiB9pNBqNtnQjhc2KiRKZeIeGhjAyMpKTnfh6Gd54Rjx+5uvAR/8NR2Pq+JZLnVwsX/1kMeMbeadEmvSRLJ+ZmcH58+cjvqTRaKtr5syutsXNjZbZSGGzoqJEJl55R+DEiRNZ7cy3xQH87R7sHxHPR/ZjT2MvxmPq+ZZLnWy2/dtClPwz2pbbTxYzvqmpqcGuXbvQ1NSkBJt8jXdLaLTkmTmzq238cPzijRQ2Ky5KZOKVn5+QyTeTza8vw/zvG9Am2h2cEmVTB5HqHcNMTF3fcqmTyarWAx+7Hwfqm9G8nH6ymPFNfX096urq0N7ejuHhYYoSGi2hZs7san1w34wvH/PD8YszUthcF1GSLvEubPDaGFt4qgkdj/0D8NGf4sSMqDMzifGHPh7U2VDjta3ZAPzVbzEvH7t1TLmss2EDrllt53/7V7reBiyYOh+/FZdMndsexnm//7/CW7qdHDNoK8yMkaOZdovxDY1GWz2zz+xqfHDfjM8Pxy/eSGGzeqJEC4uTA01oatqGY2vKMFeuRckt/4SGPSlMVIg6n/glJrqa0NDUhJEvluHSA/u1mHgAXalRzMrH39mBQ7pO1/fW4NJ9jV552VcxMjCAgaZyzIm5ybazo2Jeop+58gFMqTq34tiLNdjx/FZ0/E0ZLt67BydNW3ENKdFn01PfUuJEtpV/evHHcK8pjS3aN4k0862f/HZUWvGbe2av9wf3zfj8cPzijRQ2qyZK5J2Ht35RiyYhLCYOd2L8H8ow88DzeKVci5KKGvTfUYZrPxd12ocwdrgHqc5ONL7yPHb8Zq0nShpbcfir3rgh+9wD2PGrrwPfegpNe+rRePg5vFH2BfSIA76jdQJnf34rLq3fJMYSdWQ/e2pQ29aCvT/7O+B/fh/Pb7xTl4u2QtQcF3OLHaPhEOac64oz02b5oiT8Ne3X8+u90389ufO1/vJrte2vzg59VXQ2QRO+Pmn+mLIf02/kpwpiflOH5pv9ldz2nrG/7jwoj/vKea/M9bHq1/m68GKxuDMb+eB+2+9w96c/jU9L+2lVfPndv0OHKq/CA+L53Y93BPWEVf3UaavNjF8UH44P/YxEEBsiXxXv7yX9+zeq3IoZ5tyHvprf7NcgDpHCZtVEifzTzZXnxLuC3gF0Dkxibm0Zzjy8DS8/+LfAh7UokXdG7n0GbbrO66+Nqs9idJaLOmt+6IkSIRgWvvsM6vdU4PmKPajfXYGdO3di209vB77wa9R3dKKz9VGcLfsqDu18BdXV1dh//8dx7cfPYPuDos6Hv4920U9bawvaf/8VITYexOb7/qcqT6nyFMa/UYbL//QYdu7YHh7j5QrsPTCOM861ubZY36QzeYiD5CEPriMIVtCWJEpUELGFiKgfCiiuuf3J57q9K0oy9kPzTa5HSFxo/4bKxV562POnvceCx3LdxPrbPldrIMpKSJTIMxt8cH8Iz4jrf2bA+zB7w88+hnXPyg+vh8uHnhU+UuUNeEj58BkMqfbCBp7xfPizBu+5ZWb8wv9wvNxzRtBqsaH3jBIlMefYEyvePrUf+6LEjim+4AniBilsVvfPN7d+Dwf7BzAw8hwuiLZv/EcV6h75HPDBdajdWYPa8juAD30HDbUN6Bs5jCkhDq79aj8mX1wrRMk6VL9Uj7bHhJAoux3dok6qtR7N964BvlSO+kc+D3z2AWzZtQ+p/qdF/3dgaE8Dmuqb0fuDNVj4wVY0lX9RjPVtMdZe7DvQi8mvCKH0462o+JmYw1/chertdWgW5X1P3CnG+Dv01exG/d7aYIz6etQ2NCF18DWcc6/PskX7Jta8A22/0zVmJ5JQ4pGHWCQb/12HDADWu5a4vkI/FmYSjtUmSGTSrLGMybo60ITnlYtF+/P7oChZmqlAbnwa+LdD/3BhuL7jf1+4eOUbrTZyn2x82Lxu2hePZTqz3gf32/DzdS/gqDi/8gyfPfKC2JPe87ZfrMG6F4+q8qMvCtGhHov6a36On/9iHV444rWRr/38Fz/Hml+0eX1YZsYv+A/H69hh4oAXX8weFPEkco7lXovGHj8G6Dhk3iB5okVasG9JYbO6H3T9ltcGZbfh6sfKMPczIQJ++yXgw+tRu60C1Q0dGPrhh/2+sXYr+tvq0Lb5W8BtP0JLZQVeaezEofusOrf+CJ17KrBjo+jniz/D8xWvoLblcSFKvoJDu+rQ2N6NkR/fisvfexqvPPL3QTtpdz6H7qZdqPvtl8UcNqD6+e14pT6FnqHDOHa/ECKm3kfu88bY04Lu7m509vVj9NgcLsRcozTTbnmiRJh/KMMJJaMo8evqdykmCFjiwe/fKZP9msOf/k6JCQqWqT7keHGJL5M5SdG9FjM3KzgF45k2tIjpwC7N2ydybTZiqyVAI8JPmv9cr4PoJ3jH6z0vRVHindnw/lbJ1vedPmuhvbk4H+YtZqy26bMaXLP0i/Sb5SN7D5qYklaUSDFsfO3VlXebKEqKh1UVJdKmOirw7DPP4eXqetQ37EJN7X707d+Liopq1DZ2oHPgMIb27cQTT23G1ooK1HSMYnxA1OnvRlNjK5rbOpDqG/Hq/O5p/D9Rp6q2Fd0HmsS7jDpU1dXj1dYUeg92o6WmEa2t3RgYHsVIqh57m9rQ0VKHl7dtwZNPP4vnt1egonkIo/1t6OlowM6Xq1Fd36L6PzI5hYmOXdj85GZsscdIDanvEjh67DXMnrkQe415DzAmKeuAl1GU+EHRqee8Zl4PCQ8ZEHSd9KIkCAbhNuGgnZvpgOSb1bc935i509KYtYZyfUPB3Kyn8afrV/+5WWfxf1NPJo00CbUYLKczqxOmtHXbtuo/TXrJNkiidrLN3Yd5jxmraN7dEeknLSicN1WBWNH+kXXTihLxWPhavdnaJl8z4jqIFaSwWXVRIm26vx6VFa/g1ZYudPUIEdA5jNGBFBr2eaJECoLJvn1CqLwihEoT2oZfw8ykqHNoGJ3yzytDVp2XKrBb1Gk9MIKjR/rR3Z1Ca6ob3UOjmJwaRX97L4aEKBmX9Ue60TU4hJG+DjTUVqPilRrU1jeiaeAYXpf9D3YKodSGVK8nSqZnz+DUSAsq3TFGJtUH0GbmzsVe38oEmCD4JVOUxPSX1Zy5233b842ZOy3e3D/TeHvAFYzG7856+gkzKJf9ycSi9lGahFoMtugzK/ek9IX5v12u9urifLgyMWP1Te6/0JuNULnck1qgGJ9I/xgRI32pBIoRMV588URP0CcpbBIhSqTNjHaiuaUd3YOjGB3tw5BI9FPjI+jTokQKgrmjvV6d/iEMT85gblrUmRzHsBYlfp19rUjJOqOvYXZGiI/xUfF4XIiSaSEcpjGpRcn0zBxmXxvFyJGjOHbkIHq7UmhrS6Gztx9Dpn8xh25LlMg/0ZyJG2M6/Zcb5SfAOAlDPfcOqy0YQgfUSd5eQtLtndeUWYLC1Lf7Xawo8YKIk/zcMUMW7k9diwlO9nzj5q7MC1bBPLM9L34Lr5u8/uiesdfM3iPBY2td1Jrqx2kSajFYLmf2WHuH3oPevor4Sprvo8X5MD8xIyEmhIbnJ+kDc/6Ez7aZ6/bK7TdAJoYpsWKfeyVKxGPpNyv+UZQUD4kRJdLmpoRAOHwER4UAmJqSIkIIgxkhIixBcG56XNeZVELg3NwMZl9/LVpnRAoPUUf0cfbMLGamhXBQokTezZjDtBYl8gOq54SoOPbaSa8fIWCy9S/nGjvGSt4pkQdbH0pzyzgkMHTZOnHQ/X+VI8ut5J1VlAjzDrgewwqW4eRmzAnA0qwEp56H5iyCiHiX444ZmNufJSLs+Yb69MwPdBQljnnXHPaTW+4IR103WP+YdZZW0qIknV+FqYRpXjN+W5wP8xIzkmDuWTXXGvKRtOi598qtvan78mOYNoqS4iLvomS5du2dN2L+Rs8WhF15hyh/xzvF8xvwtq7z9g1Bnfl3vsNrm6mOKZd1TP2yd+DKje/0v/FV1l+44Y90P1bbNP2nHSODFcW7HhqtBGy1zyxjxtKNFDaJEyXFbAwwnoXuxvhmv1un0VbXVvvMMmYs3UhhkzdRIk3+KxR5iOQ3EMqvR5b/l1/+I/+tvSwvdautrWWAodEKwIwoWG2TcYMxY3FGCpu8ihL5E9vyFy3lIZK/1yBFifw2QvnlP7KM9ioaGxsZYGi0hFucQFgNoyhZvJHCZsmi5NKlS7EmD8z4+Di6urrQ0tKC1tZWdaDkc5pnfX196lc/T548iQsXLsT6kUajra5NTU2pr3eXPynx4osvqv/v3r0bDQ0Nqvx62N69e9V4Mm4wZuRmpLBZsijJxNWrV3H69GkcP35c1ZV/1pGPaYFNT0+rH9a6du2a9hohJEnIBCfjl/yFYClG5O9mSZHQ3Nysyq6XdXR0qN+9kXGDMYMUOysiSiTy4Fy8eFEdIlq8Sf8wwBCSXC5fvqz+ZCJFwYEDB9DZ2Yn+/n71/Hqa/NMNRQkpBVZMlEjeeustdYBo6U36iBCSXJJy55d3V0kpsKKihBBCigEpBJJw55d3V0mxQ1FCCCE5kJQ7v7y7SooZihJCCCGEJAKKEpIHTqPyHu+bWcv7dNGqIOexAZWn9FNCCCEFBUVJodFXbn01ezkGdHE+Gdi0yMQu57RpJWayWEpblAxsMvvCMrUuAyh3ykPi0d9Ttu/sNs4+O1WJDbL8nkrhcXJ61wbtJ9sngVAPlxus1xNxdghJBhQlhYRKHlaCkMkh7wFtCYmdoiRxmETpiQ9PYGzYFSch7ORpfKfLVCK1Hwf9xifaEkQLtIif+0T5PeasxvjffnNBUUKID0VJwZA54YaShR/knDYygFrJpXyXfsdrtQm9244ES/vds+7XvGuW5iQpdcdllxd8vYCc5t13bICOGUsQmreqG06qG/zrtctX5o5SctG+c3wZK0qU74VPxVq5a2rqe3srWAO/f4qS9KIkhOsvvTc3lTvrRAihKCkYZGBLk1xlYrEShBQWXmDMLEqCNrJvO5nbCcjgBVL/tr8Kxno+ae6UKIHjl8fMRb6m+gnKTwvBMZBhrPC83TGs67DnJNqXxyXkIiUiIpT/hJ98M/tIJ0vhp1AbXZ+iJDfCfzaLOaNGdOv9GPgz8D8hxIOipGCQASxelAQiROOLlMyiJGhj13PaGCxh4GEJhwyiJCws7OAtTMxlTAZot22GsdLPW2I/L9WA7/kqrWAw6yD8YouNkPDQdShKcsHzt7xDZ/a1v+cV2le+/+x9Wap7lJD0UJQUDEFidikcURIVVSrhuW0zjBWetwzq9lxj5q7fpcb5rTjJluj06/dswRYpXuTjkEm/e3XCosReD9MHRUnYN94+Dfyin0tfmfXQ+9G10PklpIShKCkkVECzkoNM3jLY+SLEwxYptjCQj029RYsSHWBjRUYuokS3jwRf1Y813ikppdKPFZ53+FpDffVVBn2mmV9Ronwg1tm+XlFWaXypk6K7Dl5yDdYh2CveWoT9R1Hio/xpnx3Hbxn9lE1AElJ6UJQUGjqpeCYStUriJqnocjvIWfXL+0QQzCpKrL4iwVQHUWWWkEiT9MOiRGK3F2ba2Nck/8WC6jd+LFeUhOqJ+Vbqf848IPqMnWuxo33pCjfPD9pi1soVJWH/B0I40lcp+TYNYZ9oXxlxGDLXV9rHFCWE+FCUEEIIISQRUJQQQgghJBFQlBBCCCEkEVCUEEIIISQRUJQQQgghJBFQlBBCCCEkEVCUEEIIISQRUJQQQgghJBFQlBBCCCEkEVCUkBwx3/DJb/AkhBCyMlCUFBT2V3+7X+G+skS/3l0i5xN8BblCfs25/fX0oa/bziZowtcnzR9T9mP6jfkK7+jcSITQ1/mn+z0WibMO1teg+z9BoMxZ+1IirS/TnFGzZ2PrlrAfCXGgKCkgwr8lI3+v5voFsyWJEhWInd9TyZoM7f7kc93eFSUZ+yFRvATorWHcj+wZnNfkbyvp31eK/u6NsJJch/S+VD7SPvEEnN7PvpC2zoMvbChKCDFQlBQMXvCLuzsSFitWYpeBcFOlFzRNArHe4cX1FXonbBKT/a4wlMhcESGwREl4XrkQ7c/vg6Jkeeg1NOsRSpg2Tj0fP6labbRYKTky+DK7KAnu6qm6rk8JKXEoSgoJP7CF/wySUZT4dfU7OpPMLfHg45TJfk0AlQE2/k6JCayWqT7keOF5ZscVJc61mLlZAT4Yj2RE+yz07t7ZRxIvkYq1NkJW1/HKY8RKKZLJl87e9M+MKt+A8k3Cj2q/emdngzgjFCWEBFCUFCIm8OlknFGUWAk7VM95TWKLEIUlUtKLEieg+m2WKkqCgB5+V27NN2buJDtGWMgEqpKjSaQWpk4o4Qpfj4VEiUnEzhqVEGl9qe6iWKLO3rPSf7vk/0XdXbJeufi/bEtRQoiBoqRg8RKDTBLJFCUx/WXFmbvdtz3fmLmTxSHXJjYZ6qRqxIqqJ32t1iPcJm0fJUbgB09U+3te+VKfOe2/8r5A0Ml6nrihDwkxUJQUDK4AkM+95GELhlCQc5K3DJ6ZRIktKCSyvt1vVGBkFiVeILbfjYv67pghwv2pa/E/cGnNN27uCi/gB/PM9rzE8D8DIv0c+MFLqmad7Nd0AlVrECTTsJVoQo31pe0vQawoMeXB2aUoISSAoqRQUP8KwgtsJiGEBIYu27BrQATGJYoSgRck9RjWh1qXJEokoTmLQCzeKbq9BLj9WSLCnm+oT8/spBDMM9vzEsL1mb+2OpGKsrj95CZMT8AERl8Ks86J+5rvH13u+1hDUUJIGIoSQgghhCQCihJy3QndjfHN/jMPIYSQUoSihBBCCCGJgKKEEEIIIYmAooQQQgghiYCihBBCCCGJgKKEEEIIIYmAooQQQgghiYCihBBCCCGJgKKEEEIIIYmAooQQQgghiYCihBBCCCGJgKKEEEIIIYmAooQQQgghiYCihBBCCCGJgKKEEEIIIYmAooQQQgghiYCihBBCCCGJgKKEEEIIIYmAooQQQgghiYCihBBCCCGJgKKEEEIIIYmAooQQQgghiYCihBBCCCGJgKKEEEIIIYmAooQQQgghiYCihBBCCCGJgKKEEEIIIYmAooQQQgghiYCihBBCCCGJgKKEEEIIIYmAooQQQgghiYCihBBCCCGJgKKEEEIIIYmAooQQQgghiYCihBBCCCGJgKKEEEIIIYmAooQQQgghiYCihBBCCCGJgKKEEEIIIYmAooQQQgghiYCihBBCCCGJgKKEEEIIIYmAooQQQgghiYCihBBCCCGJgKKEEEIIIQkA+P+FHNvtaw0yN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4048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r="186"/>
          <a:stretch/>
        </p:blipFill>
        <p:spPr>
          <a:xfrm>
            <a:off x="201471" y="1581777"/>
            <a:ext cx="8691009" cy="454578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ctr" rotWithShape="0">
              <a:schemeClr val="accent1">
                <a:alpha val="40000"/>
              </a:schemeClr>
            </a:outerShdw>
          </a:effec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 rIns="0"/>
          <a:lstStyle/>
          <a:p>
            <a:fld id="{A58C8573-A6E0-47AA-817A-34AF5765DF85}" type="slidenum">
              <a:rPr lang="es-ES" sz="1200"/>
              <a:pPr/>
              <a:t>11</a:t>
            </a:fld>
            <a:endParaRPr lang="es-ES" sz="120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_tradnl" sz="1600" dirty="0" err="1"/>
              <a:t>Examples</a:t>
            </a:r>
            <a:endParaRPr lang="es-ES_tradnl" sz="1600" dirty="0"/>
          </a:p>
          <a:p>
            <a:r>
              <a:rPr lang="es-ES" sz="1600" dirty="0"/>
              <a:t> </a:t>
            </a:r>
          </a:p>
          <a:p>
            <a:endParaRPr lang="es-ES" sz="16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900" dirty="0"/>
              <a:t>Horizontal Functions Department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19245" y="114155"/>
            <a:ext cx="6368979" cy="282859"/>
          </a:xfrm>
        </p:spPr>
        <p:txBody>
          <a:bodyPr/>
          <a:lstStyle/>
          <a:p>
            <a:r>
              <a:rPr lang="en-GB" sz="1800" dirty="0"/>
              <a:t>Information Analysis and Suptech Division</a:t>
            </a:r>
            <a:endParaRPr lang="es-ES" sz="1800" dirty="0"/>
          </a:p>
        </p:txBody>
      </p:sp>
      <p:sp>
        <p:nvSpPr>
          <p:cNvPr id="9" name="Rectángulo redondeado 8"/>
          <p:cNvSpPr/>
          <p:nvPr/>
        </p:nvSpPr>
        <p:spPr>
          <a:xfrm>
            <a:off x="251520" y="890510"/>
            <a:ext cx="8607093" cy="493298"/>
          </a:xfrm>
          <a:prstGeom prst="round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err="1">
                <a:solidFill>
                  <a:schemeClr val="bg1"/>
                </a:solidFill>
              </a:rPr>
              <a:t>Battery</a:t>
            </a:r>
            <a:r>
              <a:rPr lang="es-ES" sz="2000" b="1" dirty="0">
                <a:solidFill>
                  <a:schemeClr val="bg1"/>
                </a:solidFill>
              </a:rPr>
              <a:t> of </a:t>
            </a:r>
            <a:r>
              <a:rPr lang="es-ES" sz="2000" b="1" dirty="0" err="1">
                <a:solidFill>
                  <a:schemeClr val="bg1"/>
                </a:solidFill>
              </a:rPr>
              <a:t>tests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31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dirty="0"/>
              <a:t> </a:t>
            </a:r>
            <a:endParaRPr lang="es-ES" dirty="0"/>
          </a:p>
        </p:txBody>
      </p:sp>
      <p:sp>
        <p:nvSpPr>
          <p:cNvPr id="3" name="AutoShape 2" descr="Tree Overview Plot for Calificacion"/>
          <p:cNvSpPr>
            <a:spLocks noChangeAspect="1" noChangeArrowheads="1"/>
          </p:cNvSpPr>
          <p:nvPr/>
        </p:nvSpPr>
        <p:spPr bwMode="auto">
          <a:xfrm>
            <a:off x="31750" y="-682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7" name="AutoShape 2" descr="data:image/png;base64,iVBORw0KGgoAAAANSUhEUgAAAiUAAADbCAYAAACyauGrAAAAAXNSR0IArs4c6QAAAARnQU1BAACxjwv8YQUAAAAJcEhZcwAADsMAAA7DAcdvqGQAAAASdEVYdFNvZnR3YXJlAEdyZWVuc2hvdF5VCAUAAENJSURBVHhe7Z15bFzHnef5zwABjMBAYCRYGAmCGUywg13sYBJERhwjmSCzyQC7mXVmciDjSeIccmJF1ux4c40zcTwZexPFcRhlMnYcH7K9sq3LJmWSEimTFE+xxfsSJYoUKdGiRZE6LYqSrNjfrapX9V69eq8Pkk3xdff3Y/zg7uq63q+qfr9vP7a6y9544w3QaDQajUajrbZRlNBoNBqNRkuEUZTQaDQajUZLhFGU0Gg0Go1GS4QtSZQcPXqURqPRaDQaLa+2ZFFCCCGEEJJPKEoIIYQQkggoSgghhBCSCChKCCGEEJIIKEoIIYQQkggoSgghhBCSCChKCCGEEJIIKEoIIYQQkggoSgghhBCSCChKCCGEEJIIKEoIIcXNyRr85K6foOakfp6NxdYnhOSNlRcl6oDfhbt8ewy9+qWk0fu4mN/j+Z7d66i5377+u/CYO0TvY6HX77q/RrRyiPgxTb0ceb36J+G+Yq47UkeZs35pA3gvHnPahq87+rpnQf/e+DF9S38t5dqX6ufIHHKde/rXQ5gx0+69zHtIjRVzLbmvcR59vCw8v0bOxzIxfsi138XWz4m052QxrIx/CEkSKytKdBIIHaJVCXYSeaAzB4X8ixKdvEJ9hucRlxTUPHJI/l69xQe6aP866TnrouYWV2a3jQu2ceseqZc9wJrkEFmTJeyh5fg5ej05zj2b7zSy/CePPybGjb5mxsq6h5yxFrXGefLx8snu14JllUSJWt+8xrRMeHusKNePXDdWUJQkLcCEA3kcKpDn8QBn7U8FqngfRdqmCWqq3mKSh0qwcX7wAspPqoOe4pKd6CC8rmnEht1PPNn3h0rW1TXRdVtswsyXn/16uc09q+8UJpDL17KNG09krEWucV58nBey+7VgSbOvFsfi/aP2Rpb9kz8oSsjyWTlRogJj3Du/KCrwisPmmdMmpp9IEFYHXtbxDq3XjxUAVB/2GPEHxySA0HycRBRJtmkTQPYAoq4jnY/c604X1NKOH4+6tjTJxvVrxM8K57rcecWsVzw5+kf43/zfR46xiISZDz+HxUGOc8/mO4m/d70xwvsr+zgSd6xFr/FSfKzmrc+INKeuuRbVr6lj969Rc/Vfr8ma1EL9RdbJJEXv/7KO8mfMmob7cfpz6/tr5K1HqK5F6FqERdc52iYbWf2Tdh0CH0ReS9tGo85E8Lq7HqE5petTWCRWEpIDKyZK1MZ1N3sMbj0vWFhJIibJqTp23/6BCOpFxs8hKJjDFhxCHYRMMI2Zi2oTE2y9ujmMl85H+pr8uaSdf26Jy0MHqrj5Spw5R/ws8HxkzcOZV8ZrCpF93mp8NVenrpxnTmN4LN/Prt9ynHs23wnsepE2OewhSbjdEtZ40T6Wde1z4LW1k5B3rVaZ62dBZF3U3NL7Vc01Ehts/5hE7PjMWVO3n4jf3T2g554pvsg+7OuPzDV2X2Umu39yXIfQXsjWxnuebgy3v7Dv3LaELJ6VFSXpAqMh9qB6gcU/JOog2ocohyAicdvlEBRi5xzqJ+7ApukzZt4umX3kjJV2/osJBI5vXZwxvMAq5uhYqL3TJnJN6vWgbdh3QXn0dT2+7iu05tK39vpnYbl+9vxgl+U495g6Yd876+GOncMekoR8s5Q1XgEfR32e5VoVmfZy/GvhcdJcuzNW/B615pLtuSTb2uTSRyZi62fyj0f2dYgSqpNpnuo195rlnEz97PMjJBure6ckzcEOHZKYOuEgLIg7SG67HIJC7AFW/QTt7CCuXkt3jU67ODL6SM3XOuDp5u/Wy4gXtNMGqbhr9ednBx8LZ17pr8kNWNkDWMjXdv1Mfo9h8X4W9UMWF4hzmPsifWfWx0+qOewhSXisJazxUn3s+sqqHz1Lcde2CL9GfOURd+3ZRIk7drgPgVs/buzY+evrtnwS3lfR+adlMf5RfVvjZlwHTYY2yh+q3Blfzclq45u5ruzngpBsrJgo8TZ29NDapKsTSiIxhzNrEJG47XIICrEHOLYf77msHwmABn3oMx3QjD7Kdf6qXu7BLuRbB9evsc9d/zjzSn9NbsDKHsAi48lrlfMx/9fF2Ug/J0Gufg6R49yz+M6blwnslpl2OewhiTvWotd40T7Wwsddd3cOoesNCwbv2t01yeBXtU7RdQn3k6Mo8edvzJmHWz9uT7j7Rj23r9m5lpz2VUBu/ln6OmRqY/DmIOrq19LVC8h+LgjJxsp90DWXDRp7UJ3A4h5+QeRw5BI0cggK0QMcfxBlvXT/WsImrr8w6XykA4fdNs381RgZA4VDWj94c7EDevTaY+Yb6S/aj4fbNt21B6jxYwLqY9VizMVcc9qxcvdzmBznntF3MWNLnOSbfQ/FjLXYNV6sj3M4k9F5e/2Gz7U7x0x+jX8tPI4zhsHxR/SaHVz/xfkz5IO4cZ355rSvLHLxz1LWIYc2Iex5Z72GTOtHSG6soCgRqAPgbFLnULhJVR0Q+9Cog+Ae7nCb2MMSOXzZD4yai92PO7ZBX1fag+zjjRkOgOF5eNcbHsObRzhwxF1jZL45Em2nE6RzPXHBKlKW1veO3yK+zL4eaiw3eeTs+zDL8XOUHOeeyXdpx/H6DhJcjnvIGWtRa7xYH6vXrb5j6qvxQ/26iTs6n7g1svFet9bLnUdkDI3j6zh/hXDXJm6t1NhmLvpa/OvVz+1ryWlf2eTgnxzWIXKt2drIedrrFrpO8TRyZl5Hb68/Wrz/CVkEKytKJOowegfUM7mhX8fr1uH0Nrr9ehhzGJXJwyP7tA9a1qDhYfcTd3DkPH5S3esHlHT1RE0ncWQiCFDGZFB5/aTV1vWRfW2GiB/T1MsVE4yMuYlJEB+8nSQZ53tJZL5uHd1PxIJ6avyYean9spRrz9nPMdcTIse5Z/BdpmuIC/yZ9lD8WIJc13gJPvbmaPUrx7Lqq9dD/cYlrLAf5WuyXTpRIlHz9du465QmKUbWNOpPZWa+bv24PeHGl9DeknW9MYJrMdcajW/pye6fbOsQ7sMbO1Ob13tF/LNfj/jYaS9Mihh/PHvPhdafkNxYeVFSjOSUuAghycMVCxqeaUISAUXJElDvFBL4LiD8LtK1Ig249juzGMv0rpuUIt6dA/duind2FnMXYzmE74BEjHcYSAlDUbII/NuWGW5rE0ISTuhPLTzThCQJihJCCCGEJAKKEkIIIYQkAooSQgghhCQCihJCCCGEJAKKEkIIIYQkAooSQgghhCQCihJCCCGEJAKKEkIIIYQkAooSQgghhCQCihJCCCGEJAKKEkIIIYQkAooSQghJGmVltJU2kkgoSgghJGnEJVFaXm1ubg6XLl3SDidJgaKEEEKShk6cvb29SKVStDya8a18LHPZ5cuXtdNJEqAoIYSQpGElzqamJrS1tdHyZMa3VVVV6vmJEydw9epV7Xiy2lCUEEJI0rBEiUyc8o7J0NAQLQ9mfPvSSy9h9+7dquz06dO4du2adj5ZTShKCCEkaTiiRCZOGXePHz9OW6YZ31ZXVys7cOCAKr948SLeeustvQBktaAoIYSQpBEjSmTilO/oz58/v3JWfQ/wyd/gYtxr19Ni5zGEK58Ufrmn2ipbvBnfNjY2Yu/evejs7FQ5Tb7GuyWrD0UJIYQkjTSiRCZO+fkHmTxXxOrvBT7xIPr6juONuNevp506jHZ7HnJun/otXu9rR/vhU9H6OZrxbXt7O5qbm9Hf34/JyUmKkoRAUUJIiXJ61wZ86EMf8q28T7+gGEC5/1q5eGY4jcp7TPkGVJ7SxSXK0nwoOFWJDbL8nkrh0RgyiJIVTZz7vgt88iEMpHrQMzaLK7p41bgwhWF7HmfHkBqcxNTYMIanLujCRbJaviU5QVFCSAniJlNjXlLVwkMlTPuxSLObZD0vwdqPS5Gl+jDUbsVFyT6/L2XiqVcsxMd3zRPBd/VrSpTchgVT/y9/AzWaLP/rv/bKTLsn9XO7TCL7MuXSTL922V8/6dWVxPWjxtN15mdx4pefDOps2CaEyjRmdqwFPvGPop4ut/vMhO6HoiSZUJQQUnKYd/DWnY6+8iBJ6nfxG3Z56dJLorKubrdJyxDdJnx3oFRYqg/VU4FuvxxR4iZ6aW5ilgn/yQGMiX5SFfdh4Zb7cPysKJdt129Bakw+EQghcXVLCmNVss/bcKKiAVXbX0L3Z8tw8YfNeEON9U2MDQ5iUPa1Zb0a6/L0oJrj2B1lWHhI7AstJi6Mye8EqcCJW8pw5lHxuhxG3uWQbXX9M09NY0HXj+1H3rEZ1HX++7/j5Egn2k2df23C5I7viDl9BEcrRsS8rD69K0qP9lVG35JVg6KEkFLD/OnAiAuF+bNMOQYoSrKzZB+qp4I8iBKJleh9k4lcv2wLl4WnhzHc04SqqiaMVYtyKUr6D3p/BtGipH/z14CPCzHQ2ICm7i60PPIF4Pb7sOPXaz2R0NgmhMwYTn6tDFd+ukeNdW52DMNPi3afewBNP/5LYFOTKp+ZGsaUqDf30A7UpYYxt0ELJ21nHt6Bwa+U4W1dX/UzPIxU3Q5UPX63/2ekiW/qOn2TmJ46hCE9VtWj3wQ+9gB6avegTrw2J+rJPut6s/zZSY+f1bdkVaAoIaTUoChZPkkQJZbg8O2jP8W4SOzu5zBa657A6IdknbWYHe1Fy6avAN/WomR0ArPrLFFy6/fR3tSDHiFKep/7BvCljdjywGeBW/4FvfKzJt39mPq2qP/9p/BqakiNdbHq28Cdm5C6vQynftOOwVEhMET5vOj3wqYKtPzvDwNfexFjQ0I0NdWh52/LcPKhKgx+oQyX/s8L6NX1L56bVh86HX7088BH7vdEyZ1luPzPVh091vYH/1bM6UfoajmAbjHXybVluPjbKtQ11CM1eg5v6suPoH1FUZJMKEoIKTlM8rSSpP2nB50wwwlVfnZEtwuJEjvRlhJL9aEhz3dKRKKX31Cq7NVOHBKJfXL6HK7Jz3c8eUx9YLQ/9UtMl/0PdO7qwtiB/4srt3wPHd1SlLyAeTHWxSdbfVHSsqcRbb2HMP0NIT4erEDNI18CPnQ36qpa0DV0CKPPrRWi4V6kGhvRNXIUs0KkvP3LatT9+u+BP/86WtoGMXZ8u+p34ck6dP9wDS794+/xUtsYpsf3YvbWMsz89Fm89LCo/8G7UP/qfhw+/prXz38MYLZineh/A+pq2tDz9NeBNRvQ2mTVMWPJOck6Yk5yrucea8T+VBtSPb04dGLe+zyMS66+JasCRQkhJYiXJGVSDZu566E+xKoSZliI2Mk1qFOaLNWHHnkSJRL5L1Tk3ZG+TlVXWdchvDY7i9mze3BV9yXt6r9tw44ntqCmvREX/9KUr8W8SPRnH2lE6ok7/brKvrkNh1K1aH1CiJVb7kXdjldQt39AiJ4pnHrwI0G9b1VgrKcJPQeHMXGHab8WC3fLfpvQ3fc4zpq62s5urED1nhp0fe/DQfndu7x+tq4H/vJfkaqtRV1qCJMPrInWkQLKzEnUmV5bhjcerUVTTx+GDo1gbOI4Zs69ibe1m3x0PxQlyYSihJASxU2q4T/D6KSpzH6Hb+4QSCvVuyQBS/Gh96+WbIvx42IT5/ys+rPH5PgoRkZGPBufxvn5ecwvzKKvZgcq61qRam1Ec183mipr0Tk6hfGu3dj5wnZU1BxAV+9uNLQOYrS/BTUV2/Hclq3YWVmD3V2TmB7txaHB/aiqqUd9WycGjxzD9NxZzPTXYcvzL4r2u1E/MI2ZI/0YPf4aBhu24omnfonRD30EJ4WwaGjpx6GJQTS/tAVbtu1ERW0TWhtrUL/Pu6vR31yJpzc/h53VVj9jI+L6e8S8+tR4E6kqbH52S3isofCcDnXVo0P0d3B8EidOzuLshXlccd1FUZJoKEoIISRpLCVxXrmAWXl3xLaz5k8YFzDaVo+mVD+GB/swdHwKo6k+HDk5hxOHUmiqF2IlNYLR8U70D4uEPt4vBEwDautEeVsKnUdO4+KsECfjg2jr6Eb/qHgsRMmFhTexcLwLtXvqRPtOjPzM+qe7wi7e8zSqX6pFx6Eur9+TE+hrrENdQxvaOoXY6Euhp9+7qzE11IbqGq+f3qPnhc6SH2w9imH556LJKTXe3JEO7NFj+XWcOU0LsXJogqKkUKEoIYSQpLHUxHntCubl3RHbhHDw/oQxjxNDvegfGVd3VabPXcDpqRmcnb8o/j+C/t4BDI2eFGJmFBPHREKfOY7RkSH0yvLDR3B0ViT4C175iCVKZN9vzoyiu7sPB48cxaGhTrQK4VHf0IS6Xdvx8t5WpJq6cOg13e+FORwf7kff0EHRj5zLOI6f8ATExemgn0kz3txJUccTJXK8q9ZYfh1nTlJAUZQUJhQlhBCSNFYscV7B2RPHMTU9o+6knJ2/jCvzV3BN/Dd/ZhpTU9OYmb2ACxdOYu6sSOjzFzB78gSOq/JZzF4Qda/MY+HiecxaokRy7cKMX++1iREM9nWjt38Ifal9aOs/giNDo5g6rfsV4un89JQ/j9nZGZw+5wkIu5904+VSR4kVipKCg6KEEEKSxoomzmtCbAR3UhbeNLLibby5YMqv4IpI9Cqhu3dfTJaX5ZYokbz95oJf7/zMlPc5F2HjoyMYn57DnBAhZ8VrXhfheUgzXdv9pBsvlzpSrJiXfChKEg1FCSGEJA2dOAvdrt34HszefLNvZ2+8AW/eeCPe/KP4+tfTKEqSCUUJIYQkjZgkWqj29g03Yl4IEWMLN/xRbL3rbRQlyWTJooRGo9FoK2fd3d2orKzE5s2b8fvf/179f+vWrXj55ZdVOW15tn37duzcuRN1dXVKnAwMDODIkSOxa0G7fsY7JYQQkkAuXbqkYq1MmLt370Z1dTX27t2L5uZmVUZbvnV0dPBOScKgKCGEkIRy+fJlnDhxQiXOAwcOoLOzE/39/eo5LT8mv2iOoiQ5UJQQQkiCuXr1Kk6fPq0Sp4y98l+zyMe0/Nn09DRFSUKgKCGEkIQjk+XFixdV4qStjEn/UpSsPhQlhBBSALz11lsqadJWzqSPyepCUUIIIYSQREBRQvJA8Mux4V9Jvd7IefCXawkhpFDJvyjpKw9+kntT8IPnEXKpd6oSG0wdZUw4Ib+FflI+fwxsWqSf5ZwyrfV1g6LEYP+kvi8U7fN0T6XwlsbeU3a5QP3MfmhtAwG6Uvuv2Ij6cADlxt8xPi8KnNi9YZd3hfa+9K/bjfO+r+y9Js3db9briYg/JB/kV5TozaU2oP3YZZH1Vvfdd4JQycM6mNI/eT+MS0jsFCXJIrQewiebZPAP+0YmB+/MiQRpJUWZQM15U8lUnD97bYN2AjlOMSbUPBLnQ3Vui9pvnujy98mp0xgQFo7nQZ3TfZWo7PPqGtGi6pwaQOWuAc9Pum3Ij7aYTkT8Ifkgr6LE21Am8GkVG3P4cq1HUWKTOeGawxw+oE4bKxjK+uW79EG32vhBNNSPwX6Hp/s1wUKas4bqjssuL3D4CdBvb4mr2OASM5YgNG9VV+8fXW+Df712eWm9o093p0uurUkU0o9+0vDxfBYqdwRnuO/Me5JoHB+qMxM5W8VDOL5bhOK5I1wMOhZE96aOB36M0ed7U7lXXsT+LDWSLUrsZBXakKWIPJRpkqv0k+WbIPk4ScMRJUEb2be9HjEBRZVbAlEFGD0fN+hqlMDxy2PmIl9T/QTlp4XgkO+N0o0Vnrc7hnUd9pxE+/JIkCtWpO/KhRiUZ8w7N4Go9/waPUumPGbdnbWV/vcThrN2JA3u+VB+0+sgLJqACxvvjY18g2CuMYhb3mvRcoN5PfJGVPpQttF+DHKIFiu2f0lBc11EyZgVIOUBTFcv49HUm7LYDnDupBcl8iCH/CJ9pfwpfWslDRkMtZ9DySVUz2ljsISBh7duKni4QVcj5xUWFt4e8M3sDbdthrHSz1tiPy/VYOVdt+8jf82t9dJrEQn8dh1DZG21X/X6VS7280elSJrzoVBrUVw+DAsL+xx6+0vezTQxINhrwb5y96UvZHwf2n3aj0kxkN/PlCjhYA6YtwFjN0uu9WxMUivZzReTMDSFI0qiokoJVLdthrHC85YByZ5rzNzVXov3W3Hi+kD6SPhS+tT2s7UXQrhrmWZtPeRY0TUlDll9GHPeChh1pv3z651def2x5e4eVGc/Ls7r+rK9PtOuhWIgKVjyK0pUANSbQ2+u+GSQrp618eRT+QEofVi9DV1KySUGdRitJGASjSy3DrctUmxhoN5xLFWU6LXx/a/WzaxTfNANiRLdPhI4VD/WeKeklEo/Vnje4WsN9WXtncxJofgI+cjfG1qceKWBT8we0oT8KXF9d2pACBzvoTqTJeTXJeP4cGCTc4btdSkG1DWZ82vFeukH982o3JuifmXorJs4JersMp7R9UNvQiRe/9yHxUOeRYlAbTy5ebJslNh6eoOpjWc2YWChYFmq2H6TwUwlcZ0gTLntd6t+eZ/wb1ZRYvWl6waY9ZFmBQc5Rsxah0WJxG4vzLSxr0m+81b9xo8VnrfEqifma/6cIN9Nxc61JLDPjrNOvk90IpT/MsLeO/6aO2slTK5laJ9F9gcJE+dDcV7N5yCUFeneDJ3pYJ+oN0b+tXt7MFwmzNQP7Vdpcb7SvsyUa0hBkX9RQgghhBCyBChKCCGEEJIIKEoIIYQQkggWLUpQVkZbTSOEEEKKFIqSArO5uTlcunRJLx8hhBBSPCxZlPT29iKVStGukxm/y8fyz2eXL1/WS0gIyTv6vCXCCCkhlixKZHJsampCW1sb7TqY8XtVVZV6fuLECVy9elUvIyEkr+jzlgTj3VFSSixLlMjkKO+YDA0NBfb0ncBH/xVjdlmutpy2y7V8jb1C12D8/tJLL2H37t2q7PTp07h27ZpeSkJI3tDnbTXvCJs5yMe8O0pKhWWLEpkc5YE5fvx4YENtqK7vxhG7LFdbTtvlWj7G3naXECU/QHOer8H4vbq6WtmBAwdU+cWLF/HWW2/p5SSE5AUrzq3WHWEzB94dJaVEXkSJTI7yXfv58+cDe20Eqb5xnLLLcrXltF2uLXfs6nuAj92PAw0taM3jNRi/NzY2Yu/evejs7FRiUL52fe6WmG+hLLVvRyUliRPnIneEl2Mtv8N3vvM7tMW9ZpmZA++OklIib6JEJkep4q/V3wt86nF1cK5V3w3cVYEF+VjYH+4tw9v14rGqcy/e/pTXl1/fbnvhdUxt/IQ/Hu6t98pdS9eXtMc/5bQfx1uinpqDrqPm9Ph45rHt+d0rxrL79Me4F38wdT5xGxZMnY+X47Ip/9SnvLbmWuz52fOOMVPvR7ffjs9+9rP4m7/5Gzy4Z/K6iZLo17tLpFBxfrdDfjW0/fXj5rcschI00a/l9seU/Zh+Q3069UhW7K/1Dv8MgCS6BqHfWwp99XcRC1R93iJ3hOsewqc//WnPvrMZA/pOpl2+/pkBr8wpf6hOl/Vtxnq7bRozcyi6u6M5xITQzxkYs+JK+HUnBpGCJq+iRCXHfd8FPvkQBgansSAf3/0k6nqmodLmd8twdUsKY1WivOw2nKgdw9igeH5HGc48pevbbf/7v+PkSCfaxViyzsJDMVtP1kvX118/icvTg2qufvt9/xu481GMnVWNRdvvYn4shcEdotwe+5+qMaXHHrjvFiw8cMArL/smxsbEWKlHcUb4Qfa5IMZQ4z46hrNmPhUNqNr+Ero/W4aLP2zGG6bt4CAGRZ+pLeuFP/aptnJ+/hjqomLQfv+XF4zf27D5Ow+hPcmiRAUfO+iI+rZgieD2J5/r9q4oydgPSYtcn9BvTWUO6KF1V4LEWZ9iXYfYOPcqNq5/HhPizMl41/7wx7CxVT5ux8aPbVRn8fz5CWxdH1duPR7bivXrt/r9pDMzh9W7O7oS6N9l0ntQCeRse0gLYbMPI7+VI43xoGhYOVGS6kHPlnXA+i1I9fah+8hpvK1FSf/mrwEfF3UaG9A0PIW5b4qE/vAO1P1e1NdtJ0TZ25uakOqbxPTUIQw9Ldp87gH0fMUbX5nQFP54Tl+Dop5qL0TGudkxDOv2VT0vi7Zfx+C+FKaqRdsnB4TAGMPUNvH6bf/mj+2PYeyLD6HqP77lXU9jG1JT27BQdocQMztEnzO4Wn4bFv7pMdQ9KuqY+XR3oeWRLwC334cdv16ry0VbIWpOfi3NGB1TuOKtTRhdJxAlgd97f73GesdrJRqZvDdVBj/OJg+u9U43+i7ZeQcS94N5oR++iklqsq4OEDJ4xI2Rnmh/fh8UJflB+s73cTZRYr/uJZPFrWcBo89bXJxTd4SvncLL96zBhopTuPb6y9jw614V/5R1/wpr5HPzf10uz+mvusVjWf+el3FKlsvHa3S5aa/NzKG9vR3Nzc3o7+/H5OT1uzu6MixWlOj69tlXscjat/pHSUlxsLKi5OmvA19/Am39BzE8OoHZdZYoufX7aG8SdUTinlxbhou/rULdrz4PfOR+9EphcGcZLv/zC+gdFYJibBYXq74N3LkJ2yuqUFtfr8aXpu66mPGsvga/UIZL/ye+fc+DH8PF8iYMf/mjuHRgDIPTM5h6WoiJ276P1oYD/thtjTXYUdOItobd6sNmFT/7HHDHY971dD+JC2XfxHhVHRrEfHoe/CTeevBFVG38O+CWf0GXnk/vc98AvrQRWx74rCqX19bT3Y+pbwtffP8pVO2qCI9RU4uWoRm8qRfIR/v97v/1v3D77Xfjdy05ihL/ToVzuC3x4OOUyYBh3p2kv1MiA4Rjqg853mJv77tJ0rmWSGCyxyM5k0WYGsJr7q5NkZM2zk0oMRL+s0PYNyrRiqTrnhn/ub+Xs5yRtHMoZFEisN/kZNmDpq6pY940lYw4LkFWVpTUPYirt/4ArW09GBx9AfOi3cUnW31R0rJHJOPeQ5j+RhnOPdaI/Y/+PbBmA+pr9qNLChrxuLVpPw4ffw2zIom//ctq1DW3o6G5DamubgwPD3t3QORdFznekNPXB+9C/asx7bf/AAtf/iJOr7kfXfvqMTo1hbGK9WJO/4JUYyOaHhd9lv0d+sTYg91irB98BPjyf6DtN6LPzz+I7XsP6Ov5Kg43irm2pTBy/61Y+PEudD5+B/Dh9aivEu30fK4+WIGaR74EfOhu1FW1oEuUjz63VozxeQyJ8dpa9wVjCJ82t6cwNCn8qRdJYfu95tf4zmc+o/6mLW8BZxQljsjw6zmvSWwRorBESnpR4iQqv81SRUkQrMLvhhxR4syd5Ii1ppnfpbrrF5N43TUqJrLFOeWfaLJUCXOX2J85iJJK97y5ZJ1DYaJ8JfaW/8YidPc1jLfPgj1m/Oz53VuDot6HJcjKipKhBpz+qFcfZd/AvBAGZx9pROqJO31R0nygD1PfLMMbj9YKMfAV4CP3omFXLRpSQ5h4YI0/Hu7ehbGeJvQcHEZ3/wj6Rw5jbGwUky+K5G7uukgRsFb31dOHsR99OE37eszcWob57z6N3RUpdPb14UTFOiFuHsCBuja09/Zh9MfW2Lf9Kwaa9uCV8i8D//AIdlTXoanzWSFKvoHx2mak+oYw+W+34eqPt6DuUXENpp20tdtwKFWL1ieE0LnlXtTteAV1+wdwaHIKpx4UQsTU++gD3hj7ujEyMoKh0TFMn17A23qhTL3A7/IzJZ9Wf7tOpiiJ6S8rztztvu35xsyd5MbAprBQDO0Jm4iPw0nYI2b9i4XIeYsRBHKvxyVUUa72vfO672u1t+XZGMgs3HOZQ6Ghr93sI09kpPOBFh32PtTtbREi/UpRUjysjCiRn7vQdy5GJ8fQ11CJ7S9sR0XNAXT17kZD6yBG+1tQo0XJ0PgUDnXVo6OnFwf7wuUTqSpsfnaLaLsb9QPTmDnSj9Hjr2HyxEmcnDuLc6dnMDvWhbo6767LqEj2fl/jkxjfX4mnNz+HndVu+wkMNFagYl8T9jcLcXNiCudO9KO+KYVU9yBGRD9q7KefxXYxdl1TL4YGxTW3N6u7La2dgzg8eQhd9Sn0dA9hbPIEJoZEeXc3+ruaUV2xHc8+9wJ2VtZgd9ckpkd7cWhwP6pq6lHf1onBI8cwLeY/01+HLeL6QmP0T2B2dhYzp89h4U0tS7TfX/T9XoGHPr0eW8fO41RFIBi8Q24ldutAhxJQJOkILEEhsUXFUkSJF0Ccd9vumCHC/alrMUHdnm/c3BVeEAvmme156RFeR+kPvT5y3ey1dBKqwq3jrFdRERfn5L+aebjdFwT2+RjoM16QPjF73vaP9djev3F+NsTNoeDvlEg/hOOKESWeuHDihRQgobOuhYoSJrYV6T4sQfIrSuQ/e5Wvyw+Yys9dKFEyJZLvDCb627CvXoiN1AhGxzvRPzyJE+P9SGnxIRP0tBAMhyai5XNHOrBnT51o24neo+cxPyuS/MxpzJ69gPkr13DtyjzmZ0bR3R3T10mR3EfaUF0T134Oxwfb0dY3hNGRGZy/cBbzc+Po7RNzVPPWYwtB0yDadg8dx6npcYyM9Ku7NSMTJ0Qf0xgV9SeEKDk5K+ofHxFiaAJTo33Y31KPPbUNaG5LofPIaVyU444Poq1DCJdR8Vj0f2HhTSwc70KtO8bxOczPi+sS1+etlOd37zMlt+Mzn/mM+ieGyu/yw3L6cHrvvmKCnyCrKBF4QUIfdCtYLkmUSOQ4pj8ZcPoyfSjN7c8SEfZ8Q3165s0tmwhxn5ci4aDu+yIXUSJR9WLaFxtxcU4Ij/Zt67FmjfxMibh+f5/r5KktdDfJ8le6s6eScZyv4+ZQ8KJE4Owhzy/Bvgz5SdaJ8Y0nYAIr7TNdXCxZlKS193wAKbFJBv/sAxj+wJ9i8k/fj+mb340LN74LZ//4z9D/5/8NQ//5fZi9+T9j4o9vxtmb/wSjHzB1bsBF8fzEe6PlV2/+M3T/xZ/joOzz5htx5SZR56Z3Yf6d7wjGvvFmazyrr5tuxMX3pWt/I86JeR38k/djTpRfFs/ffFe4HzX2Bz+IQdn2/e/Gwo3vwex73y8evxez77lJ9HETZkX7kze/R9R/Jxbe/X5Mve+9OPPeP8Xh//Lf0Kuu+QM4asZ9759g5M/+2O9ffnfJm3Fj3PTOsG+FFV2AIiSJJOG88cyTEiT/okTaTe/H8H/9rxgTiVolbj/5vgPz/+l9mPrj92Hm5ptw4ab3Ye49IlG/SyR1K0F7giFafu2m9+K4anuzStjXhIBYuOGPwmNLgRDX1zsytffm9fq734Urup3bj2qrhIdoK+Z89YYbMX+TEA5KlEhh9E5c0KLkmqwvRMUZ0d/CTe/G7PveHx1Xllv9y7nHjmGLLmHFEKBCd2N8s2/bErLKWGdutY2ihJQSixYl0rq7u9VBkf+EVX4Fsvy2QfkFP/Lf08tyZU116vXdda+irr4RTS1t6FCvdaCtpUn9nkRTUytaW5vQ2i7K21utOim0pynvaGvRbYW1WuPZlq4v8Th9e29eLW0dQVmmsU25rOP3045WcU3yC9dMfdWfrGPa2eM6/acdwzL5fQUMUISsMDHiYLVMnnueeVIqLEmUHDx4UH2zoDwo8jcZpCiR3zhoEqZv+15Vr9e+2oCGfc5rtCVbR0cHAxQhK8zc3JwSBBnffF0H4xsRUkosSZRIQSI/hCkPiPyWQZkkpfX09KjnIev17qp0dvdFX6Mt2WSAmpiYwJkzZ3DlyhX84Q9/oNFoeTQZ644cOYKWlhYlSHbt2oXa2lrs27dPlV1Pk6JEnnue+exGCpslixL5f3k4jh075n2vhkiS8svM5GPa9TEZMOXPmZ89ezayRjQabfkm75aMjo6qN1ZSjMg/q17vOyXG5J/N5bnnmc9spLBZliiRJg/HzMyMOii0628nT55kgKLRVtCS9OaLb0SyGylsli1KpMm/ccpDQlsdk/6314NGo+XX5DlLypsvvhHJbKSwyYsoodFotGK3JL354huR9EYKG4oSGo1GoxWNkcKGooRGo9FoRWOksKEooeXBjmHrOu+bWTe2x71+vUzOYx22Ho17jUajlYKRwib/oqR9o/7acGEPd8TWObZtXVBH2rqtOBZTzzOT8DIlmw5s9PvbiI7YOkVitn9X6Fo7Hl5kYpdzSrPW19coStLa0a1Y5+8bbf65s86PtY72OV237ZguDwRo5jNZYmb7145n1nkNBLvtwyKPV5ZF4r407avQa2n8F8kTxudOOSls8itK9CZRAcx+7NTzNmAOhzEUSNMFQH3A1ca0H8fVLXBTB9Tym/RP3sXAEhI7RUnBWcfDQZKMfSz3ln+OAr/addW6F+tZW5SF952Mb17ck2LPnNfgcfC6KC9VH2qxYecKb195Ajnwn3msY7uOM2lFjDBS2ORVlHgbxRxOvYliDlzOokSbDIRpRYkjfsJzKCbLnHBDh9QXCE4bK9HI+hu3eb6z23i+dvsxZr2jNj7W/ldlzlqrOy7brOATam+tvw5QyvwxY8YS5aF5q7p6n+l66/zrtctz32slYSHBIf3srIXyqyy3fRmsQXw/pW3y3NgxSD32fRnUkYk3fCcy87kuTtNn0+wdHUMiokTHBSOCvRhnn2UdI5w9SAqbVRElocRnNqBTxzaKEmlO8rBNHl7Lz0GAdAKelUSUn/w2OSQgvZ7+u2Tldz0fJ/gaU+vml8fMRb6m+gnKjwnB0ZFhrPC83TGs67DnJNpvzLLHSsmkz0K+tc+o/Vz5Pf0ZVWsRs+6lad6eVTHNOmO238zzULnycdx5K2JzxIY0L8Yb03FF778glsnXbF9RlBQjqyJKbPM2o9fG3pjRDZvm4IY2rjuHYrL0okT6xw5+gUiJEQKxAdOu57Qxpvxsj++tr1qnDKIkLCyC9VUm5tIv18ttm2Gs9PN2n+uAxaTpmLOPrD0Rem6tgXemnL0XWaNSNussKL/E7VX7ud6b+gxsXexnuArcvHgePd/yLqeJDSZueHtPlq3DRuGncGynKClG8vuZEqWAzabxNlq2pGA2nZ+8YiyjKNEb0xz+2ABaFGYFPue1whEl0XVR67VkUSLX3p5rzNzVnsy8v0rKImvliBT9uvSz7bOQ39X6xOyRUjXpD9un8rk8Z46vQ+fBN7lnizFepTPvLNtCQsUAfw9GXzcWFTMUJcVIfkWJLRBU4NKHUD82B7Rjm9lEegPGJCvbIqJEJxoTJNXramPq/kJBt4hMXbflKxMMZbl1MKU/bN+YQBj4aQmiRPvWD6pqTfVcnOBrzB7btA/G1Kb6scY7esxfx7ixwvMOX2uor3bxDtTeL8W6JxZprv+kuXtEPXZ85pcrH9vrSksn7MLl1uOjHejQe1Ml5JLamzFCQvrLjwHe2fdfV/EgaBfeuzF9CSOFTZ5FiTC1wcRGkWYOmymTm0cHNb9Opndcdl/a5Kb0lLV47h9mvTmVWcGhGC3kE3Gt+tD6PpFmBzmr/sZ24aesosTqyznsYT9b6ybHiAmsYVEizW4vzN0f0uS7RtVv/FjheTv1xHzNrfAO0WfsXEvcov6TZvnQWke5fp7/gvJQmTYKFGHuuYwpN34KndXIGStyM/HfiRfhfWXEm5Mr0u1NZcEZJ4VN3kQJyspoWcz1GY1Go9Hya6SwoSi5jjY5OYlTp05FfEej0Wi0/BgpbPIuStra2rBv3z6aZcY38vHg4CDm5uYi/qPRaDTa8o0UNnkXJTLx7tmzB6+++ipNm/HNjh071PPR0VGcOXMm4kMajUajLc9IYbMiokQmXnnHJJVK0YQZ3zz//PN4+eWXVdmxY8dw9uzZiB9pNBqNtnQjhc2KiRKZeIeGhjAyMpKTnfh6Gd54Rjx+5uvAR/8NR2Pq+JZLnVwsX/1kMeMbeadEmvSRLJ+ZmcH58+cjvqTRaKtr5syutsXNjZbZSGGzoqJEJl55R+DEiRNZ7cy3xQH87R7sHxHPR/ZjT2MvxmPq+ZZLnWy2/dtClPwz2pbbTxYzvqmpqcGuXbvQ1NSkBJt8jXdLaLTkmTmzq238cPzijRQ2Ky5KZOKVn5+QyTeTza8vw/zvG9Am2h2cEmVTB5HqHcNMTF3fcqmTyarWAx+7Hwfqm9G8nH6ymPFNfX096urq0N7ejuHhYYoSGi2hZs7san1w34wvH/PD8YszUthcF1GSLvEubPDaGFt4qgkdj/0D8NGf4sSMqDMzifGHPh7U2VDjta3ZAPzVbzEvH7t1TLmss2EDrllt53/7V7reBiyYOh+/FZdMndsexnm//7/CW7qdHDNoK8yMkaOZdovxDY1GWz2zz+xqfHDfjM8Pxy/eSGGzeqJEC4uTA01oatqGY2vKMFeuRckt/4SGPSlMVIg6n/glJrqa0NDUhJEvluHSA/u1mHgAXalRzMrH39mBQ7pO1/fW4NJ9jV552VcxMjCAgaZyzIm5ybazo2Jeop+58gFMqTq34tiLNdjx/FZ0/E0ZLt67BydNW3ENKdFn01PfUuJEtpV/evHHcK8pjS3aN4k0862f/HZUWvGbe2av9wf3zfj8cPzijRQ2qyZK5J2Ht35RiyYhLCYOd2L8H8ow88DzeKVci5KKGvTfUYZrPxd12ocwdrgHqc5ONL7yPHb8Zq0nShpbcfir3rgh+9wD2PGrrwPfegpNe+rRePg5vFH2BfSIA76jdQJnf34rLq3fJMYSdWQ/e2pQ29aCvT/7O+B/fh/Pb7xTl4u2QtQcF3OLHaPhEOac64oz02b5oiT8Ne3X8+u90389ufO1/vJrte2vzg59VXQ2QRO+Pmn+mLIf02/kpwpiflOH5pv9ldz2nrG/7jwoj/vKea/M9bHq1/m68GKxuDMb+eB+2+9w96c/jU9L+2lVfPndv0OHKq/CA+L53Y93BPWEVf3UaavNjF8UH44P/YxEEBsiXxXv7yX9+zeq3IoZ5tyHvprf7NcgDpHCZtVEifzTzZXnxLuC3gF0Dkxibm0Zzjy8DS8/+LfAh7UokXdG7n0GbbrO66+Nqs9idJaLOmt+6IkSIRgWvvsM6vdU4PmKPajfXYGdO3di209vB77wa9R3dKKz9VGcLfsqDu18BdXV1dh//8dx7cfPYPuDos6Hv4920U9bawvaf/8VITYexOb7/qcqT6nyFMa/UYbL//QYdu7YHh7j5QrsPTCOM861ubZY36QzeYiD5CEPriMIVtCWJEpUELGFiKgfCiiuuf3J57q9K0oy9kPzTa5HSFxo/4bKxV562POnvceCx3LdxPrbPldrIMpKSJTIMxt8cH8Iz4jrf2bA+zB7w88+hnXPyg+vh8uHnhU+UuUNeEj58BkMqfbCBp7xfPizBu+5ZWb8wv9wvNxzRtBqsaH3jBIlMefYEyvePrUf+6LEjim+4AniBilsVvfPN7d+Dwf7BzAw8hwuiLZv/EcV6h75HPDBdajdWYPa8juAD30HDbUN6Bs5jCkhDq79aj8mX1wrRMk6VL9Uj7bHhJAoux3dok6qtR7N964BvlSO+kc+D3z2AWzZtQ+p/qdF/3dgaE8Dmuqb0fuDNVj4wVY0lX9RjPVtMdZe7DvQi8mvCKH0462o+JmYw1/chertdWgW5X1P3CnG+Dv01exG/d7aYIz6etQ2NCF18DWcc6/PskX7Jta8A22/0zVmJ5JQ4pGHWCQb/12HDADWu5a4vkI/FmYSjtUmSGTSrLGMybo60ITnlYtF+/P7oChZmqlAbnwa+LdD/3BhuL7jf1+4eOUbrTZyn2x82Lxu2hePZTqz3gf32/DzdS/gqDi/8gyfPfKC2JPe87ZfrMG6F4+q8qMvCtGhHov6a36On/9iHV444rWRr/38Fz/Hml+0eX1YZsYv+A/H69hh4oAXX8weFPEkco7lXovGHj8G6Dhk3iB5okVasG9JYbO6H3T9ltcGZbfh6sfKMPczIQJ++yXgw+tRu60C1Q0dGPrhh/2+sXYr+tvq0Lb5W8BtP0JLZQVeaezEofusOrf+CJ17KrBjo+jniz/D8xWvoLblcSFKvoJDu+rQ2N6NkR/fisvfexqvPPL3QTtpdz6H7qZdqPvtl8UcNqD6+e14pT6FnqHDOHa/ECKm3kfu88bY04Lu7m509vVj9NgcLsRcozTTbnmiRJh/KMMJJaMo8evqdykmCFjiwe/fKZP9msOf/k6JCQqWqT7keHGJL5M5SdG9FjM3KzgF45k2tIjpwC7N2ydybTZiqyVAI8JPmv9cr4PoJ3jH6z0vRVHindnw/lbJ1vedPmuhvbk4H+YtZqy26bMaXLP0i/Sb5SN7D5qYklaUSDFsfO3VlXebKEqKh1UVJdKmOirw7DPP4eXqetQ37EJN7X707d+Liopq1DZ2oHPgMIb27cQTT23G1ooK1HSMYnxA1OnvRlNjK5rbOpDqG/Hq/O5p/D9Rp6q2Fd0HmsS7jDpU1dXj1dYUeg92o6WmEa2t3RgYHsVIqh57m9rQ0VKHl7dtwZNPP4vnt1egonkIo/1t6OlowM6Xq1Fd36L6PzI5hYmOXdj85GZsscdIDanvEjh67DXMnrkQe415DzAmKeuAl1GU+EHRqee8Zl4PCQ8ZEHSd9KIkCAbhNuGgnZvpgOSb1bc935i509KYtYZyfUPB3Kyn8afrV/+5WWfxf1NPJo00CbUYLKczqxOmtHXbtuo/TXrJNkiidrLN3Yd5jxmraN7dEeknLSicN1WBWNH+kXXTihLxWPhavdnaJl8z4jqIFaSwWXVRIm26vx6VFa/g1ZYudPUIEdA5jNGBFBr2eaJECoLJvn1CqLwihEoT2oZfw8ykqHNoGJ3yzytDVp2XKrBb1Gk9MIKjR/rR3Z1Ca6ob3UOjmJwaRX97L4aEKBmX9Ue60TU4hJG+DjTUVqPilRrU1jeiaeAYXpf9D3YKodSGVK8nSqZnz+DUSAsq3TFGJtUH0GbmzsVe38oEmCD4JVOUxPSX1Zy5233b842ZOy3e3D/TeHvAFYzG7856+gkzKJf9ycSi9lGahFoMtugzK/ek9IX5v12u9urifLgyMWP1Te6/0JuNULnck1qgGJ9I/xgRI32pBIoRMV588URP0CcpbBIhSqTNjHaiuaUd3YOjGB3tw5BI9FPjI+jTokQKgrmjvV6d/iEMT85gblrUmRzHsBYlfp19rUjJOqOvYXZGiI/xUfF4XIiSaSEcpjGpRcn0zBxmXxvFyJGjOHbkIHq7UmhrS6Gztx9Dpn8xh25LlMg/0ZyJG2M6/Zcb5SfAOAlDPfcOqy0YQgfUSd5eQtLtndeUWYLC1Lf7Xawo8YKIk/zcMUMW7k9diwlO9nzj5q7MC1bBPLM9L34Lr5u8/uiesdfM3iPBY2td1Jrqx2kSajFYLmf2WHuH3oPevor4Sprvo8X5MD8xIyEmhIbnJ+kDc/6Ez7aZ6/bK7TdAJoYpsWKfeyVKxGPpNyv+UZQUD4kRJdLmpoRAOHwER4UAmJqSIkIIgxkhIixBcG56XNeZVELg3NwMZl9/LVpnRAoPUUf0cfbMLGamhXBQokTezZjDtBYl8gOq54SoOPbaSa8fIWCy9S/nGjvGSt4pkQdbH0pzyzgkMHTZOnHQ/X+VI8ut5J1VlAjzDrgewwqW4eRmzAnA0qwEp56H5iyCiHiX444ZmNufJSLs+Yb69MwPdBQljnnXHPaTW+4IR103WP+YdZZW0qIknV+FqYRpXjN+W5wP8xIzkmDuWTXXGvKRtOi598qtvan78mOYNoqS4iLvomS5du2dN2L+Rs8WhF15hyh/xzvF8xvwtq7z9g1Bnfl3vsNrm6mOKZd1TP2yd+DKje/0v/FV1l+44Y90P1bbNP2nHSODFcW7HhqtBGy1zyxjxtKNFDaJEyXFbAwwnoXuxvhmv1un0VbXVvvMMmYs3UhhkzdRIk3+KxR5iOQ3EMqvR5b/l1/+I/+tvSwvdautrWWAodEKwIwoWG2TcYMxY3FGCpu8ihL5E9vyFy3lIZK/1yBFifw2QvnlP7KM9ioaGxsZYGi0hFucQFgNoyhZvJHCZsmi5NKlS7EmD8z4+Di6urrQ0tKC1tZWdaDkc5pnfX196lc/T548iQsXLsT6kUajra5NTU2pr3eXPynx4osvqv/v3r0bDQ0Nqvx62N69e9V4Mm4wZuRmpLBZsijJxNWrV3H69GkcP35c1ZV/1pGPaYFNT0+rH9a6du2a9hohJEnIBCfjl/yFYClG5O9mSZHQ3Nysyq6XdXR0qN+9kXGDMYMUOysiSiTy4Fy8eFEdIlq8Sf8wwBCSXC5fvqz+ZCJFwYEDB9DZ2Yn+/n71/Hqa/NMNRQkpBVZMlEjeeustdYBo6U36iBCSXJJy55d3V0kpsKKihBBCigEpBJJw55d3V0mxQ1FCCCE5kJQ7v7y7SooZihJCCCGEJAKKEpIHTqPyHu+bWcv7dNGqIOexAZWn9FNCCCEFBUVJodFXbn01ezkGdHE+Gdi0yMQu57RpJWayWEpblAxsMvvCMrUuAyh3ykPi0d9Ttu/sNs4+O1WJDbL8nkrhcXJ61wbtJ9sngVAPlxus1xNxdghJBhQlhYRKHlaCkMkh7wFtCYmdoiRxmETpiQ9PYGzYFSch7ORpfKfLVCK1Hwf9xifaEkQLtIif+0T5PeasxvjffnNBUUKID0VJwZA54YaShR/knDYygFrJpXyXfsdrtQm9244ES/vds+7XvGuW5iQpdcdllxd8vYCc5t13bICOGUsQmreqG06qG/zrtctX5o5SctG+c3wZK0qU74VPxVq5a2rqe3srWAO/f4qS9KIkhOsvvTc3lTvrRAihKCkYZGBLk1xlYrEShBQWXmDMLEqCNrJvO5nbCcjgBVL/tr8Kxno+ae6UKIHjl8fMRb6m+gnKTwvBMZBhrPC83TGs67DnJNqXxyXkIiUiIpT/hJ98M/tIJ0vhp1AbXZ+iJDfCfzaLOaNGdOv9GPgz8D8hxIOipGCQASxelAQiROOLlMyiJGhj13PaGCxh4GEJhwyiJCws7OAtTMxlTAZot22GsdLPW2I/L9WA7/kqrWAw6yD8YouNkPDQdShKcsHzt7xDZ/a1v+cV2le+/+x9Wap7lJD0UJQUDEFidikcURIVVSrhuW0zjBWetwzq9lxj5q7fpcb5rTjJluj06/dswRYpXuTjkEm/e3XCosReD9MHRUnYN94+Dfyin0tfmfXQ+9G10PklpIShKCkkVECzkoNM3jLY+SLEwxYptjCQj029RYsSHWBjRUYuokS3jwRf1Y813ikppdKPFZ53+FpDffVVBn2mmV9Ronwg1tm+XlFWaXypk6K7Dl5yDdYh2CveWoT9R1Hio/xpnx3Hbxn9lE1AElJ6UJQUGjqpeCYStUriJqnocjvIWfXL+0QQzCpKrL4iwVQHUWWWkEiT9MOiRGK3F2ba2Nck/8WC6jd+LFeUhOqJ+Vbqf848IPqMnWuxo33pCjfPD9pi1soVJWH/B0I40lcp+TYNYZ9oXxlxGDLXV9rHFCWE+FCUEEIIISQRUJQQQgghJBFQlBBCCCEkEVCUEEIIISQRUJQQQgghJBFQlBBCCCEkEVCUEEIIISQRUJQQQgghJBFQlBBCCCEkEVCUkBwx3/DJb/AkhBCyMlCUFBT2V3+7X+G+skS/3l0i5xN8BblCfs25/fX0oa/bziZowtcnzR9T9mP6jfkK7+jcSITQ1/mn+z0WibMO1teg+z9BoMxZ+1IirS/TnFGzZ2PrlrAfCXGgKCkgwr8lI3+v5voFsyWJEhWInd9TyZoM7f7kc93eFSUZ+yFRvATorWHcj+wZnNfkbyvp31eK/u6NsJJch/S+VD7SPvEEnN7PvpC2zoMvbChKCDFQlBQMXvCLuzsSFitWYpeBcFOlFzRNArHe4cX1FXonbBKT/a4wlMhcESGwREl4XrkQ7c/vg6Jkeeg1NOsRSpg2Tj0fP6labbRYKTky+DK7KAnu6qm6rk8JKXEoSgoJP7CF/wySUZT4dfU7OpPMLfHg45TJfk0AlQE2/k6JCayWqT7keOF5ZscVJc61mLlZAT4Yj2RE+yz07t7ZRxIvkYq1NkJW1/HKY8RKKZLJl87e9M+MKt+A8k3Cj2q/emdngzgjFCWEBFCUFCIm8OlknFGUWAk7VM95TWKLEIUlUtKLEieg+m2WKkqCgB5+V27NN2buJDtGWMgEqpKjSaQWpk4o4Qpfj4VEiUnEzhqVEGl9qe6iWKLO3rPSf7vk/0XdXbJeufi/bEtRQoiBoqRg8RKDTBLJFCUx/WXFmbvdtz3fmLmTxSHXJjYZ6qRqxIqqJ32t1iPcJm0fJUbgB09U+3te+VKfOe2/8r5A0Ml6nrihDwkxUJQUDK4AkM+95GELhlCQc5K3DJ6ZRIktKCSyvt1vVGBkFiVeILbfjYv67pghwv2pa/E/cGnNN27uCi/gB/PM9rzE8D8DIv0c+MFLqmad7Nd0AlVrECTTsJVoQo31pe0vQawoMeXB2aUoISSAoqRQUP8KwgtsJiGEBIYu27BrQATGJYoSgRck9RjWh1qXJEokoTmLQCzeKbq9BLj9WSLCnm+oT8/spBDMM9vzEsL1mb+2OpGKsrj95CZMT8AERl8Ks86J+5rvH13u+1hDUUJIGIoSQgghhCQCihJy3QndjfHN/jMPIYSQUoSihBBCCCGJgKKEEEIIIYmAooQQQgghiYCihBBCCCGJgKKEEEIIIYmAooQQQgghiYCihBBCCCGJgKKEEEIIIYmAooQQQgghiYCihBBCCCGJgKKEEEIIIYmAooQQQgghiYCihBBCCCGJgKKEEEIIIYmAooQQQgghiYCihBBCCCGJgKKEEEIIIYmAooQQQgghiYCihBBCCCGJgKKEEEIIIYmAooQQQgghiYCihBBCCCGJgKKEEEIIIYmAooQQQgghiYCihBBCCCGJgKKEEEIIIYmAooQQQgghiYCihBBCCCGJgKKEEEIIIYmAooQQQgghiYCihBBCCCGJgKKEEEIIIYmAooQQQgghiYCihBBCCCGJgKKEEEIIIYmAooQQQgghiYCihBBCCCGJgKKEEEIIIYmAooQQQgghiYCihBBCCCGJgKKEEEIIIYmAooQQQgghiYCihBBCCCGJgKKEEEIIIQkA+P+FHNvtaw0yN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8" name="AutoShape 4" descr="data:image/png;base64,iVBORw0KGgoAAAANSUhEUgAAAiUAAADbCAYAAACyauGrAAAAAXNSR0IArs4c6QAAAARnQU1BAACxjwv8YQUAAAAJcEhZcwAADsMAAA7DAcdvqGQAAAASdEVYdFNvZnR3YXJlAEdyZWVuc2hvdF5VCAUAAENJSURBVHhe7Z15bFzHnef5zwABjMBAYCRYGAmCGUywg13sYBJERhwjmSCzyQC7mXVmciDjSeIccmJF1ux4c40zcTwZexPFcRhlMnYcH7K9sq3LJmWSEimTFE+xxfsSJYoUKdGiRZE6LYqSrNjfrapX9V69eq8Pkk3xdff3Y/zg7uq63q+qfr9vP7a6y9544w3QaDQajUajrbZRlNBoNBqNRkuEUZTQaDQajUZLhFGU0Gg0Go1GS4QtSZQcPXqURqPRaDQaLa+2ZFFCCCGEEJJPKEoIIYQQkggoSgghhBCSCChKCCGEEJIIKEoIIYQQkggoSgghhBCSCChKCCGEEJIIKEoIIYQQkggoSgghhBCSCChKCCGEEJIIKEoIIcXNyRr85K6foOakfp6NxdYnhOSNlRcl6oDfhbt8ewy9+qWk0fu4mN/j+Z7d66i5377+u/CYO0TvY6HX77q/RrRyiPgxTb0ceb36J+G+Yq47UkeZs35pA3gvHnPahq87+rpnQf/e+DF9S38t5dqX6ufIHHKde/rXQ5gx0+69zHtIjRVzLbmvcR59vCw8v0bOxzIxfsi138XWz4m052QxrIx/CEkSKytKdBIIHaJVCXYSeaAzB4X8ixKdvEJ9hucRlxTUPHJI/l69xQe6aP866TnrouYWV2a3jQu2ceseqZc9wJrkEFmTJeyh5fg5ej05zj2b7zSy/CePPybGjb5mxsq6h5yxFrXGefLx8snu14JllUSJWt+8xrRMeHusKNePXDdWUJQkLcCEA3kcKpDn8QBn7U8FqngfRdqmCWqq3mKSh0qwcX7wAspPqoOe4pKd6CC8rmnEht1PPNn3h0rW1TXRdVtswsyXn/16uc09q+8UJpDL17KNG09krEWucV58nBey+7VgSbOvFsfi/aP2Rpb9kz8oSsjyWTlRogJj3Du/KCrwisPmmdMmpp9IEFYHXtbxDq3XjxUAVB/2GPEHxySA0HycRBRJtmkTQPYAoq4jnY/c604X1NKOH4+6tjTJxvVrxM8K57rcecWsVzw5+kf43/zfR46xiISZDz+HxUGOc8/mO4m/d70xwvsr+zgSd6xFr/FSfKzmrc+INKeuuRbVr6lj969Rc/Vfr8ma1EL9RdbJJEXv/7KO8mfMmob7cfpz6/tr5K1HqK5F6FqERdc52iYbWf2Tdh0CH0ReS9tGo85E8Lq7HqE5petTWCRWEpIDKyZK1MZ1N3sMbj0vWFhJIibJqTp23/6BCOpFxs8hKJjDFhxCHYRMMI2Zi2oTE2y9ujmMl85H+pr8uaSdf26Jy0MHqrj5Spw5R/ws8HxkzcOZV8ZrCpF93mp8NVenrpxnTmN4LN/Prt9ynHs23wnsepE2OewhSbjdEtZ40T6Wde1z4LW1k5B3rVaZ62dBZF3U3NL7Vc01Ehts/5hE7PjMWVO3n4jf3T2g554pvsg+7OuPzDV2X2Umu39yXIfQXsjWxnuebgy3v7Dv3LaELJ6VFSXpAqMh9qB6gcU/JOog2ocohyAicdvlEBRi5xzqJ+7ApukzZt4umX3kjJV2/osJBI5vXZwxvMAq5uhYqL3TJnJN6vWgbdh3QXn0dT2+7iu05tK39vpnYbl+9vxgl+U495g6Yd876+GOncMekoR8s5Q1XgEfR32e5VoVmfZy/GvhcdJcuzNW/B615pLtuSTb2uTSRyZi62fyj0f2dYgSqpNpnuo195rlnEz97PMjJBure6ckzcEOHZKYOuEgLIg7SG67HIJC7AFW/QTt7CCuXkt3jU67ODL6SM3XOuDp5u/Wy4gXtNMGqbhr9ednBx8LZ17pr8kNWNkDWMjXdv1Mfo9h8X4W9UMWF4hzmPsifWfWx0+qOewhSXisJazxUn3s+sqqHz1Lcde2CL9GfOURd+3ZRIk7drgPgVs/buzY+evrtnwS3lfR+adlMf5RfVvjZlwHTYY2yh+q3Blfzclq45u5ruzngpBsrJgo8TZ29NDapKsTSiIxhzNrEJG47XIICrEHOLYf77msHwmABn3oMx3QjD7Kdf6qXu7BLuRbB9evsc9d/zjzSn9NbsDKHsAi48lrlfMx/9fF2Ug/J0Gufg6R49yz+M6blwnslpl2OewhiTvWotd40T7Wwsddd3cOoesNCwbv2t01yeBXtU7RdQn3k6Mo8edvzJmHWz9uT7j7Rj23r9m5lpz2VUBu/ln6OmRqY/DmIOrq19LVC8h+LgjJxsp90DWXDRp7UJ3A4h5+QeRw5BI0cggK0QMcfxBlvXT/WsImrr8w6XykA4fdNs381RgZA4VDWj94c7EDevTaY+Yb6S/aj4fbNt21B6jxYwLqY9VizMVcc9qxcvdzmBznntF3MWNLnOSbfQ/FjLXYNV6sj3M4k9F5e/2Gz7U7x0x+jX8tPI4zhsHxR/SaHVz/xfkz5IO4cZ355rSvLHLxz1LWIYc2Iex5Z72GTOtHSG6soCgRqAPgbFLnULhJVR0Q+9Cog+Ae7nCb2MMSOXzZD4yai92PO7ZBX1fag+zjjRkOgOF5eNcbHsObRzhwxF1jZL45Em2nE6RzPXHBKlKW1veO3yK+zL4eaiw3eeTs+zDL8XOUHOeeyXdpx/H6DhJcjnvIGWtRa7xYH6vXrb5j6qvxQ/26iTs6n7g1svFet9bLnUdkDI3j6zh/hXDXJm6t1NhmLvpa/OvVz+1ryWlf2eTgnxzWIXKt2drIedrrFrpO8TRyZl5Hb68/Wrz/CVkEKytKJOowegfUM7mhX8fr1uH0Nrr9ehhzGJXJwyP7tA9a1qDhYfcTd3DkPH5S3esHlHT1RE0ncWQiCFDGZFB5/aTV1vWRfW2GiB/T1MsVE4yMuYlJEB+8nSQZ53tJZL5uHd1PxIJ6avyYean9spRrz9nPMdcTIse5Z/BdpmuIC/yZ9lD8WIJc13gJPvbmaPUrx7Lqq9dD/cYlrLAf5WuyXTpRIlHz9du465QmKUbWNOpPZWa+bv24PeHGl9DeknW9MYJrMdcajW/pye6fbOsQ7sMbO1Ob13tF/LNfj/jYaS9Mihh/PHvPhdafkNxYeVFSjOSUuAghycMVCxqeaUISAUXJElDvFBL4LiD8LtK1Ig249juzGMv0rpuUIt6dA/duind2FnMXYzmE74BEjHcYSAlDUbII/NuWGW5rE0ISTuhPLTzThCQJihJCCCGEJAKKEkIIIYQkAooSQgghhCQCihJCCCGEJAKKEkIIIYQkAooSQgghhCQCihJCCCGEJAKKEkIIIYQkAooSQgghhCQCihJCCCGEJAKKEkIIIYQkAooSQghJGmVltJU2kkgoSgghJGnEJVFaXm1ubg6XLl3SDidJgaKEEEKShk6cvb29SKVStDya8a18LHPZ5cuXtdNJEqAoIYSQpGElzqamJrS1tdHyZMa3VVVV6vmJEydw9epV7Xiy2lCUEEJI0rBEiUyc8o7J0NAQLQ9mfPvSSy9h9+7dquz06dO4du2adj5ZTShKCCEkaTiiRCZOGXePHz9OW6YZ31ZXVys7cOCAKr948SLeeustvQBktaAoIYSQpBEjSmTilO/oz58/v3JWfQ/wyd/gYtxr19Ni5zGEK58Ufrmn2ipbvBnfNjY2Yu/evejs7FQ5Tb7GuyWrD0UJIYQkjTSiRCZO+fkHmTxXxOrvBT7xIPr6juONuNevp506jHZ7HnJun/otXu9rR/vhU9H6OZrxbXt7O5qbm9Hf34/JyUmKkoRAUUJIiXJ61wZ86EMf8q28T7+gGEC5/1q5eGY4jcp7TPkGVJ7SxSXK0nwoOFWJDbL8nkrh0RgyiJIVTZz7vgt88iEMpHrQMzaLK7p41bgwhWF7HmfHkBqcxNTYMIanLujCRbJaviU5QVFCSAniJlNjXlLVwkMlTPuxSLObZD0vwdqPS5Gl+jDUbsVFyT6/L2XiqVcsxMd3zRPBd/VrSpTchgVT/y9/AzWaLP/rv/bKTLsn9XO7TCL7MuXSTL922V8/6dWVxPWjxtN15mdx4pefDOps2CaEyjRmdqwFPvGPop4ut/vMhO6HoiSZUJQQUnKYd/DWnY6+8iBJ6nfxG3Z56dJLorKubrdJyxDdJnx3oFRYqg/VU4FuvxxR4iZ6aW5ilgn/yQGMiX5SFfdh4Zb7cPysKJdt129Bakw+EQghcXVLCmNVss/bcKKiAVXbX0L3Z8tw8YfNeEON9U2MDQ5iUPa1Zb0a6/L0oJrj2B1lWHhI7AstJi6Mye8EqcCJW8pw5lHxuhxG3uWQbXX9M09NY0HXj+1H3rEZ1HX++7/j5Egn2k2df23C5I7viDl9BEcrRsS8rD69K0qP9lVG35JVg6KEkFLD/OnAiAuF+bNMOQYoSrKzZB+qp4I8iBKJleh9k4lcv2wLl4WnhzHc04SqqiaMVYtyKUr6D3p/BtGipH/z14CPCzHQ2ICm7i60PPIF4Pb7sOPXaz2R0NgmhMwYTn6tDFd+ukeNdW52DMNPi3afewBNP/5LYFOTKp+ZGsaUqDf30A7UpYYxt0ELJ21nHt6Bwa+U4W1dX/UzPIxU3Q5UPX63/2ekiW/qOn2TmJ46hCE9VtWj3wQ+9gB6avegTrw2J+rJPut6s/zZSY+f1bdkVaAoIaTUoChZPkkQJZbg8O2jP8W4SOzu5zBa657A6IdknbWYHe1Fy6avAN/WomR0ArPrLFFy6/fR3tSDHiFKep/7BvCljdjywGeBW/4FvfKzJt39mPq2qP/9p/BqakiNdbHq28Cdm5C6vQynftOOwVEhMET5vOj3wqYKtPzvDwNfexFjQ0I0NdWh52/LcPKhKgx+oQyX/s8L6NX1L56bVh86HX7088BH7vdEyZ1luPzPVh091vYH/1bM6UfoajmAbjHXybVluPjbKtQ11CM1eg5v6suPoH1FUZJMKEoIKTlM8rSSpP2nB50wwwlVfnZEtwuJEjvRlhJL9aEhz3dKRKKX31Cq7NVOHBKJfXL6HK7Jz3c8eUx9YLQ/9UtMl/0PdO7qwtiB/4srt3wPHd1SlLyAeTHWxSdbfVHSsqcRbb2HMP0NIT4erEDNI18CPnQ36qpa0DV0CKPPrRWi4V6kGhvRNXIUs0KkvP3LatT9+u+BP/86WtoGMXZ8u+p34ck6dP9wDS794+/xUtsYpsf3YvbWMsz89Fm89LCo/8G7UP/qfhw+/prXz38MYLZineh/A+pq2tDz9NeBNRvQ2mTVMWPJOck6Yk5yrucea8T+VBtSPb04dGLe+zyMS66+JasCRQkhJYiXJGVSDZu566E+xKoSZliI2Mk1qFOaLNWHHnkSJRL5L1Tk3ZG+TlVXWdchvDY7i9mze3BV9yXt6r9tw44ntqCmvREX/9KUr8W8SPRnH2lE6ok7/brKvrkNh1K1aH1CiJVb7kXdjldQt39AiJ4pnHrwI0G9b1VgrKcJPQeHMXGHab8WC3fLfpvQ3fc4zpq62s5urED1nhp0fe/DQfndu7x+tq4H/vJfkaqtRV1qCJMPrInWkQLKzEnUmV5bhjcerUVTTx+GDo1gbOI4Zs69ibe1m3x0PxQlyYSihJASxU2q4T/D6KSpzH6Hb+4QSCvVuyQBS/Gh96+WbIvx42IT5/ys+rPH5PgoRkZGPBufxvn5ecwvzKKvZgcq61qRam1Ec183mipr0Tk6hfGu3dj5wnZU1BxAV+9uNLQOYrS/BTUV2/Hclq3YWVmD3V2TmB7txaHB/aiqqUd9WycGjxzD9NxZzPTXYcvzL4r2u1E/MI2ZI/0YPf4aBhu24omnfonRD30EJ4WwaGjpx6GJQTS/tAVbtu1ERW0TWhtrUL/Pu6vR31yJpzc/h53VVj9jI+L6e8S8+tR4E6kqbH52S3isofCcDnXVo0P0d3B8EidOzuLshXlccd1FUZJoKEoIISRpLCVxXrmAWXl3xLaz5k8YFzDaVo+mVD+GB/swdHwKo6k+HDk5hxOHUmiqF2IlNYLR8U70D4uEPt4vBEwDautEeVsKnUdO4+KsECfjg2jr6Eb/qHgsRMmFhTexcLwLtXvqRPtOjPzM+qe7wi7e8zSqX6pFx6Eur9+TE+hrrENdQxvaOoXY6Euhp9+7qzE11IbqGq+f3qPnhc6SH2w9imH556LJKTXe3JEO7NFj+XWcOU0LsXJogqKkUKEoIYSQpLHUxHntCubl3RHbhHDw/oQxjxNDvegfGVd3VabPXcDpqRmcnb8o/j+C/t4BDI2eFGJmFBPHREKfOY7RkSH0yvLDR3B0ViT4C175iCVKZN9vzoyiu7sPB48cxaGhTrQK4VHf0IS6Xdvx8t5WpJq6cOg13e+FORwf7kff0EHRj5zLOI6f8ATExemgn0kz3txJUccTJXK8q9ZYfh1nTlJAUZQUJhQlhBCSNFYscV7B2RPHMTU9o+6knJ2/jCvzV3BN/Dd/ZhpTU9OYmb2ACxdOYu6sSOjzFzB78gSOq/JZzF4Qda/MY+HiecxaokRy7cKMX++1iREM9nWjt38Ifal9aOs/giNDo5g6rfsV4un89JQ/j9nZGZw+5wkIu5904+VSR4kVipKCg6KEEEKSxoomzmtCbAR3UhbeNLLibby5YMqv4IpI9Cqhu3dfTJaX5ZYokbz95oJf7/zMlPc5F2HjoyMYn57DnBAhZ8VrXhfheUgzXdv9pBsvlzpSrJiXfChKEg1FCSGEJA2dOAvdrt34HszefLNvZ2+8AW/eeCPe/KP4+tfTKEqSCUUJIYQkjZgkWqj29g03Yl4IEWMLN/xRbL3rbRQlyWTJooRGo9FoK2fd3d2orKzE5s2b8fvf/179f+vWrXj55ZdVOW15tn37duzcuRN1dXVKnAwMDODIkSOxa0G7fsY7JYQQkkAuXbqkYq1MmLt370Z1dTX27t2L5uZmVUZbvnV0dPBOScKgKCGEkIRy+fJlnDhxQiXOAwcOoLOzE/39/eo5LT8mv2iOoiQ5UJQQQkiCuXr1Kk6fPq0Sp4y98l+zyMe0/Nn09DRFSUKgKCGEkIQjk+XFixdV4qStjEn/UpSsPhQlhBBSALz11lsqadJWzqSPyepCUUIIIYSQREBRQvJA8Mux4V9Jvd7IefCXawkhpFDJvyjpKw9+kntT8IPnEXKpd6oSG0wdZUw4Ib+FflI+fwxsWqSf5ZwyrfV1g6LEYP+kvi8U7fN0T6XwlsbeU3a5QP3MfmhtAwG6Uvuv2Ij6cADlxt8xPi8KnNi9YZd3hfa+9K/bjfO+r+y9Js3db9briYg/JB/kV5TozaU2oP3YZZH1Vvfdd4JQycM6mNI/eT+MS0jsFCXJIrQewiebZPAP+0YmB+/MiQRpJUWZQM15U8lUnD97bYN2AjlOMSbUPBLnQ3Vui9pvnujy98mp0xgQFo7nQZ3TfZWo7PPqGtGi6pwaQOWuAc9Pum3Ij7aYTkT8Ifkgr6LE21Am8GkVG3P4cq1HUWKTOeGawxw+oE4bKxjK+uW79EG32vhBNNSPwX6Hp/s1wUKas4bqjssuL3D4CdBvb4mr2OASM5YgNG9VV+8fXW+Df712eWm9o093p0uurUkU0o9+0vDxfBYqdwRnuO/Me5JoHB+qMxM5W8VDOL5bhOK5I1wMOhZE96aOB36M0ed7U7lXXsT+LDWSLUrsZBXakKWIPJRpkqv0k+WbIPk4ScMRJUEb2be9HjEBRZVbAlEFGD0fN+hqlMDxy2PmIl9T/QTlp4XgkO+N0o0Vnrc7hnUd9pxE+/JIkCtWpO/KhRiUZ8w7N4Go9/waPUumPGbdnbWV/vcThrN2JA3u+VB+0+sgLJqACxvvjY18g2CuMYhb3mvRcoN5PfJGVPpQttF+DHKIFiu2f0lBc11EyZgVIOUBTFcv49HUm7LYDnDupBcl8iCH/CJ9pfwpfWslDRkMtZ9DySVUz2ljsISBh7duKni4QVcj5xUWFt4e8M3sDbdthrHSz1tiPy/VYOVdt+8jf82t9dJrEQn8dh1DZG21X/X6VS7280elSJrzoVBrUVw+DAsL+xx6+0vezTQxINhrwb5y96UvZHwf2n3aj0kxkN/PlCjhYA6YtwFjN0uu9WxMUivZzReTMDSFI0qiokoJVLdthrHC85YByZ5rzNzVXov3W3Hi+kD6SPhS+tT2s7UXQrhrmWZtPeRY0TUlDll9GHPeChh1pv3z651def2x5e4eVGc/Ls7r+rK9PtOuhWIgKVjyK0pUANSbQ2+u+GSQrp618eRT+QEofVi9DV1KySUGdRitJGASjSy3DrctUmxhoN5xLFWU6LXx/a/WzaxTfNANiRLdPhI4VD/WeKeklEo/Vnje4WsN9WXtncxJofgI+cjfG1qceKWBT8we0oT8KXF9d2pACBzvoTqTJeTXJeP4cGCTc4btdSkG1DWZ82vFeukH982o3JuifmXorJs4JersMp7R9UNvQiRe/9yHxUOeRYlAbTy5ebJslNh6eoOpjWc2YWChYFmq2H6TwUwlcZ0gTLntd6t+eZ/wb1ZRYvWl6waY9ZFmBQc5Rsxah0WJxG4vzLSxr0m+81b9xo8VnrfEqifma/6cIN9Nxc61JLDPjrNOvk90IpT/MsLeO/6aO2slTK5laJ9F9gcJE+dDcV7N5yCUFeneDJ3pYJ+oN0b+tXt7MFwmzNQP7Vdpcb7SvsyUa0hBkX9RQgghhBCyBChKCCGEEJIIKEoIIYQQkggWLUpQVkZbTSOEEEKKFIqSArO5uTlcunRJLx8hhBBSPCxZlPT29iKVStGukxm/y8fyz2eXL1/WS0gIyTv6vCXCCCkhlixKZHJsampCW1sb7TqY8XtVVZV6fuLECVy9elUvIyEkr+jzlgTj3VFSSixLlMjkKO+YDA0NBfb0ncBH/xVjdlmutpy2y7V8jb1C12D8/tJLL2H37t2q7PTp07h27ZpeSkJI3tDnbTXvCJs5yMe8O0pKhWWLEpkc5YE5fvx4YENtqK7vxhG7LFdbTtvlWj7G3naXECU/QHOer8H4vbq6WtmBAwdU+cWLF/HWW2/p5SSE5AUrzq3WHWEzB94dJaVEXkSJTI7yXfv58+cDe20Eqb5xnLLLcrXltF2uLXfs6nuAj92PAw0taM3jNRi/NzY2Yu/evejs7FRiUL52fe6WmG+hLLVvRyUliRPnIneEl2Mtv8N3vvM7tMW9ZpmZA++OklIib6JEJkep4q/V3wt86nF1cK5V3w3cVYEF+VjYH+4tw9v14rGqcy/e/pTXl1/fbnvhdUxt/IQ/Hu6t98pdS9eXtMc/5bQfx1uinpqDrqPm9Ph45rHt+d0rxrL79Me4F38wdT5xGxZMnY+X47Ip/9SnvLbmWuz52fOOMVPvR7ffjs9+9rP4m7/5Gzy4Z/K6iZLo17tLpFBxfrdDfjW0/fXj5rcschI00a/l9seU/Zh+Q3069UhW7K/1Dv8MgCS6BqHfWwp99XcRC1R93iJ3hOsewqc//WnPvrMZA/pOpl2+/pkBr8wpf6hOl/Vtxnq7bRozcyi6u6M5xITQzxkYs+JK+HUnBpGCJq+iRCXHfd8FPvkQBgansSAf3/0k6nqmodLmd8twdUsKY1WivOw2nKgdw9igeH5HGc48pevbbf/7v+PkSCfaxViyzsJDMVtP1kvX118/icvTg2qufvt9/xu481GMnVWNRdvvYn4shcEdotwe+5+qMaXHHrjvFiw8cMArL/smxsbEWKlHcUb4Qfa5IMZQ4z46hrNmPhUNqNr+Ero/W4aLP2zGG6bt4CAGRZ+pLeuFP/aptnJ+/hjqomLQfv+XF4zf27D5Ow+hPcmiRAUfO+iI+rZgieD2J5/r9q4oydgPSYtcn9BvTWUO6KF1V4LEWZ9iXYfYOPcqNq5/HhPizMl41/7wx7CxVT5ux8aPbVRn8fz5CWxdH1duPR7bivXrt/r9pDMzh9W7O7oS6N9l0ntQCeRse0gLYbMPI7+VI43xoGhYOVGS6kHPlnXA+i1I9fah+8hpvK1FSf/mrwEfF3UaG9A0PIW5b4qE/vAO1P1e1NdtJ0TZ25uakOqbxPTUIQw9Ldp87gH0fMUbX5nQFP54Tl+Dop5qL0TGudkxDOv2VT0vi7Zfx+C+FKaqRdsnB4TAGMPUNvH6bf/mj+2PYeyLD6HqP77lXU9jG1JT27BQdocQMztEnzO4Wn4bFv7pMdQ9KuqY+XR3oeWRLwC334cdv16ry0VbIWpOfi3NGB1TuOKtTRhdJxAlgd97f73GesdrJRqZvDdVBj/OJg+u9U43+i7ZeQcS94N5oR++iklqsq4OEDJ4xI2Rnmh/fh8UJflB+s73cTZRYr/uJZPFrWcBo89bXJxTd4SvncLL96zBhopTuPb6y9jw614V/5R1/wpr5HPzf10uz+mvusVjWf+el3FKlsvHa3S5aa/NzKG9vR3Nzc3o7+/H5OT1uzu6MixWlOj69tlXscjat/pHSUlxsLKi5OmvA19/Am39BzE8OoHZdZYoufX7aG8SdUTinlxbhou/rULdrz4PfOR+9EphcGcZLv/zC+gdFYJibBYXq74N3LkJ2yuqUFtfr8aXpu66mPGsvga/UIZL/ye+fc+DH8PF8iYMf/mjuHRgDIPTM5h6WoiJ276P1oYD/thtjTXYUdOItobd6sNmFT/7HHDHY971dD+JC2XfxHhVHRrEfHoe/CTeevBFVG38O+CWf0GXnk/vc98AvrQRWx74rCqX19bT3Y+pbwtffP8pVO2qCI9RU4uWoRm8qRfIR/v97v/1v3D77Xfjdy05ihL/ToVzuC3x4OOUyYBh3p2kv1MiA4Rjqg853mJv77tJ0rmWSGCyxyM5k0WYGsJr7q5NkZM2zk0oMRL+s0PYNyrRiqTrnhn/ub+Xs5yRtHMoZFEisN/kZNmDpq6pY940lYw4LkFWVpTUPYirt/4ArW09GBx9AfOi3cUnW31R0rJHJOPeQ5j+RhnOPdaI/Y/+PbBmA+pr9qNLChrxuLVpPw4ffw2zIom//ctq1DW3o6G5DamubgwPD3t3QORdFznekNPXB+9C/asx7bf/AAtf/iJOr7kfXfvqMTo1hbGK9WJO/4JUYyOaHhd9lv0d+sTYg91irB98BPjyf6DtN6LPzz+I7XsP6Ov5Kg43irm2pTBy/61Y+PEudD5+B/Dh9aivEu30fK4+WIGaR74EfOhu1FW1oEuUjz63VozxeQyJ8dpa9wVjCJ82t6cwNCn8qRdJYfu95tf4zmc+o/6mLW8BZxQljsjw6zmvSWwRorBESnpR4iQqv81SRUkQrMLvhhxR4syd5Ii1ppnfpbrrF5N43TUqJrLFOeWfaLJUCXOX2J85iJJK97y5ZJ1DYaJ8JfaW/8YidPc1jLfPgj1m/Oz53VuDot6HJcjKipKhBpz+qFcfZd/AvBAGZx9pROqJO31R0nygD1PfLMMbj9YKMfAV4CP3omFXLRpSQ5h4YI0/Hu7ehbGeJvQcHEZ3/wj6Rw5jbGwUky+K5G7uukgRsFb31dOHsR99OE37eszcWob57z6N3RUpdPb14UTFOiFuHsCBuja09/Zh9MfW2Lf9Kwaa9uCV8i8D//AIdlTXoanzWSFKvoHx2mak+oYw+W+34eqPt6DuUXENpp20tdtwKFWL1ieE0LnlXtTteAV1+wdwaHIKpx4UQsTU++gD3hj7ujEyMoKh0TFMn17A23qhTL3A7/IzJZ9Wf7tOpiiJ6S8rztztvu35xsyd5MbAprBQDO0Jm4iPw0nYI2b9i4XIeYsRBHKvxyVUUa72vfO672u1t+XZGMgs3HOZQ6Ghr93sI09kpPOBFh32PtTtbREi/UpRUjysjCiRn7vQdy5GJ8fQ11CJ7S9sR0XNAXT17kZD6yBG+1tQo0XJ0PgUDnXVo6OnFwf7wuUTqSpsfnaLaLsb9QPTmDnSj9Hjr2HyxEmcnDuLc6dnMDvWhbo6767LqEj2fl/jkxjfX4mnNz+HndVu+wkMNFagYl8T9jcLcXNiCudO9KO+KYVU9yBGRD9q7KefxXYxdl1TL4YGxTW3N6u7La2dgzg8eQhd9Sn0dA9hbPIEJoZEeXc3+ruaUV2xHc8+9wJ2VtZgd9ckpkd7cWhwP6pq6lHf1onBI8cwLeY/01+HLeL6QmP0T2B2dhYzp89h4U0tS7TfX/T9XoGHPr0eW8fO41RFIBi8Q24ldutAhxJQJOkILEEhsUXFUkSJF0Ccd9vumCHC/alrMUHdnm/c3BVeEAvmme156RFeR+kPvT5y3ey1dBKqwq3jrFdRERfn5L+aebjdFwT2+RjoM16QPjF73vaP9djev3F+NsTNoeDvlEg/hOOKESWeuHDihRQgobOuhYoSJrYV6T4sQfIrSuQ/e5Wvyw+Yys9dKFEyJZLvDCb627CvXoiN1AhGxzvRPzyJE+P9SGnxIRP0tBAMhyai5XNHOrBnT51o24neo+cxPyuS/MxpzJ69gPkr13DtyjzmZ0bR3R3T10mR3EfaUF0T134Oxwfb0dY3hNGRGZy/cBbzc+Po7RNzVPPWYwtB0yDadg8dx6npcYyM9Ku7NSMTJ0Qf0xgV9SeEKDk5K+ofHxFiaAJTo33Y31KPPbUNaG5LofPIaVyU444Poq1DCJdR8Vj0f2HhTSwc70KtO8bxOczPi+sS1+etlOd37zMlt+Mzn/mM+ieGyu/yw3L6cHrvvmKCnyCrKBF4QUIfdCtYLkmUSOQ4pj8ZcPoyfSjN7c8SEfZ8Q3165s0tmwhxn5ci4aDu+yIXUSJR9WLaFxtxcU4Ij/Zt67FmjfxMibh+f5/r5KktdDfJ8le6s6eScZyv4+ZQ8KJE4Owhzy/Bvgz5SdaJ8Y0nYAIr7TNdXCxZlKS193wAKbFJBv/sAxj+wJ9i8k/fj+mb340LN74LZ//4z9D/5/8NQ//5fZi9+T9j4o9vxtmb/wSjHzB1bsBF8fzEe6PlV2/+M3T/xZ/joOzz5htx5SZR56Z3Yf6d7wjGvvFmazyrr5tuxMX3pWt/I86JeR38k/djTpRfFs/ffFe4HzX2Bz+IQdn2/e/Gwo3vwex73y8evxez77lJ9HETZkX7kze/R9R/Jxbe/X5Mve+9OPPeP8Xh//Lf0Kuu+QM4asZ9759g5M/+2O9ffnfJm3Fj3PTOsG+FFV2AIiSJJOG88cyTEiT/okTaTe/H8H/9rxgTiVolbj/5vgPz/+l9mPrj92Hm5ptw4ab3Ye49IlG/SyR1K0F7giFafu2m9+K4anuzStjXhIBYuOGPwmNLgRDX1zsytffm9fq734Urup3bj2qrhIdoK+Z89YYbMX+TEA5KlEhh9E5c0KLkmqwvRMUZ0d/CTe/G7PveHx1Xllv9y7nHjmGLLmHFEKBCd2N8s2/bErLKWGdutY2ihJQSixYl0rq7u9VBkf+EVX4Fsvy2QfkFP/Lf08tyZU116vXdda+irr4RTS1t6FCvdaCtpUn9nkRTUytaW5vQ2i7K21utOim0pynvaGvRbYW1WuPZlq4v8Th9e29eLW0dQVmmsU25rOP3045WcU3yC9dMfdWfrGPa2eM6/acdwzL5fQUMUISsMDHiYLVMnnueeVIqLEmUHDx4UH2zoDwo8jcZpCiR3zhoEqZv+15Vr9e+2oCGfc5rtCVbR0cHAxQhK8zc3JwSBBnffF0H4xsRUkosSZRIQSI/hCkPiPyWQZkkpfX09KjnIev17qp0dvdFX6Mt2WSAmpiYwJkzZ3DlyhX84Q9/oNFoeTQZ644cOYKWlhYlSHbt2oXa2lrs27dPlV1Pk6JEnnue+exGCpslixL5f3k4jh075n2vhkiS8svM5GPa9TEZMOXPmZ89ezayRjQabfkm75aMjo6qN1ZSjMg/q17vOyXG5J/N5bnnmc9spLBZliiRJg/HzMyMOii0628nT55kgKLRVtCS9OaLb0SyGylsli1KpMm/ccpDQlsdk/6314NGo+XX5DlLypsvvhHJbKSwyYsoodFotGK3JL354huR9EYKG4oSGo1GoxWNkcKGooRGo9FoRWOksKEooeXBjmHrOu+bWTe2x71+vUzOYx22Ho17jUajlYKRwib/oqR9o/7acGEPd8TWObZtXVBH2rqtOBZTzzOT8DIlmw5s9PvbiI7YOkVitn9X6Fo7Hl5kYpdzSrPW19coStLa0a1Y5+8bbf65s86PtY72OV237ZguDwRo5jNZYmb7145n1nkNBLvtwyKPV5ZF4r407avQa2n8F8kTxudOOSls8itK9CZRAcx+7NTzNmAOhzEUSNMFQH3A1ca0H8fVLXBTB9Tym/RP3sXAEhI7RUnBWcfDQZKMfSz3ln+OAr/addW6F+tZW5SF952Mb17ck2LPnNfgcfC6KC9VH2qxYecKb195Ajnwn3msY7uOM2lFjDBS2ORVlHgbxRxOvYliDlzOokSbDIRpRYkjfsJzKCbLnHBDh9QXCE4bK9HI+hu3eb6z23i+dvsxZr2jNj7W/ldlzlqrOy7brOATam+tvw5QyvwxY8YS5aF5q7p6n+l66/zrtctz32slYSHBIf3srIXyqyy3fRmsQXw/pW3y3NgxSD32fRnUkYk3fCcy87kuTtNn0+wdHUMiokTHBSOCvRhnn2UdI5w9SAqbVRElocRnNqBTxzaKEmlO8rBNHl7Lz0GAdAKelUSUn/w2OSQgvZ7+u2Tldz0fJ/gaU+vml8fMRb6m+gnKjwnB0ZFhrPC83TGs67DnJNpvzLLHSsmkz0K+tc+o/Vz5Pf0ZVWsRs+6lad6eVTHNOmO238zzULnycdx5K2JzxIY0L8Yb03FF778glsnXbF9RlBQjqyJKbPM2o9fG3pjRDZvm4IY2rjuHYrL0okT6xw5+gUiJEQKxAdOu57Qxpvxsj++tr1qnDKIkLCyC9VUm5tIv18ttm2Gs9PN2n+uAxaTpmLOPrD0Rem6tgXemnL0XWaNSNussKL/E7VX7ud6b+gxsXexnuArcvHgePd/yLqeJDSZueHtPlq3DRuGncGynKClG8vuZEqWAzabxNlq2pGA2nZ+8YiyjKNEb0xz+2ABaFGYFPue1whEl0XVR67VkUSLX3p5rzNzVnsy8v0rKImvliBT9uvSz7bOQ39X6xOyRUjXpD9un8rk8Z46vQ+fBN7lnizFepTPvLNtCQsUAfw9GXzcWFTMUJcVIfkWJLRBU4NKHUD82B7Rjm9lEegPGJCvbIqJEJxoTJNXramPq/kJBt4hMXbflKxMMZbl1MKU/bN+YQBj4aQmiRPvWD6pqTfVcnOBrzB7btA/G1Kb6scY7esxfx7ixwvMOX2uor3bxDtTeL8W6JxZprv+kuXtEPXZ85pcrH9vrSksn7MLl1uOjHejQe1Ml5JLamzFCQvrLjwHe2fdfV/EgaBfeuzF9CSOFTZ5FiTC1wcRGkWYOmymTm0cHNb9Opndcdl/a5Kb0lLV47h9mvTmVWcGhGC3kE3Gt+tD6PpFmBzmr/sZ24aesosTqyznsYT9b6ybHiAmsYVEizW4vzN0f0uS7RtVv/FjheTv1xHzNrfAO0WfsXEvcov6TZvnQWke5fp7/gvJQmTYKFGHuuYwpN34KndXIGStyM/HfiRfhfWXEm5Mr0u1NZcEZJ4VN3kQJyspoWcz1GY1Go9Hya6SwoSi5jjY5OYlTp05FfEej0Wi0/BgpbPIuStra2rBv3z6aZcY38vHg4CDm5uYi/qPRaDTa8o0UNnkXJTLx7tmzB6+++ipNm/HNjh071PPR0VGcOXMm4kMajUajLc9IYbMiokQmXnnHJJVK0YQZ3zz//PN4+eWXVdmxY8dw9uzZiB9pNBqNtnQjhc2KiRKZeIeGhjAyMpKTnfh6Gd54Rjx+5uvAR/8NR2Pq+JZLnVwsX/1kMeMbeadEmvSRLJ+ZmcH58+cjvqTRaKtr5syutsXNjZbZSGGzoqJEJl55R+DEiRNZ7cy3xQH87R7sHxHPR/ZjT2MvxmPq+ZZLnWy2/dtClPwz2pbbTxYzvqmpqcGuXbvQ1NSkBJt8jXdLaLTkmTmzq238cPzijRQ2Ky5KZOKVn5+QyTeTza8vw/zvG9Am2h2cEmVTB5HqHcNMTF3fcqmTyarWAx+7Hwfqm9G8nH6ymPFNfX096urq0N7ejuHhYYoSGi2hZs7san1w34wvH/PD8YszUthcF1GSLvEubPDaGFt4qgkdj/0D8NGf4sSMqDMzifGHPh7U2VDjta3ZAPzVbzEvH7t1TLmss2EDrllt53/7V7reBiyYOh+/FZdMndsexnm//7/CW7qdHDNoK8yMkaOZdovxDY1GWz2zz+xqfHDfjM8Pxy/eSGGzeqJEC4uTA01oatqGY2vKMFeuRckt/4SGPSlMVIg6n/glJrqa0NDUhJEvluHSA/u1mHgAXalRzMrH39mBQ7pO1/fW4NJ9jV552VcxMjCAgaZyzIm5ybazo2Jeop+58gFMqTq34tiLNdjx/FZ0/E0ZLt67BydNW3ENKdFn01PfUuJEtpV/evHHcK8pjS3aN4k0862f/HZUWvGbe2av9wf3zfj8cPzijRQ2qyZK5J2Ht35RiyYhLCYOd2L8H8ow88DzeKVci5KKGvTfUYZrPxd12ocwdrgHqc5ONL7yPHb8Zq0nShpbcfir3rgh+9wD2PGrrwPfegpNe+rRePg5vFH2BfSIA76jdQJnf34rLq3fJMYSdWQ/e2pQ29aCvT/7O+B/fh/Pb7xTl4u2QtQcF3OLHaPhEOac64oz02b5oiT8Ne3X8+u90389ufO1/vJrte2vzg59VXQ2QRO+Pmn+mLIf02/kpwpiflOH5pv9ldz2nrG/7jwoj/vKea/M9bHq1/m68GKxuDMb+eB+2+9w96c/jU9L+2lVfPndv0OHKq/CA+L53Y93BPWEVf3UaavNjF8UH44P/YxEEBsiXxXv7yX9+zeq3IoZ5tyHvprf7NcgDpHCZtVEifzTzZXnxLuC3gF0Dkxibm0Zzjy8DS8/+LfAh7UokXdG7n0GbbrO66+Nqs9idJaLOmt+6IkSIRgWvvsM6vdU4PmKPajfXYGdO3di209vB77wa9R3dKKz9VGcLfsqDu18BdXV1dh//8dx7cfPYPuDos6Hv4920U9bawvaf/8VITYexOb7/qcqT6nyFMa/UYbL//QYdu7YHh7j5QrsPTCOM861ubZY36QzeYiD5CEPriMIVtCWJEpUELGFiKgfCiiuuf3J57q9K0oy9kPzTa5HSFxo/4bKxV562POnvceCx3LdxPrbPldrIMpKSJTIMxt8cH8Iz4jrf2bA+zB7w88+hnXPyg+vh8uHnhU+UuUNeEj58BkMqfbCBp7xfPizBu+5ZWb8wv9wvNxzRtBqsaH3jBIlMefYEyvePrUf+6LEjim+4AniBilsVvfPN7d+Dwf7BzAw8hwuiLZv/EcV6h75HPDBdajdWYPa8juAD30HDbUN6Bs5jCkhDq79aj8mX1wrRMk6VL9Uj7bHhJAoux3dok6qtR7N964BvlSO+kc+D3z2AWzZtQ+p/qdF/3dgaE8Dmuqb0fuDNVj4wVY0lX9RjPVtMdZe7DvQi8mvCKH0462o+JmYw1/chertdWgW5X1P3CnG+Dv01exG/d7aYIz6etQ2NCF18DWcc6/PskX7Jta8A22/0zVmJ5JQ4pGHWCQb/12HDADWu5a4vkI/FmYSjtUmSGTSrLGMybo60ITnlYtF+/P7oChZmqlAbnwa+LdD/3BhuL7jf1+4eOUbrTZyn2x82Lxu2hePZTqz3gf32/DzdS/gqDi/8gyfPfKC2JPe87ZfrMG6F4+q8qMvCtGhHov6a36On/9iHV444rWRr/38Fz/Hml+0eX1YZsYv+A/H69hh4oAXX8weFPEkco7lXovGHj8G6Dhk3iB5okVasG9JYbO6H3T9ltcGZbfh6sfKMPczIQJ++yXgw+tRu60C1Q0dGPrhh/2+sXYr+tvq0Lb5W8BtP0JLZQVeaezEofusOrf+CJ17KrBjo+jniz/D8xWvoLblcSFKvoJDu+rQ2N6NkR/fisvfexqvPPL3QTtpdz6H7qZdqPvtl8UcNqD6+e14pT6FnqHDOHa/ECKm3kfu88bY04Lu7m509vVj9NgcLsRcozTTbnmiRJh/KMMJJaMo8evqdykmCFjiwe/fKZP9msOf/k6JCQqWqT7keHGJL5M5SdG9FjM3KzgF45k2tIjpwC7N2ydybTZiqyVAI8JPmv9cr4PoJ3jH6z0vRVHindnw/lbJ1vedPmuhvbk4H+YtZqy26bMaXLP0i/Sb5SN7D5qYklaUSDFsfO3VlXebKEqKh1UVJdKmOirw7DPP4eXqetQ37EJN7X707d+Liopq1DZ2oHPgMIb27cQTT23G1ooK1HSMYnxA1OnvRlNjK5rbOpDqG/Hq/O5p/D9Rp6q2Fd0HmsS7jDpU1dXj1dYUeg92o6WmEa2t3RgYHsVIqh57m9rQ0VKHl7dtwZNPP4vnt1egonkIo/1t6OlowM6Xq1Fd36L6PzI5hYmOXdj85GZsscdIDanvEjh67DXMnrkQe415DzAmKeuAl1GU+EHRqee8Zl4PCQ8ZEHSd9KIkCAbhNuGgnZvpgOSb1bc935i509KYtYZyfUPB3Kyn8afrV/+5WWfxf1NPJo00CbUYLKczqxOmtHXbtuo/TXrJNkiidrLN3Yd5jxmraN7dEeknLSicN1WBWNH+kXXTihLxWPhavdnaJl8z4jqIFaSwWXVRIm26vx6VFa/g1ZYudPUIEdA5jNGBFBr2eaJECoLJvn1CqLwihEoT2oZfw8ykqHNoGJ3yzytDVp2XKrBb1Gk9MIKjR/rR3Z1Ca6ob3UOjmJwaRX97L4aEKBmX9Ue60TU4hJG+DjTUVqPilRrU1jeiaeAYXpf9D3YKodSGVK8nSqZnz+DUSAsq3TFGJtUH0GbmzsVe38oEmCD4JVOUxPSX1Zy5233b842ZOy3e3D/TeHvAFYzG7856+gkzKJf9ycSi9lGahFoMtugzK/ek9IX5v12u9urifLgyMWP1Te6/0JuNULnck1qgGJ9I/xgRI32pBIoRMV588URP0CcpbBIhSqTNjHaiuaUd3YOjGB3tw5BI9FPjI+jTokQKgrmjvV6d/iEMT85gblrUmRzHsBYlfp19rUjJOqOvYXZGiI/xUfF4XIiSaSEcpjGpRcn0zBxmXxvFyJGjOHbkIHq7UmhrS6Gztx9Dpn8xh25LlMg/0ZyJG2M6/Zcb5SfAOAlDPfcOqy0YQgfUSd5eQtLtndeUWYLC1Lf7Xawo8YKIk/zcMUMW7k9diwlO9nzj5q7MC1bBPLM9L34Lr5u8/uiesdfM3iPBY2td1Jrqx2kSajFYLmf2WHuH3oPevor4Sprvo8X5MD8xIyEmhIbnJ+kDc/6Ez7aZ6/bK7TdAJoYpsWKfeyVKxGPpNyv+UZQUD4kRJdLmpoRAOHwER4UAmJqSIkIIgxkhIixBcG56XNeZVELg3NwMZl9/LVpnRAoPUUf0cfbMLGamhXBQokTezZjDtBYl8gOq54SoOPbaSa8fIWCy9S/nGjvGSt4pkQdbH0pzyzgkMHTZOnHQ/X+VI8ut5J1VlAjzDrgewwqW4eRmzAnA0qwEp56H5iyCiHiX444ZmNufJSLs+Yb69MwPdBQljnnXHPaTW+4IR103WP+YdZZW0qIknV+FqYRpXjN+W5wP8xIzkmDuWTXXGvKRtOi598qtvan78mOYNoqS4iLvomS5du2dN2L+Rs8WhF15hyh/xzvF8xvwtq7z9g1Bnfl3vsNrm6mOKZd1TP2yd+DKje/0v/FV1l+44Y90P1bbNP2nHSODFcW7HhqtBGy1zyxjxtKNFDaJEyXFbAwwnoXuxvhmv1un0VbXVvvMMmYs3UhhkzdRIk3+KxR5iOQ3EMqvR5b/l1/+I/+tvSwvdautrWWAodEKwIwoWG2TcYMxY3FGCpu8ihL5E9vyFy3lIZK/1yBFifw2QvnlP7KM9ioaGxsZYGi0hFucQFgNoyhZvJHCZsmi5NKlS7EmD8z4+Di6urrQ0tKC1tZWdaDkc5pnfX196lc/T548iQsXLsT6kUajra5NTU2pr3eXPynx4osvqv/v3r0bDQ0Nqvx62N69e9V4Mm4wZuRmpLBZsijJxNWrV3H69GkcP35c1ZV/1pGPaYFNT0+rH9a6du2a9hohJEnIBCfjl/yFYClG5O9mSZHQ3Nysyq6XdXR0qN+9kXGDMYMUOysiSiTy4Fy8eFEdIlq8Sf8wwBCSXC5fvqz+ZCJFwYEDB9DZ2Yn+/n71/Hqa/NMNRQkpBVZMlEjeeustdYBo6U36iBCSXJJy55d3V0kpsKKihBBCigEpBJJw55d3V0mxQ1FCCCE5kJQ7v7y7SooZihJCCCGEJAKKEpIHTqPyHu+bWcv7dNGqIOexAZWn9FNCCCEFBUVJodFXbn01ezkGdHE+Gdi0yMQu57RpJWayWEpblAxsMvvCMrUuAyh3ykPi0d9Ttu/sNs4+O1WJDbL8nkrhcXJ61wbtJ9sngVAPlxus1xNxdghJBhQlhYRKHlaCkMkh7wFtCYmdoiRxmETpiQ9PYGzYFSch7ORpfKfLVCK1Hwf9xifaEkQLtIif+0T5PeasxvjffnNBUUKID0VJwZA54YaShR/knDYygFrJpXyXfsdrtQm9244ES/vds+7XvGuW5iQpdcdllxd8vYCc5t13bICOGUsQmreqG06qG/zrtctX5o5SctG+c3wZK0qU74VPxVq5a2rqe3srWAO/f4qS9KIkhOsvvTc3lTvrRAihKCkYZGBLk1xlYrEShBQWXmDMLEqCNrJvO5nbCcjgBVL/tr8Kxno+ae6UKIHjl8fMRb6m+gnKTwvBMZBhrPC83TGs67DnJNqXxyXkIiUiIpT/hJ98M/tIJ0vhp1AbXZ+iJDfCfzaLOaNGdOv9GPgz8D8hxIOipGCQASxelAQiROOLlMyiJGhj13PaGCxh4GEJhwyiJCws7OAtTMxlTAZot22GsdLPW2I/L9WA7/kqrWAw6yD8YouNkPDQdShKcsHzt7xDZ/a1v+cV2le+/+x9Wap7lJD0UJQUDEFidikcURIVVSrhuW0zjBWetwzq9lxj5q7fpcb5rTjJluj06/dswRYpXuTjkEm/e3XCosReD9MHRUnYN94+Dfyin0tfmfXQ+9G10PklpIShKCkkVECzkoNM3jLY+SLEwxYptjCQj029RYsSHWBjRUYuokS3jwRf1Y813ikppdKPFZ53+FpDffVVBn2mmV9Ronwg1tm+XlFWaXypk6K7Dl5yDdYh2CveWoT9R1Hio/xpnx3Hbxn9lE1AElJ6UJQUGjqpeCYStUriJqnocjvIWfXL+0QQzCpKrL4iwVQHUWWWkEiT9MOiRGK3F2ba2Nck/8WC6jd+LFeUhOqJ+Vbqf848IPqMnWuxo33pCjfPD9pi1soVJWH/B0I40lcp+TYNYZ9oXxlxGDLXV9rHFCWE+FCUEEIIISQRUJQQQgghJBFQlBBCCCEkEVCUEEIIISQRUJQQQgghJBFQlBBCCCEkEVCUEEIIISQRUJQQQgghJBFQlBBCCCEkEVCUkBwx3/DJb/AkhBCyMlCUFBT2V3+7X+G+skS/3l0i5xN8BblCfs25/fX0oa/bziZowtcnzR9T9mP6jfkK7+jcSITQ1/mn+z0WibMO1teg+z9BoMxZ+1IirS/TnFGzZ2PrlrAfCXGgKCkgwr8lI3+v5voFsyWJEhWInd9TyZoM7f7kc93eFSUZ+yFRvATorWHcj+wZnNfkbyvp31eK/u6NsJJch/S+VD7SPvEEnN7PvpC2zoMvbChKCDFQlBQMXvCLuzsSFitWYpeBcFOlFzRNArHe4cX1FXonbBKT/a4wlMhcESGwREl4XrkQ7c/vg6Jkeeg1NOsRSpg2Tj0fP6labbRYKTky+DK7KAnu6qm6rk8JKXEoSgoJP7CF/wySUZT4dfU7OpPMLfHg45TJfk0AlQE2/k6JCayWqT7keOF5ZscVJc61mLlZAT4Yj2RE+yz07t7ZRxIvkYq1NkJW1/HKY8RKKZLJl87e9M+MKt+A8k3Cj2q/emdngzgjFCWEBFCUFCIm8OlknFGUWAk7VM95TWKLEIUlUtKLEieg+m2WKkqCgB5+V27NN2buJDtGWMgEqpKjSaQWpk4o4Qpfj4VEiUnEzhqVEGl9qe6iWKLO3rPSf7vk/0XdXbJeufi/bEtRQoiBoqRg8RKDTBLJFCUx/WXFmbvdtz3fmLmTxSHXJjYZ6qRqxIqqJ32t1iPcJm0fJUbgB09U+3te+VKfOe2/8r5A0Ml6nrihDwkxUJQUDK4AkM+95GELhlCQc5K3DJ6ZRIktKCSyvt1vVGBkFiVeILbfjYv67pghwv2pa/E/cGnNN27uCi/gB/PM9rzE8D8DIv0c+MFLqmad7Nd0AlVrECTTsJVoQo31pe0vQawoMeXB2aUoISSAoqRQUP8KwgtsJiGEBIYu27BrQATGJYoSgRck9RjWh1qXJEokoTmLQCzeKbq9BLj9WSLCnm+oT8/spBDMM9vzEsL1mb+2OpGKsrj95CZMT8AERl8Ks86J+5rvH13u+1hDUUJIGIoSQgghhCQCihJy3QndjfHN/jMPIYSQUoSihBBCCCGJgKKEEEIIIYmAooQQQgghiYCihBBCCCGJgKKEEEIIIYmAooQQQgghiYCihBBCCCGJgKKEEEIIIYmAooQQQgghiYCihBBCCCGJgKKEEEIIIYmAooQQQgghiYCihBBCCCGJgKKEEEIIIYmAooQQQgghiYCihBBCCCGJgKKEEEIIIYmAooQQQgghiYCihBBCCCGJgKKEEEIIIYmAooQQQgghiYCihBBCCCGJgKKEEEIIIYmAooQQQgghiYCihBBCCCGJgKKEEEIIIYmAooQQQgghiYCihBBCCCGJgKKEEEIIIYmAooQQQgghiYCihBBCCCGJgKKEEEIIIYmAooQQQgghiYCihBBCCCGJgKKEEEIIIYmAooQQQgghiYCihBBCCCGJgKKEEEIIIYmAooQQQgghiYCihBBCCCGJgKKEEEIIIYmAooQQQgghiYCihBBCCCGJgKKEEEIIIQkA+P+FHNvtaw0yN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7308304" y="1877304"/>
            <a:ext cx="1440160" cy="4215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514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2863646"/>
            <a:ext cx="4734920" cy="3511488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 rIns="0"/>
          <a:lstStyle/>
          <a:p>
            <a:fld id="{A58C8573-A6E0-47AA-817A-34AF5765DF85}" type="slidenum">
              <a:rPr lang="es-ES" sz="1200"/>
              <a:pPr/>
              <a:t>12</a:t>
            </a:fld>
            <a:endParaRPr lang="es-ES" sz="120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_tradnl" sz="1600" dirty="0" err="1"/>
              <a:t>Examples</a:t>
            </a:r>
            <a:r>
              <a:rPr lang="es-ES_tradnl" sz="1600" dirty="0"/>
              <a:t> – </a:t>
            </a:r>
            <a:r>
              <a:rPr lang="es-ES_tradnl" sz="1600" dirty="0" err="1"/>
              <a:t>Entity</a:t>
            </a:r>
            <a:r>
              <a:rPr lang="es-ES_tradnl" sz="1600" dirty="0"/>
              <a:t> vs </a:t>
            </a:r>
            <a:r>
              <a:rPr lang="es-ES_tradnl" sz="1600" dirty="0" err="1"/>
              <a:t>System</a:t>
            </a:r>
            <a:endParaRPr lang="es-ES_tradnl" sz="1600" dirty="0"/>
          </a:p>
          <a:p>
            <a:r>
              <a:rPr lang="es-ES" sz="1600" dirty="0"/>
              <a:t> </a:t>
            </a:r>
          </a:p>
          <a:p>
            <a:endParaRPr lang="es-ES" sz="16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900" dirty="0"/>
              <a:t>Horizontal Functions Department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19245" y="114155"/>
            <a:ext cx="6368979" cy="282859"/>
          </a:xfrm>
        </p:spPr>
        <p:txBody>
          <a:bodyPr/>
          <a:lstStyle/>
          <a:p>
            <a:r>
              <a:rPr lang="en-GB" sz="1800" dirty="0"/>
              <a:t>Information Analysis and Suptech Division</a:t>
            </a:r>
            <a:endParaRPr lang="es-ES" sz="1800" dirty="0"/>
          </a:p>
        </p:txBody>
      </p:sp>
      <p:sp>
        <p:nvSpPr>
          <p:cNvPr id="9" name="Rectángulo redondeado 8"/>
          <p:cNvSpPr/>
          <p:nvPr/>
        </p:nvSpPr>
        <p:spPr>
          <a:xfrm>
            <a:off x="251520" y="890510"/>
            <a:ext cx="8607093" cy="493298"/>
          </a:xfrm>
          <a:prstGeom prst="round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err="1">
                <a:solidFill>
                  <a:schemeClr val="bg1"/>
                </a:solidFill>
              </a:rPr>
              <a:t>Term</a:t>
            </a:r>
            <a:r>
              <a:rPr lang="es-ES" sz="2000" b="1" dirty="0">
                <a:solidFill>
                  <a:schemeClr val="bg1"/>
                </a:solidFill>
              </a:rPr>
              <a:t> of </a:t>
            </a:r>
            <a:r>
              <a:rPr lang="es-ES" sz="2000" b="1" dirty="0" err="1">
                <a:solidFill>
                  <a:schemeClr val="bg1"/>
                </a:solidFill>
              </a:rPr>
              <a:t>the</a:t>
            </a:r>
            <a:r>
              <a:rPr lang="es-ES" sz="2000" b="1" dirty="0">
                <a:solidFill>
                  <a:schemeClr val="bg1"/>
                </a:solidFill>
              </a:rPr>
              <a:t> new </a:t>
            </a:r>
            <a:r>
              <a:rPr lang="es-ES" sz="2000" b="1" dirty="0" err="1">
                <a:solidFill>
                  <a:schemeClr val="bg1"/>
                </a:solidFill>
              </a:rPr>
              <a:t>mortgages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31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dirty="0"/>
              <a:t> </a:t>
            </a:r>
            <a:endParaRPr lang="es-ES" dirty="0"/>
          </a:p>
        </p:txBody>
      </p:sp>
      <p:sp>
        <p:nvSpPr>
          <p:cNvPr id="3" name="AutoShape 2" descr="Tree Overview Plot for Calificacion"/>
          <p:cNvSpPr>
            <a:spLocks noChangeAspect="1" noChangeArrowheads="1"/>
          </p:cNvSpPr>
          <p:nvPr/>
        </p:nvSpPr>
        <p:spPr bwMode="auto">
          <a:xfrm>
            <a:off x="31750" y="-682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7" name="AutoShape 2" descr="data:image/png;base64,iVBORw0KGgoAAAANSUhEUgAAAiUAAADbCAYAAACyauGrAAAAAXNSR0IArs4c6QAAAARnQU1BAACxjwv8YQUAAAAJcEhZcwAADsMAAA7DAcdvqGQAAAASdEVYdFNvZnR3YXJlAEdyZWVuc2hvdF5VCAUAAENJSURBVHhe7Z15bFzHnef5zwABjMBAYCRYGAmCGUywg13sYBJERhwjmSCzyQC7mXVmciDjSeIccmJF1ux4c40zcTwZexPFcRhlMnYcH7K9sq3LJmWSEimTFE+xxfsSJYoUKdGiRZE6LYqSrNjfrapX9V69eq8Pkk3xdff3Y/zg7uq63q+qfr9vP7a6y9544w3QaDQajUajrbZRlNBoNBqNRkuEUZTQaDQajUZLhFGU0Gg0Go1GS4QtSZQcPXqURqPRaDQaLa+2ZFFCCCGEEJJPKEoIIYQQkggoSgghhBCSCChKCCGEEJIIKEoIIYQQkggoSgghhBCSCChKCCGEEJIIKEoIIYQQkggoSgghhBCSCChKCCGEEJIIKEoIIcXNyRr85K6foOakfp6NxdYnhOSNlRcl6oDfhbt8ewy9+qWk0fu4mN/j+Z7d66i5377+u/CYO0TvY6HX77q/RrRyiPgxTb0ceb36J+G+Yq47UkeZs35pA3gvHnPahq87+rpnQf/e+DF9S38t5dqX6ufIHHKde/rXQ5gx0+69zHtIjRVzLbmvcR59vCw8v0bOxzIxfsi138XWz4m052QxrIx/CEkSKytKdBIIHaJVCXYSeaAzB4X8ixKdvEJ9hucRlxTUPHJI/l69xQe6aP866TnrouYWV2a3jQu2ceseqZc9wJrkEFmTJeyh5fg5ej05zj2b7zSy/CePPybGjb5mxsq6h5yxFrXGefLx8snu14JllUSJWt+8xrRMeHusKNePXDdWUJQkLcCEA3kcKpDn8QBn7U8FqngfRdqmCWqq3mKSh0qwcX7wAspPqoOe4pKd6CC8rmnEht1PPNn3h0rW1TXRdVtswsyXn/16uc09q+8UJpDL17KNG09krEWucV58nBey+7VgSbOvFsfi/aP2Rpb9kz8oSsjyWTlRogJj3Du/KCrwisPmmdMmpp9IEFYHXtbxDq3XjxUAVB/2GPEHxySA0HycRBRJtmkTQPYAoq4jnY/c604X1NKOH4+6tjTJxvVrxM8K57rcecWsVzw5+kf43/zfR46xiISZDz+HxUGOc8/mO4m/d70xwvsr+zgSd6xFr/FSfKzmrc+INKeuuRbVr6lj969Rc/Vfr8ma1EL9RdbJJEXv/7KO8mfMmob7cfpz6/tr5K1HqK5F6FqERdc52iYbWf2Tdh0CH0ReS9tGo85E8Lq7HqE5petTWCRWEpIDKyZK1MZ1N3sMbj0vWFhJIibJqTp23/6BCOpFxs8hKJjDFhxCHYRMMI2Zi2oTE2y9ujmMl85H+pr8uaSdf26Jy0MHqrj5Spw5R/ws8HxkzcOZV8ZrCpF93mp8NVenrpxnTmN4LN/Prt9ynHs23wnsepE2OewhSbjdEtZ40T6Wde1z4LW1k5B3rVaZ62dBZF3U3NL7Vc01Ehts/5hE7PjMWVO3n4jf3T2g554pvsg+7OuPzDV2X2Umu39yXIfQXsjWxnuebgy3v7Dv3LaELJ6VFSXpAqMh9qB6gcU/JOog2ocohyAicdvlEBRi5xzqJ+7ApukzZt4umX3kjJV2/osJBI5vXZwxvMAq5uhYqL3TJnJN6vWgbdh3QXn0dT2+7iu05tK39vpnYbl+9vxgl+U495g6Yd876+GOncMekoR8s5Q1XgEfR32e5VoVmfZy/GvhcdJcuzNW/B615pLtuSTb2uTSRyZi62fyj0f2dYgSqpNpnuo195rlnEz97PMjJBure6ckzcEOHZKYOuEgLIg7SG67HIJC7AFW/QTt7CCuXkt3jU67ODL6SM3XOuDp5u/Wy4gXtNMGqbhr9ednBx8LZ17pr8kNWNkDWMjXdv1Mfo9h8X4W9UMWF4hzmPsifWfWx0+qOewhSXisJazxUn3s+sqqHz1Lcde2CL9GfOURd+3ZRIk7drgPgVs/buzY+evrtnwS3lfR+adlMf5RfVvjZlwHTYY2yh+q3Blfzclq45u5ruzngpBsrJgo8TZ29NDapKsTSiIxhzNrEJG47XIICrEHOLYf77msHwmABn3oMx3QjD7Kdf6qXu7BLuRbB9evsc9d/zjzSn9NbsDKHsAi48lrlfMx/9fF2Ug/J0Gufg6R49yz+M6blwnslpl2OewhiTvWotd40T7Wwsddd3cOoesNCwbv2t01yeBXtU7RdQn3k6Mo8edvzJmHWz9uT7j7Rj23r9m5lpz2VUBu/ln6OmRqY/DmIOrq19LVC8h+LgjJxsp90DWXDRp7UJ3A4h5+QeRw5BI0cggK0QMcfxBlvXT/WsImrr8w6XykA4fdNs381RgZA4VDWj94c7EDevTaY+Yb6S/aj4fbNt21B6jxYwLqY9VizMVcc9qxcvdzmBznntF3MWNLnOSbfQ/FjLXYNV6sj3M4k9F5e/2Gz7U7x0x+jX8tPI4zhsHxR/SaHVz/xfkz5IO4cZ355rSvLHLxz1LWIYc2Iex5Z72GTOtHSG6soCgRqAPgbFLnULhJVR0Q+9Cog+Ae7nCb2MMSOXzZD4yai92PO7ZBX1fag+zjjRkOgOF5eNcbHsObRzhwxF1jZL45Em2nE6RzPXHBKlKW1veO3yK+zL4eaiw3eeTs+zDL8XOUHOeeyXdpx/H6DhJcjnvIGWtRa7xYH6vXrb5j6qvxQ/26iTs6n7g1svFet9bLnUdkDI3j6zh/hXDXJm6t1NhmLvpa/OvVz+1ryWlf2eTgnxzWIXKt2drIedrrFrpO8TRyZl5Hb68/Wrz/CVkEKytKJOowegfUM7mhX8fr1uH0Nrr9ehhzGJXJwyP7tA9a1qDhYfcTd3DkPH5S3esHlHT1RE0ncWQiCFDGZFB5/aTV1vWRfW2GiB/T1MsVE4yMuYlJEB+8nSQZ53tJZL5uHd1PxIJ6avyYean9spRrz9nPMdcTIse5Z/BdpmuIC/yZ9lD8WIJc13gJPvbmaPUrx7Lqq9dD/cYlrLAf5WuyXTpRIlHz9du465QmKUbWNOpPZWa+bv24PeHGl9DeknW9MYJrMdcajW/pye6fbOsQ7sMbO1Ob13tF/LNfj/jYaS9Mihh/PHvPhdafkNxYeVFSjOSUuAghycMVCxqeaUISAUXJElDvFBL4LiD8LtK1Ig249juzGMv0rpuUIt6dA/duind2FnMXYzmE74BEjHcYSAlDUbII/NuWGW5rE0ISTuhPLTzThCQJihJCCCGEJAKKEkIIIYQkAooSQgghhCQCihJCCCGEJAKKEkIIIYQkAooSQgghhCQCihJCCCGEJAKKEkIIIYQkAooSQgghhCQCihJCCCGEJAKKEkIIIYQkAooSQghJGmVltJU2kkgoSgghJGnEJVFaXm1ubg6XLl3SDidJgaKEEEKShk6cvb29SKVStDya8a18LHPZ5cuXtdNJEqAoIYSQpGElzqamJrS1tdHyZMa3VVVV6vmJEydw9epV7Xiy2lCUEEJI0rBEiUyc8o7J0NAQLQ9mfPvSSy9h9+7dquz06dO4du2adj5ZTShKCCEkaTiiRCZOGXePHz9OW6YZ31ZXVys7cOCAKr948SLeeustvQBktaAoIYSQpBEjSmTilO/oz58/v3JWfQ/wyd/gYtxr19Ni5zGEK58Ufrmn2ipbvBnfNjY2Yu/evejs7FQ5Tb7GuyWrD0UJIYQkjTSiRCZO+fkHmTxXxOrvBT7xIPr6juONuNevp506jHZ7HnJun/otXu9rR/vhU9H6OZrxbXt7O5qbm9Hf34/JyUmKkoRAUUJIiXJ61wZ86EMf8q28T7+gGEC5/1q5eGY4jcp7TPkGVJ7SxSXK0nwoOFWJDbL8nkrh0RgyiJIVTZz7vgt88iEMpHrQMzaLK7p41bgwhWF7HmfHkBqcxNTYMIanLujCRbJaviU5QVFCSAniJlNjXlLVwkMlTPuxSLObZD0vwdqPS5Gl+jDUbsVFyT6/L2XiqVcsxMd3zRPBd/VrSpTchgVT/y9/AzWaLP/rv/bKTLsn9XO7TCL7MuXSTL922V8/6dWVxPWjxtN15mdx4pefDOps2CaEyjRmdqwFPvGPop4ut/vMhO6HoiSZUJQQUnKYd/DWnY6+8iBJ6nfxG3Z56dJLorKubrdJyxDdJnx3oFRYqg/VU4FuvxxR4iZ6aW5ilgn/yQGMiX5SFfdh4Zb7cPysKJdt129Bakw+EQghcXVLCmNVss/bcKKiAVXbX0L3Z8tw8YfNeEON9U2MDQ5iUPa1Zb0a6/L0oJrj2B1lWHhI7AstJi6Mye8EqcCJW8pw5lHxuhxG3uWQbXX9M09NY0HXj+1H3rEZ1HX++7/j5Egn2k2df23C5I7viDl9BEcrRsS8rD69K0qP9lVG35JVg6KEkFLD/OnAiAuF+bNMOQYoSrKzZB+qp4I8iBKJleh9k4lcv2wLl4WnhzHc04SqqiaMVYtyKUr6D3p/BtGipH/z14CPCzHQ2ICm7i60PPIF4Pb7sOPXaz2R0NgmhMwYTn6tDFd+ukeNdW52DMNPi3afewBNP/5LYFOTKp+ZGsaUqDf30A7UpYYxt0ELJ21nHt6Bwa+U4W1dX/UzPIxU3Q5UPX63/2ekiW/qOn2TmJ46hCE9VtWj3wQ+9gB6avegTrw2J+rJPut6s/zZSY+f1bdkVaAoIaTUoChZPkkQJZbg8O2jP8W4SOzu5zBa657A6IdknbWYHe1Fy6avAN/WomR0ArPrLFFy6/fR3tSDHiFKep/7BvCljdjywGeBW/4FvfKzJt39mPq2qP/9p/BqakiNdbHq28Cdm5C6vQynftOOwVEhMET5vOj3wqYKtPzvDwNfexFjQ0I0NdWh52/LcPKhKgx+oQyX/s8L6NX1L56bVh86HX7088BH7vdEyZ1luPzPVh091vYH/1bM6UfoajmAbjHXybVluPjbKtQ11CM1eg5v6suPoH1FUZJMKEoIKTlM8rSSpP2nB50wwwlVfnZEtwuJEjvRlhJL9aEhz3dKRKKX31Cq7NVOHBKJfXL6HK7Jz3c8eUx9YLQ/9UtMl/0PdO7qwtiB/4srt3wPHd1SlLyAeTHWxSdbfVHSsqcRbb2HMP0NIT4erEDNI18CPnQ36qpa0DV0CKPPrRWi4V6kGhvRNXIUs0KkvP3LatT9+u+BP/86WtoGMXZ8u+p34ck6dP9wDS794+/xUtsYpsf3YvbWMsz89Fm89LCo/8G7UP/qfhw+/prXz38MYLZineh/A+pq2tDz9NeBNRvQ2mTVMWPJOck6Yk5yrucea8T+VBtSPb04dGLe+zyMS66+JasCRQkhJYiXJGVSDZu566E+xKoSZliI2Mk1qFOaLNWHHnkSJRL5L1Tk3ZG+TlVXWdchvDY7i9mze3BV9yXt6r9tw44ntqCmvREX/9KUr8W8SPRnH2lE6ok7/brKvrkNh1K1aH1CiJVb7kXdjldQt39AiJ4pnHrwI0G9b1VgrKcJPQeHMXGHab8WC3fLfpvQ3fc4zpq62s5urED1nhp0fe/DQfndu7x+tq4H/vJfkaqtRV1qCJMPrInWkQLKzEnUmV5bhjcerUVTTx+GDo1gbOI4Zs69ibe1m3x0PxQlyYSihJASxU2q4T/D6KSpzH6Hb+4QSCvVuyQBS/Gh96+WbIvx42IT5/ys+rPH5PgoRkZGPBufxvn5ecwvzKKvZgcq61qRam1Ec183mipr0Tk6hfGu3dj5wnZU1BxAV+9uNLQOYrS/BTUV2/Hclq3YWVmD3V2TmB7txaHB/aiqqUd9WycGjxzD9NxZzPTXYcvzL4r2u1E/MI2ZI/0YPf4aBhu24omnfonRD30EJ4WwaGjpx6GJQTS/tAVbtu1ERW0TWhtrUL/Pu6vR31yJpzc/h53VVj9jI+L6e8S8+tR4E6kqbH52S3isofCcDnXVo0P0d3B8EidOzuLshXlccd1FUZJoKEoIISRpLCVxXrmAWXl3xLaz5k8YFzDaVo+mVD+GB/swdHwKo6k+HDk5hxOHUmiqF2IlNYLR8U70D4uEPt4vBEwDautEeVsKnUdO4+KsECfjg2jr6Eb/qHgsRMmFhTexcLwLtXvqRPtOjPzM+qe7wi7e8zSqX6pFx6Eur9+TE+hrrENdQxvaOoXY6Euhp9+7qzE11IbqGq+f3qPnhc6SH2w9imH556LJKTXe3JEO7NFj+XWcOU0LsXJogqKkUKEoIYSQpLHUxHntCubl3RHbhHDw/oQxjxNDvegfGVd3VabPXcDpqRmcnb8o/j+C/t4BDI2eFGJmFBPHREKfOY7RkSH0yvLDR3B0ViT4C175iCVKZN9vzoyiu7sPB48cxaGhTrQK4VHf0IS6Xdvx8t5WpJq6cOg13e+FORwf7kff0EHRj5zLOI6f8ATExemgn0kz3txJUccTJXK8q9ZYfh1nTlJAUZQUJhQlhBCSNFYscV7B2RPHMTU9o+6knJ2/jCvzV3BN/Dd/ZhpTU9OYmb2ACxdOYu6sSOjzFzB78gSOq/JZzF4Qda/MY+HiecxaokRy7cKMX++1iREM9nWjt38Ifal9aOs/giNDo5g6rfsV4un89JQ/j9nZGZw+5wkIu5904+VSR4kVipKCg6KEEEKSxoomzmtCbAR3UhbeNLLibby5YMqv4IpI9Cqhu3dfTJaX5ZYokbz95oJf7/zMlPc5F2HjoyMYn57DnBAhZ8VrXhfheUgzXdv9pBsvlzpSrJiXfChKEg1FCSGEJA2dOAvdrt34HszefLNvZ2+8AW/eeCPe/KP4+tfTKEqSCUUJIYQkjZgkWqj29g03Yl4IEWMLN/xRbL3rbRQlyWTJooRGo9FoK2fd3d2orKzE5s2b8fvf/179f+vWrXj55ZdVOW15tn37duzcuRN1dXVKnAwMDODIkSOxa0G7fsY7JYQQkkAuXbqkYq1MmLt370Z1dTX27t2L5uZmVUZbvnV0dPBOScKgKCGEkIRy+fJlnDhxQiXOAwcOoLOzE/39/eo5LT8mv2iOoiQ5UJQQQkiCuXr1Kk6fPq0Sp4y98l+zyMe0/Nn09DRFSUKgKCGEkIQjk+XFixdV4qStjEn/UpSsPhQlhBBSALz11lsqadJWzqSPyepCUUIIIYSQREBRQvJA8Mux4V9Jvd7IefCXawkhpFDJvyjpKw9+kntT8IPnEXKpd6oSG0wdZUw4Ib+FflI+fwxsWqSf5ZwyrfV1g6LEYP+kvi8U7fN0T6XwlsbeU3a5QP3MfmhtAwG6Uvuv2Ij6cADlxt8xPi8KnNi9YZd3hfa+9K/bjfO+r+y9Js3db9briYg/JB/kV5TozaU2oP3YZZH1Vvfdd4JQycM6mNI/eT+MS0jsFCXJIrQewiebZPAP+0YmB+/MiQRpJUWZQM15U8lUnD97bYN2AjlOMSbUPBLnQ3Vui9pvnujy98mp0xgQFo7nQZ3TfZWo7PPqGtGi6pwaQOWuAc9Pum3Ij7aYTkT8Ifkgr6LE21Am8GkVG3P4cq1HUWKTOeGawxw+oE4bKxjK+uW79EG32vhBNNSPwX6Hp/s1wUKas4bqjssuL3D4CdBvb4mr2OASM5YgNG9VV+8fXW+Df712eWm9o093p0uurUkU0o9+0vDxfBYqdwRnuO/Me5JoHB+qMxM5W8VDOL5bhOK5I1wMOhZE96aOB36M0ed7U7lXXsT+LDWSLUrsZBXakKWIPJRpkqv0k+WbIPk4ScMRJUEb2be9HjEBRZVbAlEFGD0fN+hqlMDxy2PmIl9T/QTlp4XgkO+N0o0Vnrc7hnUd9pxE+/JIkCtWpO/KhRiUZ8w7N4Go9/waPUumPGbdnbWV/vcThrN2JA3u+VB+0+sgLJqACxvvjY18g2CuMYhb3mvRcoN5PfJGVPpQttF+DHKIFiu2f0lBc11EyZgVIOUBTFcv49HUm7LYDnDupBcl8iCH/CJ9pfwpfWslDRkMtZ9DySVUz2ljsISBh7duKni4QVcj5xUWFt4e8M3sDbdthrHSz1tiPy/VYOVdt+8jf82t9dJrEQn8dh1DZG21X/X6VS7280elSJrzoVBrUVw+DAsL+xx6+0vezTQxINhrwb5y96UvZHwf2n3aj0kxkN/PlCjhYA6YtwFjN0uu9WxMUivZzReTMDSFI0qiokoJVLdthrHC85YByZ5rzNzVXov3W3Hi+kD6SPhS+tT2s7UXQrhrmWZtPeRY0TUlDll9GHPeChh1pv3z651def2x5e4eVGc/Ls7r+rK9PtOuhWIgKVjyK0pUANSbQ2+u+GSQrp618eRT+QEofVi9DV1KySUGdRitJGASjSy3DrctUmxhoN5xLFWU6LXx/a/WzaxTfNANiRLdPhI4VD/WeKeklEo/Vnje4WsN9WXtncxJofgI+cjfG1qceKWBT8we0oT8KXF9d2pACBzvoTqTJeTXJeP4cGCTc4btdSkG1DWZ82vFeukH982o3JuifmXorJs4JersMp7R9UNvQiRe/9yHxUOeRYlAbTy5ebJslNh6eoOpjWc2YWChYFmq2H6TwUwlcZ0gTLntd6t+eZ/wb1ZRYvWl6waY9ZFmBQc5Rsxah0WJxG4vzLSxr0m+81b9xo8VnrfEqifma/6cIN9Nxc61JLDPjrNOvk90IpT/MsLeO/6aO2slTK5laJ9F9gcJE+dDcV7N5yCUFeneDJ3pYJ+oN0b+tXt7MFwmzNQP7Vdpcb7SvsyUa0hBkX9RQgghhBCyBChKCCGEEJIIKEoIIYQQkggWLUpQVkZbTSOEEEKKFIqSArO5uTlcunRJLx8hhBBSPCxZlPT29iKVStGukxm/y8fyz2eXL1/WS0gIyTv6vCXCCCkhlixKZHJsampCW1sb7TqY8XtVVZV6fuLECVy9elUvIyEkr+jzlgTj3VFSSixLlMjkKO+YDA0NBfb0ncBH/xVjdlmutpy2y7V8jb1C12D8/tJLL2H37t2q7PTp07h27ZpeSkJI3tDnbTXvCJs5yMe8O0pKhWWLEpkc5YE5fvx4YENtqK7vxhG7LFdbTtvlWj7G3naXECU/QHOer8H4vbq6WtmBAwdU+cWLF/HWW2/p5SSE5AUrzq3WHWEzB94dJaVEXkSJTI7yXfv58+cDe20Eqb5xnLLLcrXltF2uLXfs6nuAj92PAw0taM3jNRi/NzY2Yu/evejs7FRiUL52fe6WmG+hLLVvRyUliRPnIneEl2Mtv8N3vvM7tMW9ZpmZA++OklIib6JEJkep4q/V3wt86nF1cK5V3w3cVYEF+VjYH+4tw9v14rGqcy/e/pTXl1/fbnvhdUxt/IQ/Hu6t98pdS9eXtMc/5bQfx1uinpqDrqPm9Ph45rHt+d0rxrL79Me4F38wdT5xGxZMnY+X47Ip/9SnvLbmWuz52fOOMVPvR7ffjs9+9rP4m7/5Gzy4Z/K6iZLo17tLpFBxfrdDfjW0/fXj5rcschI00a/l9seU/Zh+Q3069UhW7K/1Dv8MgCS6BqHfWwp99XcRC1R93iJ3hOsewqc//WnPvrMZA/pOpl2+/pkBr8wpf6hOl/Vtxnq7bRozcyi6u6M5xITQzxkYs+JK+HUnBpGCJq+iRCXHfd8FPvkQBgansSAf3/0k6nqmodLmd8twdUsKY1WivOw2nKgdw9igeH5HGc48pevbbf/7v+PkSCfaxViyzsJDMVtP1kvX118/icvTg2qufvt9/xu481GMnVWNRdvvYn4shcEdotwe+5+qMaXHHrjvFiw8cMArL/smxsbEWKlHcUb4Qfa5IMZQ4z46hrNmPhUNqNr+Ero/W4aLP2zGG6bt4CAGRZ+pLeuFP/aptnJ+/hjqomLQfv+XF4zf27D5Ow+hPcmiRAUfO+iI+rZgieD2J5/r9q4oydgPSYtcn9BvTWUO6KF1V4LEWZ9iXYfYOPcqNq5/HhPizMl41/7wx7CxVT5ux8aPbVRn8fz5CWxdH1duPR7bivXrt/r9pDMzh9W7O7oS6N9l0ntQCeRse0gLYbMPI7+VI43xoGhYOVGS6kHPlnXA+i1I9fah+8hpvK1FSf/mrwEfF3UaG9A0PIW5b4qE/vAO1P1e1NdtJ0TZ25uakOqbxPTUIQw9Ldp87gH0fMUbX5nQFP54Tl+Dop5qL0TGudkxDOv2VT0vi7Zfx+C+FKaqRdsnB4TAGMPUNvH6bf/mj+2PYeyLD6HqP77lXU9jG1JT27BQdocQMztEnzO4Wn4bFv7pMdQ9KuqY+XR3oeWRLwC334cdv16ry0VbIWpOfi3NGB1TuOKtTRhdJxAlgd97f73GesdrJRqZvDdVBj/OJg+u9U43+i7ZeQcS94N5oR++iklqsq4OEDJ4xI2Rnmh/fh8UJflB+s73cTZRYr/uJZPFrWcBo89bXJxTd4SvncLL96zBhopTuPb6y9jw614V/5R1/wpr5HPzf10uz+mvusVjWf+el3FKlsvHa3S5aa/NzKG9vR3Nzc3o7+/H5OT1uzu6MixWlOj69tlXscjat/pHSUlxsLKi5OmvA19/Am39BzE8OoHZdZYoufX7aG8SdUTinlxbhou/rULdrz4PfOR+9EphcGcZLv/zC+gdFYJibBYXq74N3LkJ2yuqUFtfr8aXpu66mPGsvga/UIZL/ye+fc+DH8PF8iYMf/mjuHRgDIPTM5h6WoiJ276P1oYD/thtjTXYUdOItobd6sNmFT/7HHDHY971dD+JC2XfxHhVHRrEfHoe/CTeevBFVG38O+CWf0GXnk/vc98AvrQRWx74rCqX19bT3Y+pbwtffP8pVO2qCI9RU4uWoRm8qRfIR/v97v/1v3D77Xfjdy05ihL/ToVzuC3x4OOUyYBh3p2kv1MiA4Rjqg853mJv77tJ0rmWSGCyxyM5k0WYGsJr7q5NkZM2zk0oMRL+s0PYNyrRiqTrnhn/ub+Xs5yRtHMoZFEisN/kZNmDpq6pY940lYw4LkFWVpTUPYirt/4ArW09GBx9AfOi3cUnW31R0rJHJOPeQ5j+RhnOPdaI/Y/+PbBmA+pr9qNLChrxuLVpPw4ffw2zIom//ctq1DW3o6G5DamubgwPD3t3QORdFznekNPXB+9C/asx7bf/AAtf/iJOr7kfXfvqMTo1hbGK9WJO/4JUYyOaHhd9lv0d+sTYg91irB98BPjyf6DtN6LPzz+I7XsP6Ov5Kg43irm2pTBy/61Y+PEudD5+B/Dh9aivEu30fK4+WIGaR74EfOhu1FW1oEuUjz63VozxeQyJ8dpa9wVjCJ82t6cwNCn8qRdJYfu95tf4zmc+o/6mLW8BZxQljsjw6zmvSWwRorBESnpR4iQqv81SRUkQrMLvhhxR4syd5Ii1ppnfpbrrF5N43TUqJrLFOeWfaLJUCXOX2J85iJJK97y5ZJ1DYaJ8JfaW/8YidPc1jLfPgj1m/Oz53VuDot6HJcjKipKhBpz+qFcfZd/AvBAGZx9pROqJO31R0nygD1PfLMMbj9YKMfAV4CP3omFXLRpSQ5h4YI0/Hu7ehbGeJvQcHEZ3/wj6Rw5jbGwUky+K5G7uukgRsFb31dOHsR99OE37eszcWob57z6N3RUpdPb14UTFOiFuHsCBuja09/Zh9MfW2Lf9Kwaa9uCV8i8D//AIdlTXoanzWSFKvoHx2mak+oYw+W+34eqPt6DuUXENpp20tdtwKFWL1ieE0LnlXtTteAV1+wdwaHIKpx4UQsTU++gD3hj7ujEyMoKh0TFMn17A23qhTL3A7/IzJZ9Wf7tOpiiJ6S8rztztvu35xsyd5MbAprBQDO0Jm4iPw0nYI2b9i4XIeYsRBHKvxyVUUa72vfO672u1t+XZGMgs3HOZQ6Ghr93sI09kpPOBFh32PtTtbREi/UpRUjysjCiRn7vQdy5GJ8fQ11CJ7S9sR0XNAXT17kZD6yBG+1tQo0XJ0PgUDnXVo6OnFwf7wuUTqSpsfnaLaLsb9QPTmDnSj9Hjr2HyxEmcnDuLc6dnMDvWhbo6767LqEj2fl/jkxjfX4mnNz+HndVu+wkMNFagYl8T9jcLcXNiCudO9KO+KYVU9yBGRD9q7KefxXYxdl1TL4YGxTW3N6u7La2dgzg8eQhd9Sn0dA9hbPIEJoZEeXc3+ruaUV2xHc8+9wJ2VtZgd9ckpkd7cWhwP6pq6lHf1onBI8cwLeY/01+HLeL6QmP0T2B2dhYzp89h4U0tS7TfX/T9XoGHPr0eW8fO41RFIBi8Q24ldutAhxJQJOkILEEhsUXFUkSJF0Ccd9vumCHC/alrMUHdnm/c3BVeEAvmme156RFeR+kPvT5y3ey1dBKqwq3jrFdRERfn5L+aebjdFwT2+RjoM16QPjF73vaP9djev3F+NsTNoeDvlEg/hOOKESWeuHDihRQgobOuhYoSJrYV6T4sQfIrSuQ/e5Wvyw+Yys9dKFEyJZLvDCb627CvXoiN1AhGxzvRPzyJE+P9SGnxIRP0tBAMhyai5XNHOrBnT51o24neo+cxPyuS/MxpzJ69gPkr13DtyjzmZ0bR3R3T10mR3EfaUF0T134Oxwfb0dY3hNGRGZy/cBbzc+Po7RNzVPPWYwtB0yDadg8dx6npcYyM9Ku7NSMTJ0Qf0xgV9SeEKDk5K+ofHxFiaAJTo33Y31KPPbUNaG5LofPIaVyU444Poq1DCJdR8Vj0f2HhTSwc70KtO8bxOczPi+sS1+etlOd37zMlt+Mzn/mM+ieGyu/yw3L6cHrvvmKCnyCrKBF4QUIfdCtYLkmUSOQ4pj8ZcPoyfSjN7c8SEfZ8Q3165s0tmwhxn5ci4aDu+yIXUSJR9WLaFxtxcU4Ij/Zt67FmjfxMibh+f5/r5KktdDfJ8le6s6eScZyv4+ZQ8KJE4Owhzy/Bvgz5SdaJ8Y0nYAIr7TNdXCxZlKS193wAKbFJBv/sAxj+wJ9i8k/fj+mb340LN74LZ//4z9D/5/8NQ//5fZi9+T9j4o9vxtmb/wSjHzB1bsBF8fzEe6PlV2/+M3T/xZ/joOzz5htx5SZR56Z3Yf6d7wjGvvFmazyrr5tuxMX3pWt/I86JeR38k/djTpRfFs/ffFe4HzX2Bz+IQdn2/e/Gwo3vwex73y8evxez77lJ9HETZkX7kze/R9R/Jxbe/X5Mve+9OPPeP8Xh//Lf0Kuu+QM4asZ9759g5M/+2O9ffnfJm3Fj3PTOsG+FFV2AIiSJJOG88cyTEiT/okTaTe/H8H/9rxgTiVolbj/5vgPz/+l9mPrj92Hm5ptw4ab3Ye49IlG/SyR1K0F7giFafu2m9+K4anuzStjXhIBYuOGPwmNLgRDX1zsytffm9fq734Urup3bj2qrhIdoK+Z89YYbMX+TEA5KlEhh9E5c0KLkmqwvRMUZ0d/CTe/G7PveHx1Xllv9y7nHjmGLLmHFEKBCd2N8s2/bErLKWGdutY2ihJQSixYl0rq7u9VBkf+EVX4Fsvy2QfkFP/Lf08tyZU116vXdda+irr4RTS1t6FCvdaCtpUn9nkRTUytaW5vQ2i7K21utOim0pynvaGvRbYW1WuPZlq4v8Th9e29eLW0dQVmmsU25rOP3045WcU3yC9dMfdWfrGPa2eM6/acdwzL5fQUMUISsMDHiYLVMnnueeVIqLEmUHDx4UH2zoDwo8jcZpCiR3zhoEqZv+15Vr9e+2oCGfc5rtCVbR0cHAxQhK8zc3JwSBBnffF0H4xsRUkosSZRIQSI/hCkPiPyWQZkkpfX09KjnIev17qp0dvdFX6Mt2WSAmpiYwJkzZ3DlyhX84Q9/oNFoeTQZ644cOYKWlhYlSHbt2oXa2lrs27dPlV1Pk6JEnnue+exGCpslixL5f3k4jh075n2vhkiS8svM5GPa9TEZMOXPmZ89ezayRjQabfkm75aMjo6qN1ZSjMg/q17vOyXG5J/N5bnnmc9spLBZliiRJg/HzMyMOii0628nT55kgKLRVtCS9OaLb0SyGylsli1KpMm/ccpDQlsdk/6314NGo+XX5DlLypsvvhHJbKSwyYsoodFotGK3JL354huR9EYKG4oSGo1GoxWNkcKGooRGo9FoRWOksKEooeXBjmHrOu+bWTe2x71+vUzOYx22Ho17jUajlYKRwib/oqR9o/7acGEPd8TWObZtXVBH2rqtOBZTzzOT8DIlmw5s9PvbiI7YOkVitn9X6Fo7Hl5kYpdzSrPW19coStLa0a1Y5+8bbf65s86PtY72OV237ZguDwRo5jNZYmb7145n1nkNBLvtwyKPV5ZF4r407avQa2n8F8kTxudOOSls8itK9CZRAcx+7NTzNmAOhzEUSNMFQH3A1ca0H8fVLXBTB9Tym/RP3sXAEhI7RUnBWcfDQZKMfSz3ln+OAr/addW6F+tZW5SF952Mb17ck2LPnNfgcfC6KC9VH2qxYecKb195Ajnwn3msY7uOM2lFjDBS2ORVlHgbxRxOvYliDlzOokSbDIRpRYkjfsJzKCbLnHBDh9QXCE4bK9HI+hu3eb6z23i+dvsxZr2jNj7W/ldlzlqrOy7brOATam+tvw5QyvwxY8YS5aF5q7p6n+l66/zrtctz32slYSHBIf3srIXyqyy3fRmsQXw/pW3y3NgxSD32fRnUkYk3fCcy87kuTtNn0+wdHUMiokTHBSOCvRhnn2UdI5w9SAqbVRElocRnNqBTxzaKEmlO8rBNHl7Lz0GAdAKelUSUn/w2OSQgvZ7+u2Tldz0fJ/gaU+vml8fMRb6m+gnKjwnB0ZFhrPC83TGs67DnJNpvzLLHSsmkz0K+tc+o/Vz5Pf0ZVWsRs+6lad6eVTHNOmO238zzULnycdx5K2JzxIY0L8Yb03FF778glsnXbF9RlBQjqyJKbPM2o9fG3pjRDZvm4IY2rjuHYrL0okT6xw5+gUiJEQKxAdOu57Qxpvxsj++tr1qnDKIkLCyC9VUm5tIv18ttm2Gs9PN2n+uAxaTpmLOPrD0Rem6tgXemnL0XWaNSNussKL/E7VX7ud6b+gxsXexnuArcvHgePd/yLqeJDSZueHtPlq3DRuGncGynKClG8vuZEqWAzabxNlq2pGA2nZ+8YiyjKNEb0xz+2ABaFGYFPue1whEl0XVR67VkUSLX3p5rzNzVnsy8v0rKImvliBT9uvSz7bOQ39X6xOyRUjXpD9un8rk8Z46vQ+fBN7lnizFepTPvLNtCQsUAfw9GXzcWFTMUJcVIfkWJLRBU4NKHUD82B7Rjm9lEegPGJCvbIqJEJxoTJNXramPq/kJBt4hMXbflKxMMZbl1MKU/bN+YQBj4aQmiRPvWD6pqTfVcnOBrzB7btA/G1Kb6scY7esxfx7ixwvMOX2uor3bxDtTeL8W6JxZprv+kuXtEPXZ85pcrH9vrSksn7MLl1uOjHejQe1Ml5JLamzFCQvrLjwHe2fdfV/EgaBfeuzF9CSOFTZ5FiTC1wcRGkWYOmymTm0cHNb9Opndcdl/a5Kb0lLV47h9mvTmVWcGhGC3kE3Gt+tD6PpFmBzmr/sZ24aesosTqyznsYT9b6ybHiAmsYVEizW4vzN0f0uS7RtVv/FjheTv1xHzNrfAO0WfsXEvcov6TZvnQWke5fp7/gvJQmTYKFGHuuYwpN34KndXIGStyM/HfiRfhfWXEm5Mr0u1NZcEZJ4VN3kQJyspoWcz1GY1Go9Hya6SwoSi5jjY5OYlTp05FfEej0Wi0/BgpbPIuStra2rBv3z6aZcY38vHg4CDm5uYi/qPRaDTa8o0UNnkXJTLx7tmzB6+++ipNm/HNjh071PPR0VGcOXMm4kMajUajLc9IYbMiokQmXnnHJJVK0YQZ3zz//PN4+eWXVdmxY8dw9uzZiB9pNBqNtnQjhc2KiRKZeIeGhjAyMpKTnfh6Gd54Rjx+5uvAR/8NR2Pq+JZLnVwsX/1kMeMbeadEmvSRLJ+ZmcH58+cjvqTRaKtr5syutsXNjZbZSGGzoqJEJl55R+DEiRNZ7cy3xQH87R7sHxHPR/ZjT2MvxmPq+ZZLnWy2/dtClPwz2pbbTxYzvqmpqcGuXbvQ1NSkBJt8jXdLaLTkmTmzq238cPzijRQ2Ky5KZOKVn5+QyTeTza8vw/zvG9Am2h2cEmVTB5HqHcNMTF3fcqmTyarWAx+7Hwfqm9G8nH6ymPFNfX096urq0N7ejuHhYYoSGi2hZs7san1w34wvH/PD8YszUthcF1GSLvEubPDaGFt4qgkdj/0D8NGf4sSMqDMzifGHPh7U2VDjta3ZAPzVbzEvH7t1TLmss2EDrllt53/7V7reBiyYOh+/FZdMndsexnm//7/CW7qdHDNoK8yMkaOZdovxDY1GWz2zz+xqfHDfjM8Pxy/eSGGzeqJEC4uTA01oatqGY2vKMFeuRckt/4SGPSlMVIg6n/glJrqa0NDUhJEvluHSA/u1mHgAXalRzMrH39mBQ7pO1/fW4NJ9jV552VcxMjCAgaZyzIm5ybazo2Jeop+58gFMqTq34tiLNdjx/FZ0/E0ZLt67BydNW3ENKdFn01PfUuJEtpV/evHHcK8pjS3aN4k0862f/HZUWvGbe2av9wf3zfj8cPzijRQ2qyZK5J2Ht35RiyYhLCYOd2L8H8ow88DzeKVci5KKGvTfUYZrPxd12ocwdrgHqc5ONL7yPHb8Zq0nShpbcfir3rgh+9wD2PGrrwPfegpNe+rRePg5vFH2BfSIA76jdQJnf34rLq3fJMYSdWQ/e2pQ29aCvT/7O+B/fh/Pb7xTl4u2QtQcF3OLHaPhEOac64oz02b5oiT8Ne3X8+u90389ufO1/vJrte2vzg59VXQ2QRO+Pmn+mLIf02/kpwpiflOH5pv9ldz2nrG/7jwoj/vKea/M9bHq1/m68GKxuDMb+eB+2+9w96c/jU9L+2lVfPndv0OHKq/CA+L53Y93BPWEVf3UaavNjF8UH44P/YxEEBsiXxXv7yX9+zeq3IoZ5tyHvprf7NcgDpHCZtVEifzTzZXnxLuC3gF0Dkxibm0Zzjy8DS8/+LfAh7UokXdG7n0GbbrO66+Nqs9idJaLOmt+6IkSIRgWvvsM6vdU4PmKPajfXYGdO3di209vB77wa9R3dKKz9VGcLfsqDu18BdXV1dh//8dx7cfPYPuDos6Hv4920U9bawvaf/8VITYexOb7/qcqT6nyFMa/UYbL//QYdu7YHh7j5QrsPTCOM861ubZY36QzeYiD5CEPriMIVtCWJEpUELGFiKgfCiiuuf3J57q9K0oy9kPzTa5HSFxo/4bKxV562POnvceCx3LdxPrbPldrIMpKSJTIMxt8cH8Iz4jrf2bA+zB7w88+hnXPyg+vh8uHnhU+UuUNeEj58BkMqfbCBp7xfPizBu+5ZWb8wv9wvNxzRtBqsaH3jBIlMefYEyvePrUf+6LEjim+4AniBilsVvfPN7d+Dwf7BzAw8hwuiLZv/EcV6h75HPDBdajdWYPa8juAD30HDbUN6Bs5jCkhDq79aj8mX1wrRMk6VL9Uj7bHhJAoux3dok6qtR7N964BvlSO+kc+D3z2AWzZtQ+p/qdF/3dgaE8Dmuqb0fuDNVj4wVY0lX9RjPVtMdZe7DvQi8mvCKH0462o+JmYw1/chertdWgW5X1P3CnG+Dv01exG/d7aYIz6etQ2NCF18DWcc6/PskX7Jta8A22/0zVmJ5JQ4pGHWCQb/12HDADWu5a4vkI/FmYSjtUmSGTSrLGMybo60ITnlYtF+/P7oChZmqlAbnwa+LdD/3BhuL7jf1+4eOUbrTZyn2x82Lxu2hePZTqz3gf32/DzdS/gqDi/8gyfPfKC2JPe87ZfrMG6F4+q8qMvCtGhHov6a36On/9iHV444rWRr/38Fz/Hml+0eX1YZsYv+A/H69hh4oAXX8weFPEkco7lXovGHj8G6Dhk3iB5okVasG9JYbO6H3T9ltcGZbfh6sfKMPczIQJ++yXgw+tRu60C1Q0dGPrhh/2+sXYr+tvq0Lb5W8BtP0JLZQVeaezEofusOrf+CJ17KrBjo+jniz/D8xWvoLblcSFKvoJDu+rQ2N6NkR/fisvfexqvPPL3QTtpdz6H7qZdqPvtl8UcNqD6+e14pT6FnqHDOHa/ECKm3kfu88bY04Lu7m509vVj9NgcLsRcozTTbnmiRJh/KMMJJaMo8evqdykmCFjiwe/fKZP9msOf/k6JCQqWqT7keHGJL5M5SdG9FjM3KzgF45k2tIjpwC7N2ydybTZiqyVAI8JPmv9cr4PoJ3jH6z0vRVHindnw/lbJ1vedPmuhvbk4H+YtZqy26bMaXLP0i/Sb5SN7D5qYklaUSDFsfO3VlXebKEqKh1UVJdKmOirw7DPP4eXqetQ37EJN7X707d+Liopq1DZ2oHPgMIb27cQTT23G1ooK1HSMYnxA1OnvRlNjK5rbOpDqG/Hq/O5p/D9Rp6q2Fd0HmsS7jDpU1dXj1dYUeg92o6WmEa2t3RgYHsVIqh57m9rQ0VKHl7dtwZNPP4vnt1egonkIo/1t6OlowM6Xq1Fd36L6PzI5hYmOXdj85GZsscdIDanvEjh67DXMnrkQe415DzAmKeuAl1GU+EHRqee8Zl4PCQ8ZEHSd9KIkCAbhNuGgnZvpgOSb1bc935i509KYtYZyfUPB3Kyn8afrV/+5WWfxf1NPJo00CbUYLKczqxOmtHXbtuo/TXrJNkiidrLN3Yd5jxmraN7dEeknLSicN1WBWNH+kXXTihLxWPhavdnaJl8z4jqIFaSwWXVRIm26vx6VFa/g1ZYudPUIEdA5jNGBFBr2eaJECoLJvn1CqLwihEoT2oZfw8ykqHNoGJ3yzytDVp2XKrBb1Gk9MIKjR/rR3Z1Ca6ob3UOjmJwaRX97L4aEKBmX9Ue60TU4hJG+DjTUVqPilRrU1jeiaeAYXpf9D3YKodSGVK8nSqZnz+DUSAsq3TFGJtUH0GbmzsVe38oEmCD4JVOUxPSX1Zy5233b842ZOy3e3D/TeHvAFYzG7856+gkzKJf9ycSi9lGahFoMtugzK/ek9IX5v12u9urifLgyMWP1Te6/0JuNULnck1qgGJ9I/xgRI32pBIoRMV588URP0CcpbBIhSqTNjHaiuaUd3YOjGB3tw5BI9FPjI+jTokQKgrmjvV6d/iEMT85gblrUmRzHsBYlfp19rUjJOqOvYXZGiI/xUfF4XIiSaSEcpjGpRcn0zBxmXxvFyJGjOHbkIHq7UmhrS6Gztx9Dpn8xh25LlMg/0ZyJG2M6/Zcb5SfAOAlDPfcOqy0YQgfUSd5eQtLtndeUWYLC1Lf7Xawo8YKIk/zcMUMW7k9diwlO9nzj5q7MC1bBPLM9L34Lr5u8/uiesdfM3iPBY2td1Jrqx2kSajFYLmf2WHuH3oPevor4Sprvo8X5MD8xIyEmhIbnJ+kDc/6Ez7aZ6/bK7TdAJoYpsWKfeyVKxGPpNyv+UZQUD4kRJdLmpoRAOHwER4UAmJqSIkIIgxkhIixBcG56XNeZVELg3NwMZl9/LVpnRAoPUUf0cfbMLGamhXBQokTezZjDtBYl8gOq54SoOPbaSa8fIWCy9S/nGjvGSt4pkQdbH0pzyzgkMHTZOnHQ/X+VI8ut5J1VlAjzDrgewwqW4eRmzAnA0qwEp56H5iyCiHiX444ZmNufJSLs+Yb69MwPdBQljnnXHPaTW+4IR103WP+YdZZW0qIknV+FqYRpXjN+W5wP8xIzkmDuWTXXGvKRtOi598qtvan78mOYNoqS4iLvomS5du2dN2L+Rs8WhF15hyh/xzvF8xvwtq7z9g1Bnfl3vsNrm6mOKZd1TP2yd+DKje/0v/FV1l+44Y90P1bbNP2nHSODFcW7HhqtBGy1zyxjxtKNFDaJEyXFbAwwnoXuxvhmv1un0VbXVvvMMmYs3UhhkzdRIk3+KxR5iOQ3EMqvR5b/l1/+I/+tvSwvdautrWWAodEKwIwoWG2TcYMxY3FGCpu8ihL5E9vyFy3lIZK/1yBFifw2QvnlP7KM9ioaGxsZYGi0hFucQFgNoyhZvJHCZsmi5NKlS7EmD8z4+Di6urrQ0tKC1tZWdaDkc5pnfX196lc/T548iQsXLsT6kUajra5NTU2pr3eXPynx4osvqv/v3r0bDQ0Nqvx62N69e9V4Mm4wZuRmpLBZsijJxNWrV3H69GkcP35c1ZV/1pGPaYFNT0+rH9a6du2a9hohJEnIBCfjl/yFYClG5O9mSZHQ3Nysyq6XdXR0qN+9kXGDMYMUOysiSiTy4Fy8eFEdIlq8Sf8wwBCSXC5fvqz+ZCJFwYEDB9DZ2Yn+/n71/Hqa/NMNRQkpBVZMlEjeeustdYBo6U36iBCSXJJy55d3V0kpsKKihBBCigEpBJJw55d3V0mxQ1FCCCE5kJQ7v7y7SooZihJCCCGEJAKKEpIHTqPyHu+bWcv7dNGqIOexAZWn9FNCCCEFBUVJodFXbn01ezkGdHE+Gdi0yMQu57RpJWayWEpblAxsMvvCMrUuAyh3ykPi0d9Ttu/sNs4+O1WJDbL8nkrhcXJ61wbtJ9sngVAPlxus1xNxdghJBhQlhYRKHlaCkMkh7wFtCYmdoiRxmETpiQ9PYGzYFSch7ORpfKfLVCK1Hwf9xifaEkQLtIif+0T5PeasxvjffnNBUUKID0VJwZA54YaShR/knDYygFrJpXyXfsdrtQm9244ES/vds+7XvGuW5iQpdcdllxd8vYCc5t13bICOGUsQmreqG06qG/zrtctX5o5SctG+c3wZK0qU74VPxVq5a2rqe3srWAO/f4qS9KIkhOsvvTc3lTvrRAihKCkYZGBLk1xlYrEShBQWXmDMLEqCNrJvO5nbCcjgBVL/tr8Kxno+ae6UKIHjl8fMRb6m+gnKTwvBMZBhrPC83TGs67DnJNqXxyXkIiUiIpT/hJ98M/tIJ0vhp1AbXZ+iJDfCfzaLOaNGdOv9GPgz8D8hxIOipGCQASxelAQiROOLlMyiJGhj13PaGCxh4GEJhwyiJCws7OAtTMxlTAZot22GsdLPW2I/L9WA7/kqrWAw6yD8YouNkPDQdShKcsHzt7xDZ/a1v+cV2le+/+x9Wap7lJD0UJQUDEFidikcURIVVSrhuW0zjBWetwzq9lxj5q7fpcb5rTjJluj06/dswRYpXuTjkEm/e3XCosReD9MHRUnYN94+Dfyin0tfmfXQ+9G10PklpIShKCkkVECzkoNM3jLY+SLEwxYptjCQj029RYsSHWBjRUYuokS3jwRf1Y813ikppdKPFZ53+FpDffVVBn2mmV9Ronwg1tm+XlFWaXypk6K7Dl5yDdYh2CveWoT9R1Hio/xpnx3Hbxn9lE1AElJ6UJQUGjqpeCYStUriJqnocjvIWfXL+0QQzCpKrL4iwVQHUWWWkEiT9MOiRGK3F2ba2Nck/8WC6jd+LFeUhOqJ+Vbqf848IPqMnWuxo33pCjfPD9pi1soVJWH/B0I40lcp+TYNYZ9oXxlxGDLXV9rHFCWE+FCUEEIIISQRUJQQQgghJBFQlBBCCCEkEVCUEEIIISQRUJQQQgghJBFQlBBCCCEkEVCUEEIIISQRUJQQQgghJBFQlBBCCCEkEVCUkBwx3/DJb/AkhBCyMlCUFBT2V3+7X+G+skS/3l0i5xN8BblCfs25/fX0oa/bziZowtcnzR9T9mP6jfkK7+jcSITQ1/mn+z0WibMO1teg+z9BoMxZ+1IirS/TnFGzZ2PrlrAfCXGgKCkgwr8lI3+v5voFsyWJEhWInd9TyZoM7f7kc93eFSUZ+yFRvATorWHcj+wZnNfkbyvp31eK/u6NsJJch/S+VD7SPvEEnN7PvpC2zoMvbChKCDFQlBQMXvCLuzsSFitWYpeBcFOlFzRNArHe4cX1FXonbBKT/a4wlMhcESGwREl4XrkQ7c/vg6Jkeeg1NOsRSpg2Tj0fP6labbRYKTky+DK7KAnu6qm6rk8JKXEoSgoJP7CF/wySUZT4dfU7OpPMLfHg45TJfk0AlQE2/k6JCayWqT7keOF5ZscVJc61mLlZAT4Yj2RE+yz07t7ZRxIvkYq1NkJW1/HKY8RKKZLJl87e9M+MKt+A8k3Cj2q/emdngzgjFCWEBFCUFCIm8OlknFGUWAk7VM95TWKLEIUlUtKLEieg+m2WKkqCgB5+V27NN2buJDtGWMgEqpKjSaQWpk4o4Qpfj4VEiUnEzhqVEGl9qe6iWKLO3rPSf7vk/0XdXbJeufi/bEtRQoiBoqRg8RKDTBLJFCUx/WXFmbvdtz3fmLmTxSHXJjYZ6qRqxIqqJ32t1iPcJm0fJUbgB09U+3te+VKfOe2/8r5A0Ml6nrihDwkxUJQUDK4AkM+95GELhlCQc5K3DJ6ZRIktKCSyvt1vVGBkFiVeILbfjYv67pghwv2pa/E/cGnNN27uCi/gB/PM9rzE8D8DIv0c+MFLqmad7Nd0AlVrECTTsJVoQo31pe0vQawoMeXB2aUoISSAoqRQUP8KwgtsJiGEBIYu27BrQATGJYoSgRck9RjWh1qXJEokoTmLQCzeKbq9BLj9WSLCnm+oT8/spBDMM9vzEsL1mb+2OpGKsrj95CZMT8AERl8Ks86J+5rvH13u+1hDUUJIGIoSQgghhCQCihJy3QndjfHN/jMPIYSQUoSihBBCCCGJgKKEEEIIIYmAooQQQgghiYCihBBCCCGJgKKEEEIIIYmAooQQQgghiYCihBBCCCGJgKKEEEIIIYmAooQQQgghiYCihBBCCCGJgKKEEEIIIYmAooQQQgghiYCihBBCCCGJgKKEEEIIIYmAooQQQgghiYCihBBCCCGJgKKEEEIIIYmAooQQQgghiYCihBBCCCGJgKKEEEIIIYmAooQQQgghiYCihBBCCCGJgKKEEEIIIYmAooQQQgghiYCihBBCCCGJgKKEEEIIIYmAooQQQgghiYCihBBCCCGJgKKEEEIIIYmAooQQQgghiYCihBBCCCGJgKKEEEIIIYmAooQQQgghiYCihBBCCCGJgKKEEEIIIYmAooQQQgghiYCihBBCCCGJgKKEEEIIIYmAooQQQgghiYCihBBCCCGJgKKEEEIIIYmAooQQQgghiYCihBBCCCGJgKKEEEIIIQkA+P+FHNvtaw0yN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8" name="AutoShape 4" descr="data:image/png;base64,iVBORw0KGgoAAAANSUhEUgAAAiUAAADbCAYAAACyauGrAAAAAXNSR0IArs4c6QAAAARnQU1BAACxjwv8YQUAAAAJcEhZcwAADsMAAA7DAcdvqGQAAAASdEVYdFNvZnR3YXJlAEdyZWVuc2hvdF5VCAUAAENJSURBVHhe7Z15bFzHnef5zwABjMBAYCRYGAmCGUywg13sYBJERhwjmSCzyQC7mXVmciDjSeIccmJF1ux4c40zcTwZexPFcRhlMnYcH7K9sq3LJmWSEimTFE+xxfsSJYoUKdGiRZE6LYqSrNjfrapX9V69eq8Pkk3xdff3Y/zg7uq63q+qfr9vP7a6y9544w3QaDQajUajrbZRlNBoNBqNRkuEUZTQaDQajUZLhFGU0Gg0Go1GS4QtSZQcPXqURqPRaDQaLa+2ZFFCCCGEEJJPKEoIIYQQkggoSgghhBCSCChKCCGEEJIIKEoIIYQQkggoSgghhBCSCChKCCGEEJIIKEoIIYQQkggoSgghhBCSCChKCCGEEJIIKEoIIcXNyRr85K6foOakfp6NxdYnhOSNlRcl6oDfhbt8ewy9+qWk0fu4mN/j+Z7d66i5377+u/CYO0TvY6HX77q/RrRyiPgxTb0ceb36J+G+Yq47UkeZs35pA3gvHnPahq87+rpnQf/e+DF9S38t5dqX6ufIHHKde/rXQ5gx0+69zHtIjRVzLbmvcR59vCw8v0bOxzIxfsi138XWz4m052QxrIx/CEkSKytKdBIIHaJVCXYSeaAzB4X8ixKdvEJ9hucRlxTUPHJI/l69xQe6aP866TnrouYWV2a3jQu2ceseqZc9wJrkEFmTJeyh5fg5ej05zj2b7zSy/CePPybGjb5mxsq6h5yxFrXGefLx8snu14JllUSJWt+8xrRMeHusKNePXDdWUJQkLcCEA3kcKpDn8QBn7U8FqngfRdqmCWqq3mKSh0qwcX7wAspPqoOe4pKd6CC8rmnEht1PPNn3h0rW1TXRdVtswsyXn/16uc09q+8UJpDL17KNG09krEWucV58nBey+7VgSbOvFsfi/aP2Rpb9kz8oSsjyWTlRogJj3Du/KCrwisPmmdMmpp9IEFYHXtbxDq3XjxUAVB/2GPEHxySA0HycRBRJtmkTQPYAoq4jnY/c604X1NKOH4+6tjTJxvVrxM8K57rcecWsVzw5+kf43/zfR46xiISZDz+HxUGOc8/mO4m/d70xwvsr+zgSd6xFr/FSfKzmrc+INKeuuRbVr6lj969Rc/Vfr8ma1EL9RdbJJEXv/7KO8mfMmob7cfpz6/tr5K1HqK5F6FqERdc52iYbWf2Tdh0CH0ReS9tGo85E8Lq7HqE5petTWCRWEpIDKyZK1MZ1N3sMbj0vWFhJIibJqTp23/6BCOpFxs8hKJjDFhxCHYRMMI2Zi2oTE2y9ujmMl85H+pr8uaSdf26Jy0MHqrj5Spw5R/ws8HxkzcOZV8ZrCpF93mp8NVenrpxnTmN4LN/Prt9ynHs23wnsepE2OewhSbjdEtZ40T6Wde1z4LW1k5B3rVaZ62dBZF3U3NL7Vc01Ehts/5hE7PjMWVO3n4jf3T2g554pvsg+7OuPzDV2X2Umu39yXIfQXsjWxnuebgy3v7Dv3LaELJ6VFSXpAqMh9qB6gcU/JOog2ocohyAicdvlEBRi5xzqJ+7ApukzZt4umX3kjJV2/osJBI5vXZwxvMAq5uhYqL3TJnJN6vWgbdh3QXn0dT2+7iu05tK39vpnYbl+9vxgl+U495g6Yd876+GOncMekoR8s5Q1XgEfR32e5VoVmfZy/GvhcdJcuzNW/B615pLtuSTb2uTSRyZi62fyj0f2dYgSqpNpnuo195rlnEz97PMjJBure6ckzcEOHZKYOuEgLIg7SG67HIJC7AFW/QTt7CCuXkt3jU67ODL6SM3XOuDp5u/Wy4gXtNMGqbhr9ednBx8LZ17pr8kNWNkDWMjXdv1Mfo9h8X4W9UMWF4hzmPsifWfWx0+qOewhSXisJazxUn3s+sqqHz1Lcde2CL9GfOURd+3ZRIk7drgPgVs/buzY+evrtnwS3lfR+adlMf5RfVvjZlwHTYY2yh+q3Blfzclq45u5ruzngpBsrJgo8TZ29NDapKsTSiIxhzNrEJG47XIICrEHOLYf77msHwmABn3oMx3QjD7Kdf6qXu7BLuRbB9evsc9d/zjzSn9NbsDKHsAi48lrlfMx/9fF2Ug/J0Gufg6R49yz+M6blwnslpl2OewhiTvWotd40T7Wwsddd3cOoesNCwbv2t01yeBXtU7RdQn3k6Mo8edvzJmHWz9uT7j7Rj23r9m5lpz2VUBu/ln6OmRqY/DmIOrq19LVC8h+LgjJxsp90DWXDRp7UJ3A4h5+QeRw5BI0cggK0QMcfxBlvXT/WsImrr8w6XykA4fdNs381RgZA4VDWj94c7EDevTaY+Yb6S/aj4fbNt21B6jxYwLqY9VizMVcc9qxcvdzmBznntF3MWNLnOSbfQ/FjLXYNV6sj3M4k9F5e/2Gz7U7x0x+jX8tPI4zhsHxR/SaHVz/xfkz5IO4cZ355rSvLHLxz1LWIYc2Iex5Z72GTOtHSG6soCgRqAPgbFLnULhJVR0Q+9Cog+Ae7nCb2MMSOXzZD4yai92PO7ZBX1fag+zjjRkOgOF5eNcbHsObRzhwxF1jZL45Em2nE6RzPXHBKlKW1veO3yK+zL4eaiw3eeTs+zDL8XOUHOeeyXdpx/H6DhJcjnvIGWtRa7xYH6vXrb5j6qvxQ/26iTs6n7g1svFet9bLnUdkDI3j6zh/hXDXJm6t1NhmLvpa/OvVz+1ryWlf2eTgnxzWIXKt2drIedrrFrpO8TRyZl5Hb68/Wrz/CVkEKytKJOowegfUM7mhX8fr1uH0Nrr9ehhzGJXJwyP7tA9a1qDhYfcTd3DkPH5S3esHlHT1RE0ncWQiCFDGZFB5/aTV1vWRfW2GiB/T1MsVE4yMuYlJEB+8nSQZ53tJZL5uHd1PxIJ6avyYean9spRrz9nPMdcTIse5Z/BdpmuIC/yZ9lD8WIJc13gJPvbmaPUrx7Lqq9dD/cYlrLAf5WuyXTpRIlHz9du465QmKUbWNOpPZWa+bv24PeHGl9DeknW9MYJrMdcajW/pye6fbOsQ7sMbO1Ob13tF/LNfj/jYaS9Mihh/PHvPhdafkNxYeVFSjOSUuAghycMVCxqeaUISAUXJElDvFBL4LiD8LtK1Ig249juzGMv0rpuUIt6dA/duind2FnMXYzmE74BEjHcYSAlDUbII/NuWGW5rE0ISTuhPLTzThCQJihJCCCGEJAKKEkIIIYQkAooSQgghhCQCihJCCCGEJAKKEkIIIYQkAooSQgghhCQCihJCCCGEJAKKEkIIIYQkAooSQgghhCQCihJCCCGEJAKKEkIIIYQkAooSQghJGmVltJU2kkgoSgghJGnEJVFaXm1ubg6XLl3SDidJgaKEEEKShk6cvb29SKVStDya8a18LHPZ5cuXtdNJEqAoIYSQpGElzqamJrS1tdHyZMa3VVVV6vmJEydw9epV7Xiy2lCUEEJI0rBEiUyc8o7J0NAQLQ9mfPvSSy9h9+7dquz06dO4du2adj5ZTShKCCEkaTiiRCZOGXePHz9OW6YZ31ZXVys7cOCAKr948SLeeustvQBktaAoIYSQpBEjSmTilO/oz58/v3JWfQ/wyd/gYtxr19Ni5zGEK58Ufrmn2ipbvBnfNjY2Yu/evejs7FQ5Tb7GuyWrD0UJIYQkjTSiRCZO+fkHmTxXxOrvBT7xIPr6juONuNevp506jHZ7HnJun/otXu9rR/vhU9H6OZrxbXt7O5qbm9Hf34/JyUmKkoRAUUJIiXJ61wZ86EMf8q28T7+gGEC5/1q5eGY4jcp7TPkGVJ7SxSXK0nwoOFWJDbL8nkrh0RgyiJIVTZz7vgt88iEMpHrQMzaLK7p41bgwhWF7HmfHkBqcxNTYMIanLujCRbJaviU5QVFCSAniJlNjXlLVwkMlTPuxSLObZD0vwdqPS5Gl+jDUbsVFyT6/L2XiqVcsxMd3zRPBd/VrSpTchgVT/y9/AzWaLP/rv/bKTLsn9XO7TCL7MuXSTL922V8/6dWVxPWjxtN15mdx4pefDOps2CaEyjRmdqwFPvGPop4ut/vMhO6HoiSZUJQQUnKYd/DWnY6+8iBJ6nfxG3Z56dJLorKubrdJyxDdJnx3oFRYqg/VU4FuvxxR4iZ6aW5ilgn/yQGMiX5SFfdh4Zb7cPysKJdt129Bakw+EQghcXVLCmNVss/bcKKiAVXbX0L3Z8tw8YfNeEON9U2MDQ5iUPa1Zb0a6/L0oJrj2B1lWHhI7AstJi6Mye8EqcCJW8pw5lHxuhxG3uWQbXX9M09NY0HXj+1H3rEZ1HX++7/j5Egn2k2df23C5I7viDl9BEcrRsS8rD69K0qP9lVG35JVg6KEkFLD/OnAiAuF+bNMOQYoSrKzZB+qp4I8iBKJleh9k4lcv2wLl4WnhzHc04SqqiaMVYtyKUr6D3p/BtGipH/z14CPCzHQ2ICm7i60PPIF4Pb7sOPXaz2R0NgmhMwYTn6tDFd+ukeNdW52DMNPi3afewBNP/5LYFOTKp+ZGsaUqDf30A7UpYYxt0ELJ21nHt6Bwa+U4W1dX/UzPIxU3Q5UPX63/2ekiW/qOn2TmJ46hCE9VtWj3wQ+9gB6avegTrw2J+rJPut6s/zZSY+f1bdkVaAoIaTUoChZPkkQJZbg8O2jP8W4SOzu5zBa657A6IdknbWYHe1Fy6avAN/WomR0ArPrLFFy6/fR3tSDHiFKep/7BvCljdjywGeBW/4FvfKzJt39mPq2qP/9p/BqakiNdbHq28Cdm5C6vQynftOOwVEhMET5vOj3wqYKtPzvDwNfexFjQ0I0NdWh52/LcPKhKgx+oQyX/s8L6NX1L56bVh86HX7088BH7vdEyZ1luPzPVh091vYH/1bM6UfoajmAbjHXybVluPjbKtQ11CM1eg5v6suPoH1FUZJMKEoIKTlM8rSSpP2nB50wwwlVfnZEtwuJEjvRlhJL9aEhz3dKRKKX31Cq7NVOHBKJfXL6HK7Jz3c8eUx9YLQ/9UtMl/0PdO7qwtiB/4srt3wPHd1SlLyAeTHWxSdbfVHSsqcRbb2HMP0NIT4erEDNI18CPnQ36qpa0DV0CKPPrRWi4V6kGhvRNXIUs0KkvP3LatT9+u+BP/86WtoGMXZ8u+p34ck6dP9wDS794+/xUtsYpsf3YvbWMsz89Fm89LCo/8G7UP/qfhw+/prXz38MYLZineh/A+pq2tDz9NeBNRvQ2mTVMWPJOck6Yk5yrucea8T+VBtSPb04dGLe+zyMS66+JasCRQkhJYiXJGVSDZu566E+xKoSZliI2Mk1qFOaLNWHHnkSJRL5L1Tk3ZG+TlVXWdchvDY7i9mze3BV9yXt6r9tw44ntqCmvREX/9KUr8W8SPRnH2lE6ok7/brKvrkNh1K1aH1CiJVb7kXdjldQt39AiJ4pnHrwI0G9b1VgrKcJPQeHMXGHab8WC3fLfpvQ3fc4zpq62s5urED1nhp0fe/DQfndu7x+tq4H/vJfkaqtRV1qCJMPrInWkQLKzEnUmV5bhjcerUVTTx+GDo1gbOI4Zs69ibe1m3x0PxQlyYSihJASxU2q4T/D6KSpzH6Hb+4QSCvVuyQBS/Gh96+WbIvx42IT5/ys+rPH5PgoRkZGPBufxvn5ecwvzKKvZgcq61qRam1Ec183mipr0Tk6hfGu3dj5wnZU1BxAV+9uNLQOYrS/BTUV2/Hclq3YWVmD3V2TmB7txaHB/aiqqUd9WycGjxzD9NxZzPTXYcvzL4r2u1E/MI2ZI/0YPf4aBhu24omnfonRD30EJ4WwaGjpx6GJQTS/tAVbtu1ERW0TWhtrUL/Pu6vR31yJpzc/h53VVj9jI+L6e8S8+tR4E6kqbH52S3isofCcDnXVo0P0d3B8EidOzuLshXlccd1FUZJoKEoIISRpLCVxXrmAWXl3xLaz5k8YFzDaVo+mVD+GB/swdHwKo6k+HDk5hxOHUmiqF2IlNYLR8U70D4uEPt4vBEwDautEeVsKnUdO4+KsECfjg2jr6Eb/qHgsRMmFhTexcLwLtXvqRPtOjPzM+qe7wi7e8zSqX6pFx6Eur9+TE+hrrENdQxvaOoXY6Euhp9+7qzE11IbqGq+f3qPnhc6SH2w9imH556LJKTXe3JEO7NFj+XWcOU0LsXJogqKkUKEoIYSQpLHUxHntCubl3RHbhHDw/oQxjxNDvegfGVd3VabPXcDpqRmcnb8o/j+C/t4BDI2eFGJmFBPHREKfOY7RkSH0yvLDR3B0ViT4C175iCVKZN9vzoyiu7sPB48cxaGhTrQK4VHf0IS6Xdvx8t5WpJq6cOg13e+FORwf7kff0EHRj5zLOI6f8ATExemgn0kz3txJUccTJXK8q9ZYfh1nTlJAUZQUJhQlhBCSNFYscV7B2RPHMTU9o+6knJ2/jCvzV3BN/Dd/ZhpTU9OYmb2ACxdOYu6sSOjzFzB78gSOq/JZzF4Qda/MY+HiecxaokRy7cKMX++1iREM9nWjt38Ifal9aOs/giNDo5g6rfsV4un89JQ/j9nZGZw+5wkIu5904+VSR4kVipKCg6KEEEKSxoomzmtCbAR3UhbeNLLibby5YMqv4IpI9Cqhu3dfTJaX5ZYokbz95oJf7/zMlPc5F2HjoyMYn57DnBAhZ8VrXhfheUgzXdv9pBsvlzpSrJiXfChKEg1FCSGEJA2dOAvdrt34HszefLNvZ2+8AW/eeCPe/KP4+tfTKEqSCUUJIYQkjZgkWqj29g03Yl4IEWMLN/xRbL3rbRQlyWTJooRGo9FoK2fd3d2orKzE5s2b8fvf/179f+vWrXj55ZdVOW15tn37duzcuRN1dXVKnAwMDODIkSOxa0G7fsY7JYQQkkAuXbqkYq1MmLt370Z1dTX27t2L5uZmVUZbvnV0dPBOScKgKCGEkIRy+fJlnDhxQiXOAwcOoLOzE/39/eo5LT8mv2iOoiQ5UJQQQkiCuXr1Kk6fPq0Sp4y98l+zyMe0/Nn09DRFSUKgKCGEkIQjk+XFixdV4qStjEn/UpSsPhQlhBBSALz11lsqadJWzqSPyepCUUIIIYSQREBRQvJA8Mux4V9Jvd7IefCXawkhpFDJvyjpKw9+kntT8IPnEXKpd6oSG0wdZUw4Ib+FflI+fwxsWqSf5ZwyrfV1g6LEYP+kvi8U7fN0T6XwlsbeU3a5QP3MfmhtAwG6Uvuv2Ij6cADlxt8xPi8KnNi9YZd3hfa+9K/bjfO+r+y9Js3db9briYg/JB/kV5TozaU2oP3YZZH1Vvfdd4JQycM6mNI/eT+MS0jsFCXJIrQewiebZPAP+0YmB+/MiQRpJUWZQM15U8lUnD97bYN2AjlOMSbUPBLnQ3Vui9pvnujy98mp0xgQFo7nQZ3TfZWo7PPqGtGi6pwaQOWuAc9Pum3Ij7aYTkT8Ifkgr6LE21Am8GkVG3P4cq1HUWKTOeGawxw+oE4bKxjK+uW79EG32vhBNNSPwX6Hp/s1wUKas4bqjssuL3D4CdBvb4mr2OASM5YgNG9VV+8fXW+Df712eWm9o093p0uurUkU0o9+0vDxfBYqdwRnuO/Me5JoHB+qMxM5W8VDOL5bhOK5I1wMOhZE96aOB36M0ed7U7lXXsT+LDWSLUrsZBXakKWIPJRpkqv0k+WbIPk4ScMRJUEb2be9HjEBRZVbAlEFGD0fN+hqlMDxy2PmIl9T/QTlp4XgkO+N0o0Vnrc7hnUd9pxE+/JIkCtWpO/KhRiUZ8w7N4Go9/waPUumPGbdnbWV/vcThrN2JA3u+VB+0+sgLJqACxvvjY18g2CuMYhb3mvRcoN5PfJGVPpQttF+DHKIFiu2f0lBc11EyZgVIOUBTFcv49HUm7LYDnDupBcl8iCH/CJ9pfwpfWslDRkMtZ9DySVUz2ljsISBh7duKni4QVcj5xUWFt4e8M3sDbdthrHSz1tiPy/VYOVdt+8jf82t9dJrEQn8dh1DZG21X/X6VS7280elSJrzoVBrUVw+DAsL+xx6+0vezTQxINhrwb5y96UvZHwf2n3aj0kxkN/PlCjhYA6YtwFjN0uu9WxMUivZzReTMDSFI0qiokoJVLdthrHC85YByZ5rzNzVXov3W3Hi+kD6SPhS+tT2s7UXQrhrmWZtPeRY0TUlDll9GHPeChh1pv3z651def2x5e4eVGc/Ls7r+rK9PtOuhWIgKVjyK0pUANSbQ2+u+GSQrp618eRT+QEofVi9DV1KySUGdRitJGASjSy3DrctUmxhoN5xLFWU6LXx/a/WzaxTfNANiRLdPhI4VD/WeKeklEo/Vnje4WsN9WXtncxJofgI+cjfG1qceKWBT8we0oT8KXF9d2pACBzvoTqTJeTXJeP4cGCTc4btdSkG1DWZ82vFeukH982o3JuifmXorJs4JersMp7R9UNvQiRe/9yHxUOeRYlAbTy5ebJslNh6eoOpjWc2YWChYFmq2H6TwUwlcZ0gTLntd6t+eZ/wb1ZRYvWl6waY9ZFmBQc5Rsxah0WJxG4vzLSxr0m+81b9xo8VnrfEqifma/6cIN9Nxc61JLDPjrNOvk90IpT/MsLeO/6aO2slTK5laJ9F9gcJE+dDcV7N5yCUFeneDJ3pYJ+oN0b+tXt7MFwmzNQP7Vdpcb7SvsyUa0hBkX9RQgghhBCyBChKCCGEEJIIKEoIIYQQkggWLUpQVkZbTSOEEEKKFIqSArO5uTlcunRJLx8hhBBSPCxZlPT29iKVStGukxm/y8fyz2eXL1/WS0gIyTv6vCXCCCkhlixKZHJsampCW1sb7TqY8XtVVZV6fuLECVy9elUvIyEkr+jzlgTj3VFSSixLlMjkKO+YDA0NBfb0ncBH/xVjdlmutpy2y7V8jb1C12D8/tJLL2H37t2q7PTp07h27ZpeSkJI3tDnbTXvCJs5yMe8O0pKhWWLEpkc5YE5fvx4YENtqK7vxhG7LFdbTtvlWj7G3naXECU/QHOer8H4vbq6WtmBAwdU+cWLF/HWW2/p5SSE5AUrzq3WHWEzB94dJaVEXkSJTI7yXfv58+cDe20Eqb5xnLLLcrXltF2uLXfs6nuAj92PAw0taM3jNRi/NzY2Yu/evejs7FRiUL52fe6WmG+hLLVvRyUliRPnIneEl2Mtv8N3vvM7tMW9ZpmZA++OklIib6JEJkep4q/V3wt86nF1cK5V3w3cVYEF+VjYH+4tw9v14rGqcy/e/pTXl1/fbnvhdUxt/IQ/Hu6t98pdS9eXtMc/5bQfx1uinpqDrqPm9Ph45rHt+d0rxrL79Me4F38wdT5xGxZMnY+X47Ip/9SnvLbmWuz52fOOMVPvR7ffjs9+9rP4m7/5Gzy4Z/K6iZLo17tLpFBxfrdDfjW0/fXj5rcschI00a/l9seU/Zh+Q3069UhW7K/1Dv8MgCS6BqHfWwp99XcRC1R93iJ3hOsewqc//WnPvrMZA/pOpl2+/pkBr8wpf6hOl/Vtxnq7bRozcyi6u6M5xITQzxkYs+JK+HUnBpGCJq+iRCXHfd8FPvkQBgansSAf3/0k6nqmodLmd8twdUsKY1WivOw2nKgdw9igeH5HGc48pevbbf/7v+PkSCfaxViyzsJDMVtP1kvX118/icvTg2qufvt9/xu481GMnVWNRdvvYn4shcEdotwe+5+qMaXHHrjvFiw8cMArL/smxsbEWKlHcUb4Qfa5IMZQ4z46hrNmPhUNqNr+Ero/W4aLP2zGG6bt4CAGRZ+pLeuFP/aptnJ+/hjqomLQfv+XF4zf27D5Ow+hPcmiRAUfO+iI+rZgieD2J5/r9q4oydgPSYtcn9BvTWUO6KF1V4LEWZ9iXYfYOPcqNq5/HhPizMl41/7wx7CxVT5ux8aPbVRn8fz5CWxdH1duPR7bivXrt/r9pDMzh9W7O7oS6N9l0ntQCeRse0gLYbMPI7+VI43xoGhYOVGS6kHPlnXA+i1I9fah+8hpvK1FSf/mrwEfF3UaG9A0PIW5b4qE/vAO1P1e1NdtJ0TZ25uakOqbxPTUIQw9Ldp87gH0fMUbX5nQFP54Tl+Dop5qL0TGudkxDOv2VT0vi7Zfx+C+FKaqRdsnB4TAGMPUNvH6bf/mj+2PYeyLD6HqP77lXU9jG1JT27BQdocQMztEnzO4Wn4bFv7pMdQ9KuqY+XR3oeWRLwC334cdv16ry0VbIWpOfi3NGB1TuOKtTRhdJxAlgd97f73GesdrJRqZvDdVBj/OJg+u9U43+i7ZeQcS94N5oR++iklqsq4OEDJ4xI2Rnmh/fh8UJflB+s73cTZRYr/uJZPFrWcBo89bXJxTd4SvncLL96zBhopTuPb6y9jw614V/5R1/wpr5HPzf10uz+mvusVjWf+el3FKlsvHa3S5aa/NzKG9vR3Nzc3o7+/H5OT1uzu6MixWlOj69tlXscjat/pHSUlxsLKi5OmvA19/Am39BzE8OoHZdZYoufX7aG8SdUTinlxbhou/rULdrz4PfOR+9EphcGcZLv/zC+gdFYJibBYXq74N3LkJ2yuqUFtfr8aXpu66mPGsvga/UIZL/ye+fc+DH8PF8iYMf/mjuHRgDIPTM5h6WoiJ276P1oYD/thtjTXYUdOItobd6sNmFT/7HHDHY971dD+JC2XfxHhVHRrEfHoe/CTeevBFVG38O+CWf0GXnk/vc98AvrQRWx74rCqX19bT3Y+pbwtffP8pVO2qCI9RU4uWoRm8qRfIR/v97v/1v3D77Xfjdy05ihL/ToVzuC3x4OOUyYBh3p2kv1MiA4Rjqg853mJv77tJ0rmWSGCyxyM5k0WYGsJr7q5NkZM2zk0oMRL+s0PYNyrRiqTrnhn/ub+Xs5yRtHMoZFEisN/kZNmDpq6pY940lYw4LkFWVpTUPYirt/4ArW09GBx9AfOi3cUnW31R0rJHJOPeQ5j+RhnOPdaI/Y/+PbBmA+pr9qNLChrxuLVpPw4ffw2zIom//ctq1DW3o6G5DamubgwPD3t3QORdFznekNPXB+9C/asx7bf/AAtf/iJOr7kfXfvqMTo1hbGK9WJO/4JUYyOaHhd9lv0d+sTYg91irB98BPjyf6DtN6LPzz+I7XsP6Ov5Kg43irm2pTBy/61Y+PEudD5+B/Dh9aivEu30fK4+WIGaR74EfOhu1FW1oEuUjz63VozxeQyJ8dpa9wVjCJ82t6cwNCn8qRdJYfu95tf4zmc+o/6mLW8BZxQljsjw6zmvSWwRorBESnpR4iQqv81SRUkQrMLvhhxR4syd5Ii1ppnfpbrrF5N43TUqJrLFOeWfaLJUCXOX2J85iJJK97y5ZJ1DYaJ8JfaW/8YidPc1jLfPgj1m/Oz53VuDot6HJcjKipKhBpz+qFcfZd/AvBAGZx9pROqJO31R0nygD1PfLMMbj9YKMfAV4CP3omFXLRpSQ5h4YI0/Hu7ehbGeJvQcHEZ3/wj6Rw5jbGwUky+K5G7uukgRsFb31dOHsR99OE37eszcWob57z6N3RUpdPb14UTFOiFuHsCBuja09/Zh9MfW2Lf9Kwaa9uCV8i8D//AIdlTXoanzWSFKvoHx2mak+oYw+W+34eqPt6DuUXENpp20tdtwKFWL1ieE0LnlXtTteAV1+wdwaHIKpx4UQsTU++gD3hj7ujEyMoKh0TFMn17A23qhTL3A7/IzJZ9Wf7tOpiiJ6S8rztztvu35xsyd5MbAprBQDO0Jm4iPw0nYI2b9i4XIeYsRBHKvxyVUUa72vfO672u1t+XZGMgs3HOZQ6Ghr93sI09kpPOBFh32PtTtbREi/UpRUjysjCiRn7vQdy5GJ8fQ11CJ7S9sR0XNAXT17kZD6yBG+1tQo0XJ0PgUDnXVo6OnFwf7wuUTqSpsfnaLaLsb9QPTmDnSj9Hjr2HyxEmcnDuLc6dnMDvWhbo6767LqEj2fl/jkxjfX4mnNz+HndVu+wkMNFagYl8T9jcLcXNiCudO9KO+KYVU9yBGRD9q7KefxXYxdl1TL4YGxTW3N6u7La2dgzg8eQhd9Sn0dA9hbPIEJoZEeXc3+ruaUV2xHc8+9wJ2VtZgd9ckpkd7cWhwP6pq6lHf1onBI8cwLeY/01+HLeL6QmP0T2B2dhYzp89h4U0tS7TfX/T9XoGHPr0eW8fO41RFIBi8Q24ldutAhxJQJOkILEEhsUXFUkSJF0Ccd9vumCHC/alrMUHdnm/c3BVeEAvmme156RFeR+kPvT5y3ey1dBKqwq3jrFdRERfn5L+aebjdFwT2+RjoM16QPjF73vaP9djev3F+NsTNoeDvlEg/hOOKESWeuHDihRQgobOuhYoSJrYV6T4sQfIrSuQ/e5Wvyw+Yys9dKFEyJZLvDCb627CvXoiN1AhGxzvRPzyJE+P9SGnxIRP0tBAMhyai5XNHOrBnT51o24neo+cxPyuS/MxpzJ69gPkr13DtyjzmZ0bR3R3T10mR3EfaUF0T134Oxwfb0dY3hNGRGZy/cBbzc+Po7RNzVPPWYwtB0yDadg8dx6npcYyM9Ku7NSMTJ0Qf0xgV9SeEKDk5K+ofHxFiaAJTo33Y31KPPbUNaG5LofPIaVyU444Poq1DCJdR8Vj0f2HhTSwc70KtO8bxOczPi+sS1+etlOd37zMlt+Mzn/mM+ieGyu/yw3L6cHrvvmKCnyCrKBF4QUIfdCtYLkmUSOQ4pj8ZcPoyfSjN7c8SEfZ8Q3165s0tmwhxn5ci4aDu+yIXUSJR9WLaFxtxcU4Ij/Zt67FmjfxMibh+f5/r5KktdDfJ8le6s6eScZyv4+ZQ8KJE4Owhzy/Bvgz5SdaJ8Y0nYAIr7TNdXCxZlKS193wAKbFJBv/sAxj+wJ9i8k/fj+mb340LN74LZ//4z9D/5/8NQ//5fZi9+T9j4o9vxtmb/wSjHzB1bsBF8fzEe6PlV2/+M3T/xZ/joOzz5htx5SZR56Z3Yf6d7wjGvvFmazyrr5tuxMX3pWt/I86JeR38k/djTpRfFs/ffFe4HzX2Bz+IQdn2/e/Gwo3vwex73y8evxez77lJ9HETZkX7kze/R9R/Jxbe/X5Mve+9OPPeP8Xh//Lf0Kuu+QM4asZ9759g5M/+2O9ffnfJm3Fj3PTOsG+FFV2AIiSJJOG88cyTEiT/okTaTe/H8H/9rxgTiVolbj/5vgPz/+l9mPrj92Hm5ptw4ab3Ye49IlG/SyR1K0F7giFafu2m9+K4anuzStjXhIBYuOGPwmNLgRDX1zsytffm9fq734Urup3bj2qrhIdoK+Z89YYbMX+TEA5KlEhh9E5c0KLkmqwvRMUZ0d/CTe/G7PveHx1Xllv9y7nHjmGLLmHFEKBCd2N8s2/bErLKWGdutY2ihJQSixYl0rq7u9VBkf+EVX4Fsvy2QfkFP/Lf08tyZU116vXdda+irr4RTS1t6FCvdaCtpUn9nkRTUytaW5vQ2i7K21utOim0pynvaGvRbYW1WuPZlq4v8Th9e29eLW0dQVmmsU25rOP3045WcU3yC9dMfdWfrGPa2eM6/acdwzL5fQUMUISsMDHiYLVMnnueeVIqLEmUHDx4UH2zoDwo8jcZpCiR3zhoEqZv+15Vr9e+2oCGfc5rtCVbR0cHAxQhK8zc3JwSBBnffF0H4xsRUkosSZRIQSI/hCkPiPyWQZkkpfX09KjnIev17qp0dvdFX6Mt2WSAmpiYwJkzZ3DlyhX84Q9/oNFoeTQZ644cOYKWlhYlSHbt2oXa2lrs27dPlV1Pk6JEnnue+exGCpslixL5f3k4jh075n2vhkiS8svM5GPa9TEZMOXPmZ89ezayRjQabfkm75aMjo6qN1ZSjMg/q17vOyXG5J/N5bnnmc9spLBZliiRJg/HzMyMOii0628nT55kgKLRVtCS9OaLb0SyGylsli1KpMm/ccpDQlsdk/6314NGo+XX5DlLypsvvhHJbKSwyYsoodFotGK3JL354huR9EYKG4oSGo1GoxWNkcKGooRGo9FoRWOksKEooeXBjmHrOu+bWTe2x71+vUzOYx22Ho17jUajlYKRwib/oqR9o/7acGEPd8TWObZtXVBH2rqtOBZTzzOT8DIlmw5s9PvbiI7YOkVitn9X6Fo7Hl5kYpdzSrPW19coStLa0a1Y5+8bbf65s86PtY72OV237ZguDwRo5jNZYmb7145n1nkNBLvtwyKPV5ZF4r407avQa2n8F8kTxudOOSls8itK9CZRAcx+7NTzNmAOhzEUSNMFQH3A1ca0H8fVLXBTB9Tym/RP3sXAEhI7RUnBWcfDQZKMfSz3ln+OAr/addW6F+tZW5SF952Mb17ck2LPnNfgcfC6KC9VH2qxYecKb195Ajnwn3msY7uOM2lFjDBS2ORVlHgbxRxOvYliDlzOokSbDIRpRYkjfsJzKCbLnHBDh9QXCE4bK9HI+hu3eb6z23i+dvsxZr2jNj7W/ldlzlqrOy7brOATam+tvw5QyvwxY8YS5aF5q7p6n+l66/zrtctz32slYSHBIf3srIXyqyy3fRmsQXw/pW3y3NgxSD32fRnUkYk3fCcy87kuTtNn0+wdHUMiokTHBSOCvRhnn2UdI5w9SAqbVRElocRnNqBTxzaKEmlO8rBNHl7Lz0GAdAKelUSUn/w2OSQgvZ7+u2Tldz0fJ/gaU+vml8fMRb6m+gnKjwnB0ZFhrPC83TGs67DnJNpvzLLHSsmkz0K+tc+o/Vz5Pf0ZVWsRs+6lad6eVTHNOmO238zzULnycdx5K2JzxIY0L8Yb03FF778glsnXbF9RlBQjqyJKbPM2o9fG3pjRDZvm4IY2rjuHYrL0okT6xw5+gUiJEQKxAdOu57Qxpvxsj++tr1qnDKIkLCyC9VUm5tIv18ttm2Gs9PN2n+uAxaTpmLOPrD0Rem6tgXemnL0XWaNSNussKL/E7VX7ud6b+gxsXexnuArcvHgePd/yLqeJDSZueHtPlq3DRuGncGynKClG8vuZEqWAzabxNlq2pGA2nZ+8YiyjKNEb0xz+2ABaFGYFPue1whEl0XVR67VkUSLX3p5rzNzVnsy8v0rKImvliBT9uvSz7bOQ39X6xOyRUjXpD9un8rk8Z46vQ+fBN7lnizFepTPvLNtCQsUAfw9GXzcWFTMUJcVIfkWJLRBU4NKHUD82B7Rjm9lEegPGJCvbIqJEJxoTJNXramPq/kJBt4hMXbflKxMMZbl1MKU/bN+YQBj4aQmiRPvWD6pqTfVcnOBrzB7btA/G1Kb6scY7esxfx7ixwvMOX2uor3bxDtTeL8W6JxZprv+kuXtEPXZ85pcrH9vrSksn7MLl1uOjHejQe1Ml5JLamzFCQvrLjwHe2fdfV/EgaBfeuzF9CSOFTZ5FiTC1wcRGkWYOmymTm0cHNb9Opndcdl/a5Kb0lLV47h9mvTmVWcGhGC3kE3Gt+tD6PpFmBzmr/sZ24aesosTqyznsYT9b6ybHiAmsYVEizW4vzN0f0uS7RtVv/FjheTv1xHzNrfAO0WfsXEvcov6TZvnQWke5fp7/gvJQmTYKFGHuuYwpN34KndXIGStyM/HfiRfhfWXEm5Mr0u1NZcEZJ4VN3kQJyspoWcz1GY1Go9Hya6SwoSi5jjY5OYlTp05FfEej0Wi0/BgpbPIuStra2rBv3z6aZcY38vHg4CDm5uYi/qPRaDTa8o0UNnkXJTLx7tmzB6+++ipNm/HNjh071PPR0VGcOXMm4kMajUajLc9IYbMiokQmXnnHJJVK0YQZ3zz//PN4+eWXVdmxY8dw9uzZiB9pNBqNtnQjhc2KiRKZeIeGhjAyMpKTnfh6Gd54Rjx+5uvAR/8NR2Pq+JZLnVwsX/1kMeMbeadEmvSRLJ+ZmcH58+cjvqTRaKtr5syutsXNjZbZSGGzoqJEJl55R+DEiRNZ7cy3xQH87R7sHxHPR/ZjT2MvxmPq+ZZLnWy2/dtClPwz2pbbTxYzvqmpqcGuXbvQ1NSkBJt8jXdLaLTkmTmzq238cPzijRQ2Ky5KZOKVn5+QyTeTza8vw/zvG9Am2h2cEmVTB5HqHcNMTF3fcqmTyarWAx+7Hwfqm9G8nH6ymPFNfX096urq0N7ejuHhYYoSGi2hZs7san1w34wvH/PD8YszUthcF1GSLvEubPDaGFt4qgkdj/0D8NGf4sSMqDMzifGHPh7U2VDjta3ZAPzVbzEvH7t1TLmss2EDrllt53/7V7reBiyYOh+/FZdMndsexnm//7/CW7qdHDNoK8yMkaOZdovxDY1GWz2zz+xqfHDfjM8Pxy/eSGGzeqJEC4uTA01oatqGY2vKMFeuRckt/4SGPSlMVIg6n/glJrqa0NDUhJEvluHSA/u1mHgAXalRzMrH39mBQ7pO1/fW4NJ9jV552VcxMjCAgaZyzIm5ybazo2Jeop+58gFMqTq34tiLNdjx/FZ0/E0ZLt67BydNW3ENKdFn01PfUuJEtpV/evHHcK8pjS3aN4k0862f/HZUWvGbe2av9wf3zfj8cPzijRQ2qyZK5J2Ht35RiyYhLCYOd2L8H8ow88DzeKVci5KKGvTfUYZrPxd12ocwdrgHqc5ONL7yPHb8Zq0nShpbcfir3rgh+9wD2PGrrwPfegpNe+rRePg5vFH2BfSIA76jdQJnf34rLq3fJMYSdWQ/e2pQ29aCvT/7O+B/fh/Pb7xTl4u2QtQcF3OLHaPhEOac64oz02b5oiT8Ne3X8+u90389ufO1/vJrte2vzg59VXQ2QRO+Pmn+mLIf02/kpwpiflOH5pv9ldz2nrG/7jwoj/vKea/M9bHq1/m68GKxuDMb+eB+2+9w96c/jU9L+2lVfPndv0OHKq/CA+L53Y93BPWEVf3UaavNjF8UH44P/YxEEBsiXxXv7yX9+zeq3IoZ5tyHvprf7NcgDpHCZtVEifzTzZXnxLuC3gF0Dkxibm0Zzjy8DS8/+LfAh7UokXdG7n0GbbrO66+Nqs9idJaLOmt+6IkSIRgWvvsM6vdU4PmKPajfXYGdO3di209vB77wa9R3dKKz9VGcLfsqDu18BdXV1dh//8dx7cfPYPuDos6Hv4920U9bawvaf/8VITYexOb7/qcqT6nyFMa/UYbL//QYdu7YHh7j5QrsPTCOM861ubZY36QzeYiD5CEPriMIVtCWJEpUELGFiKgfCiiuuf3J57q9K0oy9kPzTa5HSFxo/4bKxV562POnvceCx3LdxPrbPldrIMpKSJTIMxt8cH8Iz4jrf2bA+zB7w88+hnXPyg+vh8uHnhU+UuUNeEj58BkMqfbCBp7xfPizBu+5ZWb8wv9wvNxzRtBqsaH3jBIlMefYEyvePrUf+6LEjim+4AniBilsVvfPN7d+Dwf7BzAw8hwuiLZv/EcV6h75HPDBdajdWYPa8juAD30HDbUN6Bs5jCkhDq79aj8mX1wrRMk6VL9Uj7bHhJAoux3dok6qtR7N964BvlSO+kc+D3z2AWzZtQ+p/qdF/3dgaE8Dmuqb0fuDNVj4wVY0lX9RjPVtMdZe7DvQi8mvCKH0462o+JmYw1/chertdWgW5X1P3CnG+Dv01exG/d7aYIz6etQ2NCF18DWcc6/PskX7Jta8A22/0zVmJ5JQ4pGHWCQb/12HDADWu5a4vkI/FmYSjtUmSGTSrLGMybo60ITnlYtF+/P7oChZmqlAbnwa+LdD/3BhuL7jf1+4eOUbrTZyn2x82Lxu2hePZTqz3gf32/DzdS/gqDi/8gyfPfKC2JPe87ZfrMG6F4+q8qMvCtGhHov6a36On/9iHV444rWRr/38Fz/Hml+0eX1YZsYv+A/H69hh4oAXX8weFPEkco7lXovGHj8G6Dhk3iB5okVasG9JYbO6H3T9ltcGZbfh6sfKMPczIQJ++yXgw+tRu60C1Q0dGPrhh/2+sXYr+tvq0Lb5W8BtP0JLZQVeaezEofusOrf+CJ17KrBjo+jniz/D8xWvoLblcSFKvoJDu+rQ2N6NkR/fisvfexqvPPL3QTtpdz6H7qZdqPvtl8UcNqD6+e14pT6FnqHDOHa/ECKm3kfu88bY04Lu7m509vVj9NgcLsRcozTTbnmiRJh/KMMJJaMo8evqdykmCFjiwe/fKZP9msOf/k6JCQqWqT7keHGJL5M5SdG9FjM3KzgF45k2tIjpwC7N2ydybTZiqyVAI8JPmv9cr4PoJ3jH6z0vRVHindnw/lbJ1vedPmuhvbk4H+YtZqy26bMaXLP0i/Sb5SN7D5qYklaUSDFsfO3VlXebKEqKh1UVJdKmOirw7DPP4eXqetQ37EJN7X707d+Liopq1DZ2oHPgMIb27cQTT23G1ooK1HSMYnxA1OnvRlNjK5rbOpDqG/Hq/O5p/D9Rp6q2Fd0HmsS7jDpU1dXj1dYUeg92o6WmEa2t3RgYHsVIqh57m9rQ0VKHl7dtwZNPP4vnt1egonkIo/1t6OlowM6Xq1Fd36L6PzI5hYmOXdj85GZsscdIDanvEjh67DXMnrkQe415DzAmKeuAl1GU+EHRqee8Zl4PCQ8ZEHSd9KIkCAbhNuGgnZvpgOSb1bc935i509KYtYZyfUPB3Kyn8afrV/+5WWfxf1NPJo00CbUYLKczqxOmtHXbtuo/TXrJNkiidrLN3Yd5jxmraN7dEeknLSicN1WBWNH+kXXTihLxWPhavdnaJl8z4jqIFaSwWXVRIm26vx6VFa/g1ZYudPUIEdA5jNGBFBr2eaJECoLJvn1CqLwihEoT2oZfw8ykqHNoGJ3yzytDVp2XKrBb1Gk9MIKjR/rR3Z1Ca6ob3UOjmJwaRX97L4aEKBmX9Ue60TU4hJG+DjTUVqPilRrU1jeiaeAYXpf9D3YKodSGVK8nSqZnz+DUSAsq3TFGJtUH0GbmzsVe38oEmCD4JVOUxPSX1Zy5233b842ZOy3e3D/TeHvAFYzG7856+gkzKJf9ycSi9lGahFoMtugzK/ek9IX5v12u9urifLgyMWP1Te6/0JuNULnck1qgGJ9I/xgRI32pBIoRMV588URP0CcpbBIhSqTNjHaiuaUd3YOjGB3tw5BI9FPjI+jTokQKgrmjvV6d/iEMT85gblrUmRzHsBYlfp19rUjJOqOvYXZGiI/xUfF4XIiSaSEcpjGpRcn0zBxmXxvFyJGjOHbkIHq7UmhrS6Gztx9Dpn8xh25LlMg/0ZyJG2M6/Zcb5SfAOAlDPfcOqy0YQgfUSd5eQtLtndeUWYLC1Lf7Xawo8YKIk/zcMUMW7k9diwlO9nzj5q7MC1bBPLM9L34Lr5u8/uiesdfM3iPBY2td1Jrqx2kSajFYLmf2WHuH3oPevor4Sprvo8X5MD8xIyEmhIbnJ+kDc/6Ez7aZ6/bK7TdAJoYpsWKfeyVKxGPpNyv+UZQUD4kRJdLmpoRAOHwER4UAmJqSIkIIgxkhIixBcG56XNeZVELg3NwMZl9/LVpnRAoPUUf0cfbMLGamhXBQokTezZjDtBYl8gOq54SoOPbaSa8fIWCy9S/nGjvGSt4pkQdbH0pzyzgkMHTZOnHQ/X+VI8ut5J1VlAjzDrgewwqW4eRmzAnA0qwEp56H5iyCiHiX444ZmNufJSLs+Yb69MwPdBQljnnXHPaTW+4IR103WP+YdZZW0qIknV+FqYRpXjN+W5wP8xIzkmDuWTXXGvKRtOi598qtvan78mOYNoqS4iLvomS5du2dN2L+Rs8WhF15hyh/xzvF8xvwtq7z9g1Bnfl3vsNrm6mOKZd1TP2yd+DKje/0v/FV1l+44Y90P1bbNP2nHSODFcW7HhqtBGy1zyxjxtKNFDaJEyXFbAwwnoXuxvhmv1un0VbXVvvMMmYs3UhhkzdRIk3+KxR5iOQ3EMqvR5b/l1/+I/+tvSwvdautrWWAodEKwIwoWG2TcYMxY3FGCpu8ihL5E9vyFy3lIZK/1yBFifw2QvnlP7KM9ioaGxsZYGi0hFucQFgNoyhZvJHCZsmi5NKlS7EmD8z4+Di6urrQ0tKC1tZWdaDkc5pnfX196lc/T548iQsXLsT6kUajra5NTU2pr3eXPynx4osvqv/v3r0bDQ0Nqvx62N69e9V4Mm4wZuRmpLBZsijJxNWrV3H69GkcP35c1ZV/1pGPaYFNT0+rH9a6du2a9hohJEnIBCfjl/yFYClG5O9mSZHQ3Nysyq6XdXR0qN+9kXGDMYMUOysiSiTy4Fy8eFEdIlq8Sf8wwBCSXC5fvqz+ZCJFwYEDB9DZ2Yn+/n71/Hqa/NMNRQkpBVZMlEjeeustdYBo6U36iBCSXJJy55d3V0kpsKKihBBCigEpBJJw55d3V0mxQ1FCCCE5kJQ7v7y7SooZihJCCCGEJAKKEpIHTqPyHu+bWcv7dNGqIOexAZWn9FNCCCEFBUVJodFXbn01ezkGdHE+Gdi0yMQu57RpJWayWEpblAxsMvvCMrUuAyh3ykPi0d9Ttu/sNs4+O1WJDbL8nkrhcXJ61wbtJ9sngVAPlxus1xNxdghJBhQlhYRKHlaCkMkh7wFtCYmdoiRxmETpiQ9PYGzYFSch7ORpfKfLVCK1Hwf9xifaEkQLtIif+0T5PeasxvjffnNBUUKID0VJwZA54YaShR/knDYygFrJpXyXfsdrtQm9244ES/vds+7XvGuW5iQpdcdllxd8vYCc5t13bICOGUsQmreqG06qG/zrtctX5o5SctG+c3wZK0qU74VPxVq5a2rqe3srWAO/f4qS9KIkhOsvvTc3lTvrRAihKCkYZGBLk1xlYrEShBQWXmDMLEqCNrJvO5nbCcjgBVL/tr8Kxno+ae6UKIHjl8fMRb6m+gnKTwvBMZBhrPC83TGs67DnJNqXxyXkIiUiIpT/hJ98M/tIJ0vhp1AbXZ+iJDfCfzaLOaNGdOv9GPgz8D8hxIOipGCQASxelAQiROOLlMyiJGhj13PaGCxh4GEJhwyiJCws7OAtTMxlTAZot22GsdLPW2I/L9WA7/kqrWAw6yD8YouNkPDQdShKcsHzt7xDZ/a1v+cV2le+/+x9Wap7lJD0UJQUDEFidikcURIVVSrhuW0zjBWetwzq9lxj5q7fpcb5rTjJluj06/dswRYpXuTjkEm/e3XCosReD9MHRUnYN94+Dfyin0tfmfXQ+9G10PklpIShKCkkVECzkoNM3jLY+SLEwxYptjCQj029RYsSHWBjRUYuokS3jwRf1Y813ikppdKPFZ53+FpDffVVBn2mmV9Ronwg1tm+XlFWaXypk6K7Dl5yDdYh2CveWoT9R1Hio/xpnx3Hbxn9lE1AElJ6UJQUGjqpeCYStUriJqnocjvIWfXL+0QQzCpKrL4iwVQHUWWWkEiT9MOiRGK3F2ba2Nck/8WC6jd+LFeUhOqJ+Vbqf848IPqMnWuxo33pCjfPD9pi1soVJWH/B0I40lcp+TYNYZ9oXxlxGDLXV9rHFCWE+FCUEEIIISQRUJQQQgghJBFQlBBCCCEkEVCUEEIIISQRUJQQQgghJBFQlBBCCCEkEVCUEEIIISQRUJQQQgghJBFQlBBCCCEkEVCUkBwx3/DJb/AkhBCyMlCUFBT2V3+7X+G+skS/3l0i5xN8BblCfs25/fX0oa/bziZowtcnzR9T9mP6jfkK7+jcSITQ1/mn+z0WibMO1teg+z9BoMxZ+1IirS/TnFGzZ2PrlrAfCXGgKCkgwr8lI3+v5voFsyWJEhWInd9TyZoM7f7kc93eFSUZ+yFRvATorWHcj+wZnNfkbyvp31eK/u6NsJJch/S+VD7SPvEEnN7PvpC2zoMvbChKCDFQlBQMXvCLuzsSFitWYpeBcFOlFzRNArHe4cX1FXonbBKT/a4wlMhcESGwREl4XrkQ7c/vg6Jkeeg1NOsRSpg2Tj0fP6labbRYKTky+DK7KAnu6qm6rk8JKXEoSgoJP7CF/wySUZT4dfU7OpPMLfHg45TJfk0AlQE2/k6JCayWqT7keOF5ZscVJc61mLlZAT4Yj2RE+yz07t7ZRxIvkYq1NkJW1/HKY8RKKZLJl87e9M+MKt+A8k3Cj2q/emdngzgjFCWEBFCUFCIm8OlknFGUWAk7VM95TWKLEIUlUtKLEieg+m2WKkqCgB5+V27NN2buJDtGWMgEqpKjSaQWpk4o4Qpfj4VEiUnEzhqVEGl9qe6iWKLO3rPSf7vk/0XdXbJeufi/bEtRQoiBoqRg8RKDTBLJFCUx/WXFmbvdtz3fmLmTxSHXJjYZ6qRqxIqqJ32t1iPcJm0fJUbgB09U+3te+VKfOe2/8r5A0Ml6nrihDwkxUJQUDK4AkM+95GELhlCQc5K3DJ6ZRIktKCSyvt1vVGBkFiVeILbfjYv67pghwv2pa/E/cGnNN27uCi/gB/PM9rzE8D8DIv0c+MFLqmad7Nd0AlVrECTTsJVoQo31pe0vQawoMeXB2aUoISSAoqRQUP8KwgtsJiGEBIYu27BrQATGJYoSgRck9RjWh1qXJEokoTmLQCzeKbq9BLj9WSLCnm+oT8/spBDMM9vzEsL1mb+2OpGKsrj95CZMT8AERl8Ks86J+5rvH13u+1hDUUJIGIoSQgghhCQCihJy3QndjfHN/jMPIYSQUoSihBBCCCGJgKKEEEIIIYmAooQQQgghiYCihBBCCCGJgKKEEEIIIYmAooQQQgghiYCihBBCCCGJgKKEEEIIIYmAooQQQgghiYCihBBCCCGJgKKEEEIIIYmAooQQQgghiYCihBBCCCGJgKKEEEIIIYmAooQQQgghiYCihBBCCCGJgKKEEEIIIYmAooQQQgghiYCihBBCCCGJgKKEEEIIIYmAooQQQgghiYCihBBCCCGJgKKEEEIIIYmAooQQQgghiYCihBBCCCGJgKKEEEIIIYmAooQQQgghiYCihBBCCCGJgKKEEEIIIYmAooQQQgghiYCihBBCCCGJgKKEEEIIIYmAooQQQgghiYCihBBCCCGJgKKEEEIIIYmAooQQQgghiYCihBBCCCGJgKKEEEIIIYmAooQQQgghiYCihBBCCCGJgKKEEEIIIYmAooQQQgghiYCihBBCCCGJgKKEEEIIIQkA+P+FHNvtaw0yN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23" name="Grupo 22"/>
          <p:cNvGrpSpPr/>
          <p:nvPr/>
        </p:nvGrpSpPr>
        <p:grpSpPr>
          <a:xfrm>
            <a:off x="251519" y="1546139"/>
            <a:ext cx="523543" cy="528837"/>
            <a:chOff x="417510" y="1623698"/>
            <a:chExt cx="523543" cy="528837"/>
          </a:xfrm>
        </p:grpSpPr>
        <p:sp>
          <p:nvSpPr>
            <p:cNvPr id="24" name="Rectángulo 23"/>
            <p:cNvSpPr/>
            <p:nvPr/>
          </p:nvSpPr>
          <p:spPr>
            <a:xfrm>
              <a:off x="486760" y="1623698"/>
              <a:ext cx="38504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1</a:t>
              </a:r>
            </a:p>
          </p:txBody>
        </p:sp>
        <p:sp>
          <p:nvSpPr>
            <p:cNvPr id="25" name="Elipse 24"/>
            <p:cNvSpPr/>
            <p:nvPr/>
          </p:nvSpPr>
          <p:spPr>
            <a:xfrm>
              <a:off x="417510" y="1623698"/>
              <a:ext cx="523543" cy="52883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251520" y="2841085"/>
            <a:ext cx="523543" cy="528837"/>
            <a:chOff x="417510" y="1623698"/>
            <a:chExt cx="523543" cy="528837"/>
          </a:xfrm>
        </p:grpSpPr>
        <p:sp>
          <p:nvSpPr>
            <p:cNvPr id="30" name="Rectángulo 29"/>
            <p:cNvSpPr/>
            <p:nvPr/>
          </p:nvSpPr>
          <p:spPr>
            <a:xfrm>
              <a:off x="486760" y="1623698"/>
              <a:ext cx="38504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_tradnl" sz="28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2</a:t>
              </a:r>
              <a:endParaRPr lang="es-E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32" name="Elipse 31"/>
            <p:cNvSpPr/>
            <p:nvPr/>
          </p:nvSpPr>
          <p:spPr>
            <a:xfrm>
              <a:off x="417510" y="1623698"/>
              <a:ext cx="523543" cy="52883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9" name="Rectángulo 28"/>
          <p:cNvSpPr/>
          <p:nvPr/>
        </p:nvSpPr>
        <p:spPr>
          <a:xfrm>
            <a:off x="220713" y="2816411"/>
            <a:ext cx="4939956" cy="35033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ángulo 37"/>
          <p:cNvSpPr/>
          <p:nvPr/>
        </p:nvSpPr>
        <p:spPr>
          <a:xfrm>
            <a:off x="213277" y="1418394"/>
            <a:ext cx="8719045" cy="1342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609" y="3081774"/>
            <a:ext cx="2896004" cy="32389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3717032"/>
            <a:ext cx="3388215" cy="2306708"/>
          </a:xfrm>
          <a:prstGeom prst="rect">
            <a:avLst/>
          </a:prstGeom>
        </p:spPr>
      </p:pic>
      <p:grpSp>
        <p:nvGrpSpPr>
          <p:cNvPr id="33" name="Grupo 32"/>
          <p:cNvGrpSpPr/>
          <p:nvPr/>
        </p:nvGrpSpPr>
        <p:grpSpPr>
          <a:xfrm>
            <a:off x="5459501" y="3002215"/>
            <a:ext cx="523543" cy="528837"/>
            <a:chOff x="417510" y="1623698"/>
            <a:chExt cx="523543" cy="528837"/>
          </a:xfrm>
        </p:grpSpPr>
        <p:sp>
          <p:nvSpPr>
            <p:cNvPr id="34" name="Rectángulo 33"/>
            <p:cNvSpPr/>
            <p:nvPr/>
          </p:nvSpPr>
          <p:spPr>
            <a:xfrm>
              <a:off x="486760" y="1623698"/>
              <a:ext cx="38504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_tradnl" sz="28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3</a:t>
              </a:r>
              <a:endParaRPr lang="es-E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35" name="Elipse 34"/>
            <p:cNvSpPr/>
            <p:nvPr/>
          </p:nvSpPr>
          <p:spPr>
            <a:xfrm>
              <a:off x="417510" y="1623698"/>
              <a:ext cx="523543" cy="52883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6" name="Rectángulo 35"/>
          <p:cNvSpPr/>
          <p:nvPr/>
        </p:nvSpPr>
        <p:spPr>
          <a:xfrm>
            <a:off x="5310827" y="2824368"/>
            <a:ext cx="3621496" cy="35033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Elipse 36"/>
          <p:cNvSpPr/>
          <p:nvPr/>
        </p:nvSpPr>
        <p:spPr>
          <a:xfrm>
            <a:off x="6502053" y="4298333"/>
            <a:ext cx="1584176" cy="3311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Elipse 38"/>
          <p:cNvSpPr/>
          <p:nvPr/>
        </p:nvSpPr>
        <p:spPr>
          <a:xfrm>
            <a:off x="7438697" y="5150518"/>
            <a:ext cx="1439620" cy="3311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434576"/>
              </p:ext>
            </p:extLst>
          </p:nvPr>
        </p:nvGraphicFramePr>
        <p:xfrm>
          <a:off x="933737" y="1462072"/>
          <a:ext cx="7820292" cy="1268031"/>
        </p:xfrm>
        <a:graphic>
          <a:graphicData uri="http://schemas.openxmlformats.org/drawingml/2006/table">
            <a:tbl>
              <a:tblPr/>
              <a:tblGrid>
                <a:gridCol w="1745499">
                  <a:extLst>
                    <a:ext uri="{9D8B030D-6E8A-4147-A177-3AD203B41FA5}">
                      <a16:colId xmlns:a16="http://schemas.microsoft.com/office/drawing/2014/main" val="2727504546"/>
                    </a:ext>
                  </a:extLst>
                </a:gridCol>
                <a:gridCol w="1182805">
                  <a:extLst>
                    <a:ext uri="{9D8B030D-6E8A-4147-A177-3AD203B41FA5}">
                      <a16:colId xmlns:a16="http://schemas.microsoft.com/office/drawing/2014/main" val="1962762121"/>
                    </a:ext>
                  </a:extLst>
                </a:gridCol>
                <a:gridCol w="1263189">
                  <a:extLst>
                    <a:ext uri="{9D8B030D-6E8A-4147-A177-3AD203B41FA5}">
                      <a16:colId xmlns:a16="http://schemas.microsoft.com/office/drawing/2014/main" val="2729406341"/>
                    </a:ext>
                  </a:extLst>
                </a:gridCol>
                <a:gridCol w="1332091">
                  <a:extLst>
                    <a:ext uri="{9D8B030D-6E8A-4147-A177-3AD203B41FA5}">
                      <a16:colId xmlns:a16="http://schemas.microsoft.com/office/drawing/2014/main" val="1702253772"/>
                    </a:ext>
                  </a:extLst>
                </a:gridCol>
                <a:gridCol w="1297640">
                  <a:extLst>
                    <a:ext uri="{9D8B030D-6E8A-4147-A177-3AD203B41FA5}">
                      <a16:colId xmlns:a16="http://schemas.microsoft.com/office/drawing/2014/main" val="703425382"/>
                    </a:ext>
                  </a:extLst>
                </a:gridCol>
                <a:gridCol w="999068">
                  <a:extLst>
                    <a:ext uri="{9D8B030D-6E8A-4147-A177-3AD203B41FA5}">
                      <a16:colId xmlns:a16="http://schemas.microsoft.com/office/drawing/2014/main" val="3875761030"/>
                    </a:ext>
                  </a:extLst>
                </a:gridCol>
              </a:tblGrid>
              <a:tr h="447361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Amount</a:t>
                      </a:r>
                      <a:r>
                        <a:rPr lang="es-ES_tradn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 </a:t>
                      </a:r>
                      <a:r>
                        <a:rPr lang="es-ES_tradnl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distribution</a:t>
                      </a:r>
                      <a:r>
                        <a:rPr lang="es-ES_tradn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 </a:t>
                      </a:r>
                      <a:r>
                        <a:rPr lang="es-ES_tradnl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for</a:t>
                      </a:r>
                      <a:r>
                        <a:rPr lang="es-ES_tradn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 </a:t>
                      </a:r>
                      <a:r>
                        <a:rPr lang="es-ES_tradnl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each</a:t>
                      </a:r>
                      <a:r>
                        <a:rPr lang="es-ES_tradn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 </a:t>
                      </a:r>
                      <a:r>
                        <a:rPr lang="es-ES_tradnl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entity</a:t>
                      </a:r>
                      <a:endParaRPr lang="es-ES_tradnl" sz="1100" b="1" i="0" u="none" strike="noStrike" dirty="0">
                        <a:solidFill>
                          <a:srgbClr val="FFFFFF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8686" marR="8686" marT="8686" marB="0" anchor="b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Up to 20 </a:t>
                      </a:r>
                      <a:r>
                        <a:rPr lang="es-ES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years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8686" marR="8686" marT="86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More </a:t>
                      </a:r>
                      <a:r>
                        <a:rPr lang="es-ES_tradnl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than</a:t>
                      </a:r>
                      <a:r>
                        <a:rPr lang="es-ES_tradn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 20 and up to 25 </a:t>
                      </a:r>
                      <a:r>
                        <a:rPr lang="es-ES_tradnl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years</a:t>
                      </a:r>
                      <a:endParaRPr lang="es-ES_tradnl" sz="1100" b="1" i="0" u="none" strike="noStrike" dirty="0">
                        <a:solidFill>
                          <a:srgbClr val="FFFFFF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8686" marR="8686" marT="86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More </a:t>
                      </a:r>
                      <a:r>
                        <a:rPr lang="es-ES_tradnl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than</a:t>
                      </a:r>
                      <a:r>
                        <a:rPr lang="es-ES_tradn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 25 </a:t>
                      </a:r>
                      <a:r>
                        <a:rPr lang="es-ES_tradnl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years</a:t>
                      </a:r>
                      <a:r>
                        <a:rPr lang="es-ES_tradn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 and up to 30 </a:t>
                      </a:r>
                      <a:r>
                        <a:rPr lang="es-ES_tradnl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years</a:t>
                      </a:r>
                      <a:endParaRPr lang="es-ES_tradnl" sz="1100" b="1" i="0" u="none" strike="noStrike" dirty="0">
                        <a:solidFill>
                          <a:srgbClr val="FFFFFF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8686" marR="8686" marT="86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More </a:t>
                      </a:r>
                      <a:r>
                        <a:rPr lang="es-ES_tradnl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than</a:t>
                      </a:r>
                      <a:r>
                        <a:rPr lang="es-ES_tradn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 30 </a:t>
                      </a:r>
                      <a:r>
                        <a:rPr lang="es-ES_tradnl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years</a:t>
                      </a:r>
                      <a:r>
                        <a:rPr lang="es-ES_tradn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 and up to 40 </a:t>
                      </a:r>
                      <a:r>
                        <a:rPr lang="es-ES_tradnl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years</a:t>
                      </a:r>
                      <a:endParaRPr lang="es-ES_tradnl" sz="1100" b="1" i="0" u="none" strike="noStrike" dirty="0">
                        <a:solidFill>
                          <a:srgbClr val="FFFFFF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8686" marR="8686" marT="86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More </a:t>
                      </a:r>
                      <a:r>
                        <a:rPr lang="es-ES_tradnl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than</a:t>
                      </a:r>
                      <a:r>
                        <a:rPr lang="es-ES_tradn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40 </a:t>
                      </a:r>
                      <a:r>
                        <a:rPr lang="es-ES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years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8686" marR="8686" marT="86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729483"/>
                  </a:ext>
                </a:extLst>
              </a:tr>
              <a:tr h="146676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Bank 1</a:t>
                      </a:r>
                    </a:p>
                  </a:txBody>
                  <a:tcPr marL="8686" marR="8686" marT="8686" marB="0" anchor="b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9,21%</a:t>
                      </a:r>
                    </a:p>
                  </a:txBody>
                  <a:tcPr marL="8686" marR="8686" marT="8686" marB="0" anchor="b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16,88%</a:t>
                      </a:r>
                    </a:p>
                  </a:txBody>
                  <a:tcPr marL="8686" marR="8686" marT="8686" marB="0" anchor="b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20,66%</a:t>
                      </a:r>
                    </a:p>
                  </a:txBody>
                  <a:tcPr marL="8686" marR="8686" marT="8686" marB="0" anchor="b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29,75%</a:t>
                      </a:r>
                    </a:p>
                  </a:txBody>
                  <a:tcPr marL="8686" marR="8686" marT="8686" marB="0" anchor="b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23,50%</a:t>
                      </a:r>
                    </a:p>
                  </a:txBody>
                  <a:tcPr marL="8686" marR="8686" marT="8686" marB="0" anchor="b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168214"/>
                  </a:ext>
                </a:extLst>
              </a:tr>
              <a:tr h="146676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Bank 2</a:t>
                      </a:r>
                    </a:p>
                  </a:txBody>
                  <a:tcPr marL="8686" marR="8686" marT="8686" marB="0" anchor="b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15,34%</a:t>
                      </a:r>
                    </a:p>
                  </a:txBody>
                  <a:tcPr marL="8686" marR="8686" marT="8686" marB="0" anchor="b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13,49%</a:t>
                      </a:r>
                    </a:p>
                  </a:txBody>
                  <a:tcPr marL="8686" marR="8686" marT="8686" marB="0" anchor="b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31,39%</a:t>
                      </a:r>
                    </a:p>
                  </a:txBody>
                  <a:tcPr marL="8686" marR="8686" marT="8686" marB="0" anchor="b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38,10%</a:t>
                      </a:r>
                    </a:p>
                  </a:txBody>
                  <a:tcPr marL="8686" marR="8686" marT="8686" marB="0" anchor="b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1,67%</a:t>
                      </a:r>
                    </a:p>
                  </a:txBody>
                  <a:tcPr marL="8686" marR="8686" marT="8686" marB="0" anchor="b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2949367"/>
                  </a:ext>
                </a:extLst>
              </a:tr>
              <a:tr h="146676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Bank 3</a:t>
                      </a:r>
                    </a:p>
                  </a:txBody>
                  <a:tcPr marL="8686" marR="8686" marT="8686" marB="0" anchor="b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8,84%</a:t>
                      </a:r>
                    </a:p>
                  </a:txBody>
                  <a:tcPr marL="8686" marR="8686" marT="8686" marB="0" anchor="b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11,60%</a:t>
                      </a:r>
                    </a:p>
                  </a:txBody>
                  <a:tcPr marL="8686" marR="8686" marT="8686" marB="0" anchor="b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54,44%</a:t>
                      </a:r>
                    </a:p>
                  </a:txBody>
                  <a:tcPr marL="8686" marR="8686" marT="8686" marB="0" anchor="b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14,49%</a:t>
                      </a:r>
                    </a:p>
                  </a:txBody>
                  <a:tcPr marL="8686" marR="8686" marT="8686" marB="0" anchor="b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10,64%</a:t>
                      </a:r>
                    </a:p>
                  </a:txBody>
                  <a:tcPr marL="8686" marR="8686" marT="8686" marB="0" anchor="b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498638"/>
                  </a:ext>
                </a:extLst>
              </a:tr>
              <a:tr h="146676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Rest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8686" marR="8686" marT="8686" marB="0" anchor="b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20,35%</a:t>
                      </a:r>
                    </a:p>
                  </a:txBody>
                  <a:tcPr marL="8686" marR="8686" marT="8686" marB="0" anchor="b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19,04%</a:t>
                      </a:r>
                    </a:p>
                  </a:txBody>
                  <a:tcPr marL="8686" marR="8686" marT="8686" marB="0" anchor="b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52,16%</a:t>
                      </a:r>
                    </a:p>
                  </a:txBody>
                  <a:tcPr marL="8686" marR="8686" marT="8686" marB="0" anchor="b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8,35%</a:t>
                      </a:r>
                    </a:p>
                  </a:txBody>
                  <a:tcPr marL="8686" marR="8686" marT="8686" marB="0" anchor="b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0,11%</a:t>
                      </a:r>
                    </a:p>
                  </a:txBody>
                  <a:tcPr marL="8686" marR="8686" marT="8686" marB="0" anchor="b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805503"/>
                  </a:ext>
                </a:extLst>
              </a:tr>
              <a:tr h="15401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Total</a:t>
                      </a:r>
                    </a:p>
                  </a:txBody>
                  <a:tcPr marL="8686" marR="8686" marT="8686" marB="0" anchor="b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19,59%</a:t>
                      </a:r>
                    </a:p>
                  </a:txBody>
                  <a:tcPr marL="8686" marR="8686" marT="86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18,75%</a:t>
                      </a:r>
                    </a:p>
                  </a:txBody>
                  <a:tcPr marL="8686" marR="8686" marT="86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50,19%</a:t>
                      </a:r>
                    </a:p>
                  </a:txBody>
                  <a:tcPr marL="8686" marR="8686" marT="86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10,08%</a:t>
                      </a:r>
                    </a:p>
                  </a:txBody>
                  <a:tcPr marL="8686" marR="8686" marT="86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BdE Neue Helvetica 55 Roman" panose="020B0604020202020204" pitchFamily="34" charset="0"/>
                        </a:rPr>
                        <a:t>1,38%</a:t>
                      </a:r>
                    </a:p>
                  </a:txBody>
                  <a:tcPr marL="8686" marR="8686" marT="86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600805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7757147" y="3740489"/>
            <a:ext cx="864096" cy="33561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Bank 1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dE Neue Helvetica 55 Roman" pitchFamily="34" charset="0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068D18-B312-3472-BF6D-FAD1B926B8E9}"/>
              </a:ext>
            </a:extLst>
          </p:cNvPr>
          <p:cNvSpPr/>
          <p:nvPr/>
        </p:nvSpPr>
        <p:spPr>
          <a:xfrm>
            <a:off x="6588224" y="1930132"/>
            <a:ext cx="2033019" cy="4750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00345CF-50F4-D3D0-B0F3-1E131F55C0CD}"/>
              </a:ext>
            </a:extLst>
          </p:cNvPr>
          <p:cNvSpPr/>
          <p:nvPr/>
        </p:nvSpPr>
        <p:spPr>
          <a:xfrm>
            <a:off x="6591988" y="2428397"/>
            <a:ext cx="2033019" cy="136507"/>
          </a:xfrm>
          <a:prstGeom prst="rect">
            <a:avLst/>
          </a:prstGeom>
          <a:solidFill>
            <a:srgbClr val="92D050">
              <a:alpha val="20000"/>
            </a:srgbClr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2016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492888"/>
            <a:ext cx="7302498" cy="2472957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 rIns="0"/>
          <a:lstStyle/>
          <a:p>
            <a:fld id="{A58C8573-A6E0-47AA-817A-34AF5765DF85}" type="slidenum">
              <a:rPr lang="es-ES" sz="1200"/>
              <a:pPr/>
              <a:t>13</a:t>
            </a:fld>
            <a:endParaRPr lang="es-ES" sz="120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_tradnl" sz="1600" dirty="0" err="1"/>
              <a:t>Examples</a:t>
            </a:r>
            <a:r>
              <a:rPr lang="es-ES_tradnl" sz="1600" dirty="0"/>
              <a:t> - </a:t>
            </a:r>
            <a:r>
              <a:rPr lang="es-ES_tradnl" sz="1600" dirty="0" err="1"/>
              <a:t>Evolution</a:t>
            </a:r>
            <a:endParaRPr lang="es-ES_tradnl" sz="1600" dirty="0"/>
          </a:p>
          <a:p>
            <a:r>
              <a:rPr lang="es-ES" sz="1600" dirty="0"/>
              <a:t> </a:t>
            </a:r>
          </a:p>
          <a:p>
            <a:endParaRPr lang="es-ES" sz="16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900" dirty="0"/>
              <a:t>Horizontal Functions Department</a:t>
            </a:r>
          </a:p>
          <a:p>
            <a:endParaRPr lang="es-ES" sz="900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19245" y="114155"/>
            <a:ext cx="6368979" cy="282859"/>
          </a:xfrm>
        </p:spPr>
        <p:txBody>
          <a:bodyPr/>
          <a:lstStyle/>
          <a:p>
            <a:r>
              <a:rPr lang="en-GB" sz="1800" dirty="0"/>
              <a:t>Information Analysis and Suptech Division</a:t>
            </a:r>
            <a:endParaRPr lang="es-ES" sz="1800" dirty="0"/>
          </a:p>
        </p:txBody>
      </p:sp>
      <p:sp>
        <p:nvSpPr>
          <p:cNvPr id="9" name="Rectángulo redondeado 8"/>
          <p:cNvSpPr/>
          <p:nvPr/>
        </p:nvSpPr>
        <p:spPr>
          <a:xfrm>
            <a:off x="251520" y="890510"/>
            <a:ext cx="8607093" cy="493298"/>
          </a:xfrm>
          <a:prstGeom prst="round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Variable NUM_MESES_VENC_ORIG (</a:t>
            </a:r>
            <a:r>
              <a:rPr lang="es-ES" sz="2000" b="1" dirty="0" err="1">
                <a:solidFill>
                  <a:schemeClr val="bg1"/>
                </a:solidFill>
              </a:rPr>
              <a:t>Term</a:t>
            </a:r>
            <a:r>
              <a:rPr lang="es-ES" sz="2000" b="1" dirty="0">
                <a:solidFill>
                  <a:schemeClr val="bg1"/>
                </a:solidFill>
              </a:rPr>
              <a:t> in </a:t>
            </a:r>
            <a:r>
              <a:rPr lang="es-ES" sz="2000" b="1" dirty="0" err="1">
                <a:solidFill>
                  <a:schemeClr val="bg1"/>
                </a:solidFill>
              </a:rPr>
              <a:t>months</a:t>
            </a:r>
            <a:r>
              <a:rPr lang="es-ES" sz="20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1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dirty="0"/>
              <a:t> </a:t>
            </a:r>
            <a:endParaRPr lang="es-ES" dirty="0"/>
          </a:p>
        </p:txBody>
      </p:sp>
      <p:sp>
        <p:nvSpPr>
          <p:cNvPr id="3" name="AutoShape 2" descr="Tree Overview Plot for Calificacion"/>
          <p:cNvSpPr>
            <a:spLocks noChangeAspect="1" noChangeArrowheads="1"/>
          </p:cNvSpPr>
          <p:nvPr/>
        </p:nvSpPr>
        <p:spPr bwMode="auto">
          <a:xfrm>
            <a:off x="31750" y="-682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" name="Rectángulo 40"/>
          <p:cNvSpPr/>
          <p:nvPr/>
        </p:nvSpPr>
        <p:spPr>
          <a:xfrm>
            <a:off x="279799" y="4147902"/>
            <a:ext cx="4833199" cy="2218272"/>
          </a:xfrm>
          <a:prstGeom prst="rect">
            <a:avLst/>
          </a:prstGeom>
          <a:noFill/>
          <a:ln w="254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3"/>
          <a:srcRect l="-1695" r="57201" b="82823"/>
          <a:stretch/>
        </p:blipFill>
        <p:spPr>
          <a:xfrm>
            <a:off x="820799" y="1503268"/>
            <a:ext cx="3751200" cy="288000"/>
          </a:xfrm>
          <a:prstGeom prst="rect">
            <a:avLst/>
          </a:prstGeom>
        </p:spPr>
      </p:pic>
      <p:grpSp>
        <p:nvGrpSpPr>
          <p:cNvPr id="46" name="Grupo 45"/>
          <p:cNvGrpSpPr/>
          <p:nvPr/>
        </p:nvGrpSpPr>
        <p:grpSpPr>
          <a:xfrm>
            <a:off x="322478" y="1492519"/>
            <a:ext cx="523543" cy="528837"/>
            <a:chOff x="417510" y="1623698"/>
            <a:chExt cx="523543" cy="528837"/>
          </a:xfrm>
        </p:grpSpPr>
        <p:sp>
          <p:nvSpPr>
            <p:cNvPr id="26" name="Rectángulo 25"/>
            <p:cNvSpPr/>
            <p:nvPr/>
          </p:nvSpPr>
          <p:spPr>
            <a:xfrm>
              <a:off x="486760" y="1623698"/>
              <a:ext cx="38504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1</a:t>
              </a:r>
            </a:p>
          </p:txBody>
        </p:sp>
        <p:sp>
          <p:nvSpPr>
            <p:cNvPr id="44" name="Elipse 43"/>
            <p:cNvSpPr/>
            <p:nvPr/>
          </p:nvSpPr>
          <p:spPr>
            <a:xfrm>
              <a:off x="417510" y="1623698"/>
              <a:ext cx="523543" cy="52883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5" name="Rectángulo 44"/>
          <p:cNvSpPr/>
          <p:nvPr/>
        </p:nvSpPr>
        <p:spPr>
          <a:xfrm>
            <a:off x="3203848" y="1520400"/>
            <a:ext cx="1152128" cy="2281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9" name="Grupo 48"/>
          <p:cNvGrpSpPr/>
          <p:nvPr/>
        </p:nvGrpSpPr>
        <p:grpSpPr>
          <a:xfrm>
            <a:off x="334198" y="4196307"/>
            <a:ext cx="523543" cy="528837"/>
            <a:chOff x="417510" y="1623698"/>
            <a:chExt cx="523543" cy="528837"/>
          </a:xfrm>
        </p:grpSpPr>
        <p:sp>
          <p:nvSpPr>
            <p:cNvPr id="50" name="Rectángulo 49"/>
            <p:cNvSpPr/>
            <p:nvPr/>
          </p:nvSpPr>
          <p:spPr>
            <a:xfrm>
              <a:off x="486760" y="1623698"/>
              <a:ext cx="38504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_tradnl" sz="28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2</a:t>
              </a:r>
              <a:endParaRPr lang="es-E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51" name="Elipse 50"/>
            <p:cNvSpPr/>
            <p:nvPr/>
          </p:nvSpPr>
          <p:spPr>
            <a:xfrm>
              <a:off x="417510" y="1623698"/>
              <a:ext cx="523543" cy="52883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2" name="CuadroTexto 51"/>
          <p:cNvSpPr txBox="1"/>
          <p:nvPr/>
        </p:nvSpPr>
        <p:spPr>
          <a:xfrm>
            <a:off x="1152558" y="4353934"/>
            <a:ext cx="1779405" cy="28979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3</a:t>
            </a:r>
            <a:r>
              <a:rPr kumimoji="0" lang="es-ES_tradnl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rd</a:t>
            </a: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</a:t>
            </a:r>
            <a:r>
              <a:rPr kumimoji="0" lang="es-ES_trad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Quarter</a:t>
            </a:r>
            <a:r>
              <a:rPr kumimoji="0" lang="es-ES_tradnl" sz="1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</a:t>
            </a: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- 2021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dE Neue Helvetica 55 Roman" pitchFamily="34" charset="0"/>
              <a:ea typeface="+mn-ea"/>
              <a:cs typeface="+mn-cs"/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3196496" y="4350875"/>
            <a:ext cx="1779405" cy="28979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2160"/>
              </a:lnSpc>
              <a:spcAft>
                <a:spcPts val="432"/>
              </a:spcAft>
            </a:pPr>
            <a:r>
              <a:rPr lang="es-ES_tradnl" sz="1400" dirty="0">
                <a:solidFill>
                  <a:srgbClr val="000000"/>
                </a:solidFill>
                <a:latin typeface="BdE Neue Helvetica 55 Roman" pitchFamily="34" charset="0"/>
              </a:rPr>
              <a:t>4</a:t>
            </a:r>
            <a:r>
              <a:rPr lang="es-ES_tradnl" sz="1400" baseline="30000" dirty="0">
                <a:solidFill>
                  <a:srgbClr val="000000"/>
                </a:solidFill>
                <a:latin typeface="BdE Neue Helvetica 55 Roman" pitchFamily="34" charset="0"/>
              </a:rPr>
              <a:t>th</a:t>
            </a:r>
            <a:r>
              <a:rPr lang="es-ES_tradnl" sz="1400" dirty="0">
                <a:solidFill>
                  <a:srgbClr val="000000"/>
                </a:solidFill>
                <a:latin typeface="BdE Neue Helvetica 55 Roman" pitchFamily="34" charset="0"/>
              </a:rPr>
              <a:t> </a:t>
            </a:r>
            <a:r>
              <a:rPr lang="es-ES_tradnl" sz="1400" dirty="0" err="1">
                <a:solidFill>
                  <a:srgbClr val="000000"/>
                </a:solidFill>
                <a:latin typeface="BdE Neue Helvetica 55 Roman" pitchFamily="34" charset="0"/>
              </a:rPr>
              <a:t>Quarter</a:t>
            </a:r>
            <a:r>
              <a:rPr lang="es-ES_tradnl" sz="1400" dirty="0">
                <a:solidFill>
                  <a:srgbClr val="000000"/>
                </a:solidFill>
                <a:latin typeface="BdE Neue Helvetica 55 Roman" pitchFamily="34" charset="0"/>
              </a:rPr>
              <a:t> </a:t>
            </a: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- 2021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dE Neue Helvetica 55 Roman" pitchFamily="34" charset="0"/>
              <a:ea typeface="+mn-ea"/>
              <a:cs typeface="+mn-cs"/>
            </a:endParaRPr>
          </a:p>
        </p:txBody>
      </p:sp>
      <p:pic>
        <p:nvPicPr>
          <p:cNvPr id="55" name="Imagen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763" y="4657290"/>
            <a:ext cx="1906948" cy="1455726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8560" y="4643726"/>
            <a:ext cx="1903043" cy="1448665"/>
          </a:xfrm>
          <a:prstGeom prst="rect">
            <a:avLst/>
          </a:prstGeom>
        </p:spPr>
      </p:pic>
      <p:sp>
        <p:nvSpPr>
          <p:cNvPr id="57" name="Rectángulo 56"/>
          <p:cNvSpPr/>
          <p:nvPr/>
        </p:nvSpPr>
        <p:spPr>
          <a:xfrm>
            <a:off x="279799" y="1440925"/>
            <a:ext cx="8540673" cy="2503688"/>
          </a:xfrm>
          <a:prstGeom prst="rect">
            <a:avLst/>
          </a:prstGeom>
          <a:noFill/>
          <a:ln w="254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9" name="Imagen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1493" y="4350875"/>
            <a:ext cx="1800200" cy="1550411"/>
          </a:xfrm>
          <a:prstGeom prst="rect">
            <a:avLst/>
          </a:prstGeom>
        </p:spPr>
      </p:pic>
      <p:sp>
        <p:nvSpPr>
          <p:cNvPr id="60" name="CuadroTexto 59"/>
          <p:cNvSpPr txBox="1"/>
          <p:nvPr/>
        </p:nvSpPr>
        <p:spPr>
          <a:xfrm>
            <a:off x="5544108" y="5935027"/>
            <a:ext cx="3127077" cy="36004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</a:pPr>
            <a:r>
              <a:rPr lang="es-ES_tradnl" sz="1400" dirty="0">
                <a:solidFill>
                  <a:srgbClr val="000000"/>
                </a:solidFill>
                <a:latin typeface="BdE Neue Helvetica 55 Roman" pitchFamily="34" charset="0"/>
              </a:rPr>
              <a:t>30*5+(30/4) ≈ 157 </a:t>
            </a:r>
            <a:r>
              <a:rPr lang="es-ES_tradnl" sz="1400" dirty="0" err="1">
                <a:solidFill>
                  <a:srgbClr val="000000"/>
                </a:solidFill>
                <a:latin typeface="BdE Neue Helvetica 55 Roman" pitchFamily="34" charset="0"/>
              </a:rPr>
              <a:t>days</a:t>
            </a:r>
            <a:r>
              <a:rPr lang="es-ES_tradnl" sz="1400" dirty="0">
                <a:solidFill>
                  <a:srgbClr val="000000"/>
                </a:solidFill>
                <a:latin typeface="BdE Neue Helvetica 55 Roman" pitchFamily="34" charset="0"/>
              </a:rPr>
              <a:t> ≈ 5 </a:t>
            </a:r>
            <a:r>
              <a:rPr lang="es-ES_tradnl" sz="1400" dirty="0" err="1">
                <a:solidFill>
                  <a:srgbClr val="000000"/>
                </a:solidFill>
                <a:latin typeface="BdE Neue Helvetica 55 Roman" pitchFamily="34" charset="0"/>
              </a:rPr>
              <a:t>months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dE Neue Helvetica 55 Roman" pitchFamily="34" charset="0"/>
            </a:endParaRPr>
          </a:p>
        </p:txBody>
      </p:sp>
      <p:sp>
        <p:nvSpPr>
          <p:cNvPr id="61" name="Rectángulo 60"/>
          <p:cNvSpPr/>
          <p:nvPr/>
        </p:nvSpPr>
        <p:spPr>
          <a:xfrm>
            <a:off x="5315655" y="4142903"/>
            <a:ext cx="3504817" cy="2223271"/>
          </a:xfrm>
          <a:prstGeom prst="rect">
            <a:avLst/>
          </a:prstGeom>
          <a:noFill/>
          <a:ln w="254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62" name="Grupo 61"/>
          <p:cNvGrpSpPr/>
          <p:nvPr/>
        </p:nvGrpSpPr>
        <p:grpSpPr>
          <a:xfrm>
            <a:off x="5360942" y="4196307"/>
            <a:ext cx="523543" cy="528837"/>
            <a:chOff x="417510" y="1623698"/>
            <a:chExt cx="523543" cy="528837"/>
          </a:xfrm>
        </p:grpSpPr>
        <p:sp>
          <p:nvSpPr>
            <p:cNvPr id="63" name="Rectángulo 62"/>
            <p:cNvSpPr/>
            <p:nvPr/>
          </p:nvSpPr>
          <p:spPr>
            <a:xfrm>
              <a:off x="486760" y="1623698"/>
              <a:ext cx="38504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_tradnl" sz="28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3</a:t>
              </a:r>
              <a:endParaRPr lang="es-E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64" name="Elipse 63"/>
            <p:cNvSpPr/>
            <p:nvPr/>
          </p:nvSpPr>
          <p:spPr>
            <a:xfrm>
              <a:off x="417510" y="1623698"/>
              <a:ext cx="523543" cy="52883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6" name="Rectángulo redondeado 65"/>
          <p:cNvSpPr/>
          <p:nvPr/>
        </p:nvSpPr>
        <p:spPr>
          <a:xfrm>
            <a:off x="4355976" y="4869160"/>
            <a:ext cx="576064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038833" y="4692675"/>
            <a:ext cx="935051" cy="149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800" b="1" dirty="0" err="1">
                <a:solidFill>
                  <a:srgbClr val="000000"/>
                </a:solidFill>
                <a:latin typeface="BdE Neue Helvetica 55 Roman" pitchFamily="34" charset="0"/>
              </a:rPr>
              <a:t>Term</a:t>
            </a:r>
            <a:r>
              <a:rPr lang="es-ES_tradnl" sz="800" b="1" dirty="0">
                <a:solidFill>
                  <a:srgbClr val="000000"/>
                </a:solidFill>
                <a:latin typeface="BdE Neue Helvetica 55 Roman" pitchFamily="34" charset="0"/>
              </a:rPr>
              <a:t> in </a:t>
            </a:r>
            <a:r>
              <a:rPr lang="es-ES_tradnl" sz="800" b="1" dirty="0" err="1">
                <a:solidFill>
                  <a:srgbClr val="000000"/>
                </a:solidFill>
                <a:latin typeface="BdE Neue Helvetica 55 Roman" pitchFamily="34" charset="0"/>
              </a:rPr>
              <a:t>years</a:t>
            </a:r>
            <a:endParaRPr lang="es-ES" sz="800" b="1" dirty="0">
              <a:solidFill>
                <a:srgbClr val="000000"/>
              </a:solidFill>
              <a:latin typeface="BdE Neue Helvetica 55 Roman" pitchFamily="34" charset="0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3203848" y="4679497"/>
            <a:ext cx="882350" cy="162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800" b="1" dirty="0" err="1">
                <a:solidFill>
                  <a:srgbClr val="000000"/>
                </a:solidFill>
                <a:latin typeface="BdE Neue Helvetica 55 Roman" pitchFamily="34" charset="0"/>
              </a:rPr>
              <a:t>Term</a:t>
            </a:r>
            <a:r>
              <a:rPr lang="es-ES_tradnl" sz="800" b="1" dirty="0">
                <a:solidFill>
                  <a:srgbClr val="000000"/>
                </a:solidFill>
                <a:latin typeface="BdE Neue Helvetica 55 Roman" pitchFamily="34" charset="0"/>
              </a:rPr>
              <a:t> in </a:t>
            </a:r>
            <a:r>
              <a:rPr lang="es-ES_tradnl" sz="800" b="1" dirty="0" err="1">
                <a:solidFill>
                  <a:srgbClr val="000000"/>
                </a:solidFill>
                <a:latin typeface="BdE Neue Helvetica 55 Roman" pitchFamily="34" charset="0"/>
              </a:rPr>
              <a:t>years</a:t>
            </a:r>
            <a:endParaRPr lang="es-ES" sz="800" b="1" dirty="0">
              <a:solidFill>
                <a:srgbClr val="000000"/>
              </a:solidFill>
              <a:latin typeface="BdE Neue Helvetica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39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3F63A-2FDE-6498-EE94-AE6CA98E1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630A8BD-6D12-5E96-BDC4-D8D0C2BA65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Ins="0"/>
          <a:lstStyle/>
          <a:p>
            <a:fld id="{A58C8573-A6E0-47AA-817A-34AF5765DF85}" type="slidenum">
              <a:rPr lang="es-ES" sz="1200"/>
              <a:pPr/>
              <a:t>14</a:t>
            </a:fld>
            <a:endParaRPr lang="es-ES" sz="120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7CE9AD-CACF-B92B-2A36-9613856562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sz="1600" dirty="0" err="1"/>
              <a:t>Conclusions</a:t>
            </a:r>
            <a:endParaRPr lang="es-ES_tradnl" sz="1600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529EC5A-0D5A-4FEF-00F4-576B87D65A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_tradnl" sz="900" dirty="0"/>
              <a:t>Departamento de funciones horizontales</a:t>
            </a:r>
          </a:p>
          <a:p>
            <a:endParaRPr lang="es-ES" sz="900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22DF0B57-25C0-7C26-3669-579EE7FD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45" y="114155"/>
            <a:ext cx="6368979" cy="282859"/>
          </a:xfrm>
        </p:spPr>
        <p:txBody>
          <a:bodyPr/>
          <a:lstStyle/>
          <a:p>
            <a:r>
              <a:rPr lang="es-ES_tradnl" sz="1800" dirty="0"/>
              <a:t>Grupo de Análisis de la Información y Suptech</a:t>
            </a:r>
            <a:endParaRPr lang="es-ES" sz="1800" dirty="0"/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556863D3-8B32-9AF6-D2C7-203CFE259FDA}"/>
              </a:ext>
            </a:extLst>
          </p:cNvPr>
          <p:cNvSpPr/>
          <p:nvPr/>
        </p:nvSpPr>
        <p:spPr>
          <a:xfrm>
            <a:off x="251520" y="890510"/>
            <a:ext cx="8607093" cy="493298"/>
          </a:xfrm>
          <a:prstGeom prst="round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>
                <a:solidFill>
                  <a:schemeClr val="bg1"/>
                </a:solidFill>
              </a:rPr>
              <a:t>Results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31" name="Marcador de pie de página 4">
            <a:extLst>
              <a:ext uri="{FF2B5EF4-FFF2-40B4-BE49-F238E27FC236}">
                <a16:creationId xmlns:a16="http://schemas.microsoft.com/office/drawing/2014/main" id="{EE51EDB2-1641-93A7-17EE-486035ADEB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dirty="0"/>
              <a:t>USO INTERNO</a:t>
            </a:r>
            <a:endParaRPr lang="es-ES" dirty="0"/>
          </a:p>
          <a:p>
            <a:endParaRPr lang="es-ES" dirty="0"/>
          </a:p>
        </p:txBody>
      </p:sp>
      <p:sp>
        <p:nvSpPr>
          <p:cNvPr id="3" name="AutoShape 2" descr="Tree Overview Plot for Calificacion">
            <a:extLst>
              <a:ext uri="{FF2B5EF4-FFF2-40B4-BE49-F238E27FC236}">
                <a16:creationId xmlns:a16="http://schemas.microsoft.com/office/drawing/2014/main" id="{A6D40846-9867-449F-41B3-4699CACB92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750" y="-682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795BA803-88D0-78B7-637D-BD8AEBD7E3EF}"/>
              </a:ext>
            </a:extLst>
          </p:cNvPr>
          <p:cNvGrpSpPr/>
          <p:nvPr/>
        </p:nvGrpSpPr>
        <p:grpSpPr>
          <a:xfrm>
            <a:off x="398690" y="1626311"/>
            <a:ext cx="8349774" cy="748404"/>
            <a:chOff x="398690" y="1626311"/>
            <a:chExt cx="8349774" cy="493030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AF8802D3-52B2-F164-B143-CDFFD9ADA910}"/>
                </a:ext>
              </a:extLst>
            </p:cNvPr>
            <p:cNvSpPr txBox="1"/>
            <p:nvPr/>
          </p:nvSpPr>
          <p:spPr>
            <a:xfrm>
              <a:off x="997142" y="1662279"/>
              <a:ext cx="7658323" cy="331392"/>
            </a:xfrm>
            <a:prstGeom prst="rect">
              <a:avLst/>
            </a:prstGeom>
          </p:spPr>
          <p:txBody>
            <a:bodyPr vert="horz" wrap="square" lIns="68580" tIns="34290" rIns="68580" bIns="34290" rtlCol="0">
              <a:noAutofit/>
            </a:bodyPr>
            <a:lstStyle/>
            <a:p>
              <a:pPr>
                <a:spcBef>
                  <a:spcPts val="450"/>
                </a:spcBef>
                <a:spcAft>
                  <a:spcPts val="450"/>
                </a:spcAft>
                <a:buClr>
                  <a:schemeClr val="bg2"/>
                </a:buClr>
              </a:pPr>
              <a:r>
                <a:rPr lang="es-ES_tradnl" b="1" dirty="0" err="1">
                  <a:solidFill>
                    <a:schemeClr val="bg2">
                      <a:lumMod val="50000"/>
                    </a:schemeClr>
                  </a:solidFill>
                </a:rPr>
                <a:t>The</a:t>
              </a:r>
              <a:r>
                <a:rPr lang="es-ES_tradnl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s-ES_tradnl" b="1" dirty="0" err="1">
                  <a:solidFill>
                    <a:schemeClr val="bg2">
                      <a:lumMod val="50000"/>
                    </a:schemeClr>
                  </a:solidFill>
                </a:rPr>
                <a:t>tool</a:t>
              </a:r>
              <a:r>
                <a:rPr lang="es-ES_tradnl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s-ES_tradnl" b="1" dirty="0" err="1">
                  <a:solidFill>
                    <a:schemeClr val="bg2">
                      <a:lumMod val="50000"/>
                    </a:schemeClr>
                  </a:solidFill>
                </a:rPr>
                <a:t>helps</a:t>
              </a:r>
              <a:r>
                <a:rPr lang="es-ES_tradnl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s-ES_tradnl" b="1" dirty="0" err="1">
                  <a:solidFill>
                    <a:schemeClr val="bg2">
                      <a:lumMod val="50000"/>
                    </a:schemeClr>
                  </a:solidFill>
                </a:rPr>
                <a:t>us</a:t>
              </a:r>
              <a:r>
                <a:rPr lang="es-ES_tradnl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s-ES_tradnl" b="1" dirty="0" err="1">
                  <a:solidFill>
                    <a:schemeClr val="bg2">
                      <a:lumMod val="50000"/>
                    </a:schemeClr>
                  </a:solidFill>
                </a:rPr>
                <a:t>identify</a:t>
              </a:r>
              <a:r>
                <a:rPr lang="es-ES_tradnl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s-ES_tradnl" b="1" dirty="0" err="1">
                  <a:solidFill>
                    <a:schemeClr val="bg2">
                      <a:lumMod val="50000"/>
                    </a:schemeClr>
                  </a:solidFill>
                </a:rPr>
                <a:t>meaningful</a:t>
              </a:r>
              <a:r>
                <a:rPr lang="es-ES_tradnl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s-ES_tradnl" b="1" dirty="0" err="1">
                  <a:solidFill>
                    <a:schemeClr val="bg2">
                      <a:lumMod val="50000"/>
                    </a:schemeClr>
                  </a:solidFill>
                </a:rPr>
                <a:t>changes</a:t>
              </a:r>
              <a:r>
                <a:rPr lang="es-ES_tradnl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s-ES_tradnl" b="1" dirty="0" err="1">
                  <a:solidFill>
                    <a:schemeClr val="bg2">
                      <a:lumMod val="50000"/>
                    </a:schemeClr>
                  </a:solidFill>
                </a:rPr>
                <a:t>between</a:t>
              </a:r>
              <a:r>
                <a:rPr lang="es-ES_tradnl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s-ES_tradnl" b="1" dirty="0" err="1">
                  <a:solidFill>
                    <a:schemeClr val="bg2">
                      <a:lumMod val="50000"/>
                    </a:schemeClr>
                  </a:solidFill>
                </a:rPr>
                <a:t>subpopulations</a:t>
              </a:r>
              <a:r>
                <a:rPr lang="es-ES_tradnl" b="1" dirty="0">
                  <a:solidFill>
                    <a:schemeClr val="bg2">
                      <a:lumMod val="50000"/>
                    </a:schemeClr>
                  </a:solidFill>
                </a:rPr>
                <a:t>.</a:t>
              </a:r>
            </a:p>
          </p:txBody>
        </p:sp>
        <p:sp>
          <p:nvSpPr>
            <p:cNvPr id="13" name="Rectángulo redondeado 12">
              <a:extLst>
                <a:ext uri="{FF2B5EF4-FFF2-40B4-BE49-F238E27FC236}">
                  <a16:creationId xmlns:a16="http://schemas.microsoft.com/office/drawing/2014/main" id="{D864AF62-EC08-F279-FAC6-70A9E1536123}"/>
                </a:ext>
              </a:extLst>
            </p:cNvPr>
            <p:cNvSpPr/>
            <p:nvPr/>
          </p:nvSpPr>
          <p:spPr>
            <a:xfrm>
              <a:off x="904145" y="1626311"/>
              <a:ext cx="7844319" cy="493030"/>
            </a:xfrm>
            <a:prstGeom prst="round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s-ES" sz="1350"/>
            </a:p>
          </p:txBody>
        </p:sp>
        <p:sp>
          <p:nvSpPr>
            <p:cNvPr id="14" name="Rectángulo redondeado 13">
              <a:extLst>
                <a:ext uri="{FF2B5EF4-FFF2-40B4-BE49-F238E27FC236}">
                  <a16:creationId xmlns:a16="http://schemas.microsoft.com/office/drawing/2014/main" id="{22C70EE6-545D-4BD3-119F-0F53FF77BA28}"/>
                </a:ext>
              </a:extLst>
            </p:cNvPr>
            <p:cNvSpPr/>
            <p:nvPr/>
          </p:nvSpPr>
          <p:spPr>
            <a:xfrm>
              <a:off x="398690" y="1632453"/>
              <a:ext cx="433448" cy="486888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 dirty="0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A514290E-349C-756E-984B-5B61E14A05CE}"/>
                </a:ext>
              </a:extLst>
            </p:cNvPr>
            <p:cNvSpPr txBox="1"/>
            <p:nvPr/>
          </p:nvSpPr>
          <p:spPr>
            <a:xfrm>
              <a:off x="425492" y="1691723"/>
              <a:ext cx="435849" cy="332415"/>
            </a:xfrm>
            <a:prstGeom prst="rect">
              <a:avLst/>
            </a:prstGeom>
          </p:spPr>
          <p:txBody>
            <a:bodyPr vert="horz" wrap="square" lIns="68580" tIns="34290" rIns="68580" bIns="34290" rtlCol="0">
              <a:noAutofit/>
            </a:bodyPr>
            <a:lstStyle/>
            <a:p>
              <a:pPr marL="214313" indent="-214313" algn="ctr">
                <a:lnSpc>
                  <a:spcPct val="114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bg2">
                    <a:lumMod val="50000"/>
                  </a:schemeClr>
                </a:buClr>
                <a:buFont typeface="Wingdings" panose="05000000000000000000" pitchFamily="2" charset="2"/>
                <a:buChar char="ü"/>
              </a:pPr>
              <a:r>
                <a:rPr lang="es-ES_tradnl" b="1" dirty="0"/>
                <a:t> </a:t>
              </a: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F85042AF-EDD0-21C2-F987-B1CB0AD8906A}"/>
              </a:ext>
            </a:extLst>
          </p:cNvPr>
          <p:cNvGrpSpPr/>
          <p:nvPr/>
        </p:nvGrpSpPr>
        <p:grpSpPr>
          <a:xfrm>
            <a:off x="383684" y="3573016"/>
            <a:ext cx="8364780" cy="596699"/>
            <a:chOff x="383684" y="3264819"/>
            <a:chExt cx="8364780" cy="596699"/>
          </a:xfrm>
        </p:grpSpPr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A2A09830-3676-5087-0FDF-9A1B56E091CF}"/>
                </a:ext>
              </a:extLst>
            </p:cNvPr>
            <p:cNvSpPr txBox="1"/>
            <p:nvPr/>
          </p:nvSpPr>
          <p:spPr>
            <a:xfrm>
              <a:off x="988886" y="3381576"/>
              <a:ext cx="7687570" cy="384621"/>
            </a:xfrm>
            <a:prstGeom prst="rect">
              <a:avLst/>
            </a:prstGeom>
          </p:spPr>
          <p:txBody>
            <a:bodyPr vert="horz" wrap="square" lIns="68580" tIns="34290" rIns="68580" bIns="34290" rtlCol="0">
              <a:noAutofit/>
            </a:bodyPr>
            <a:lstStyle/>
            <a:p>
              <a:pPr>
                <a:spcBef>
                  <a:spcPts val="450"/>
                </a:spcBef>
                <a:spcAft>
                  <a:spcPts val="450"/>
                </a:spcAft>
                <a:buClr>
                  <a:schemeClr val="bg2"/>
                </a:buClr>
              </a:pPr>
              <a:r>
                <a:rPr lang="es-ES_tradnl" b="1" dirty="0" err="1">
                  <a:solidFill>
                    <a:schemeClr val="bg2">
                      <a:lumMod val="50000"/>
                    </a:schemeClr>
                  </a:solidFill>
                </a:rPr>
                <a:t>The</a:t>
              </a:r>
              <a:r>
                <a:rPr lang="es-ES_tradnl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s-ES_tradnl" b="1" dirty="0" err="1">
                  <a:solidFill>
                    <a:schemeClr val="bg2">
                      <a:lumMod val="50000"/>
                    </a:schemeClr>
                  </a:solidFill>
                </a:rPr>
                <a:t>tool</a:t>
              </a:r>
              <a:r>
                <a:rPr lang="es-ES_tradnl" b="1" dirty="0">
                  <a:solidFill>
                    <a:schemeClr val="bg2">
                      <a:lumMod val="50000"/>
                    </a:schemeClr>
                  </a:solidFill>
                </a:rPr>
                <a:t> has </a:t>
              </a:r>
              <a:r>
                <a:rPr lang="es-ES_tradnl" b="1" dirty="0" err="1">
                  <a:solidFill>
                    <a:schemeClr val="bg2">
                      <a:lumMod val="50000"/>
                    </a:schemeClr>
                  </a:solidFill>
                </a:rPr>
                <a:t>been</a:t>
              </a:r>
              <a:r>
                <a:rPr lang="es-ES_tradnl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s-ES_tradnl" b="1" dirty="0" err="1">
                  <a:solidFill>
                    <a:schemeClr val="bg2">
                      <a:lumMod val="50000"/>
                    </a:schemeClr>
                  </a:solidFill>
                </a:rPr>
                <a:t>useful</a:t>
              </a:r>
              <a:r>
                <a:rPr lang="es-ES_tradnl" b="1" dirty="0">
                  <a:solidFill>
                    <a:schemeClr val="bg2">
                      <a:lumMod val="50000"/>
                    </a:schemeClr>
                  </a:solidFill>
                </a:rPr>
                <a:t> in </a:t>
              </a:r>
              <a:r>
                <a:rPr lang="es-ES_tradnl" b="1" dirty="0" err="1">
                  <a:solidFill>
                    <a:schemeClr val="bg2">
                      <a:lumMod val="50000"/>
                    </a:schemeClr>
                  </a:solidFill>
                </a:rPr>
                <a:t>identifying</a:t>
              </a:r>
              <a:r>
                <a:rPr lang="es-ES_tradnl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s-ES_tradnl" b="1" dirty="0" err="1">
                  <a:solidFill>
                    <a:schemeClr val="bg2">
                      <a:lumMod val="50000"/>
                    </a:schemeClr>
                  </a:solidFill>
                </a:rPr>
                <a:t>reporting</a:t>
              </a:r>
              <a:r>
                <a:rPr lang="es-ES_tradnl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s-ES_tradnl" b="1" dirty="0" err="1">
                  <a:solidFill>
                    <a:schemeClr val="bg2">
                      <a:lumMod val="50000"/>
                    </a:schemeClr>
                  </a:solidFill>
                </a:rPr>
                <a:t>errors</a:t>
              </a:r>
              <a:r>
                <a:rPr lang="es-ES_tradnl" b="1" dirty="0">
                  <a:solidFill>
                    <a:schemeClr val="bg2">
                      <a:lumMod val="50000"/>
                    </a:schemeClr>
                  </a:solidFill>
                </a:rPr>
                <a:t>.</a:t>
              </a:r>
            </a:p>
          </p:txBody>
        </p:sp>
        <p:sp>
          <p:nvSpPr>
            <p:cNvPr id="17" name="Rectángulo redondeado 16">
              <a:extLst>
                <a:ext uri="{FF2B5EF4-FFF2-40B4-BE49-F238E27FC236}">
                  <a16:creationId xmlns:a16="http://schemas.microsoft.com/office/drawing/2014/main" id="{6B4C48BF-54CF-2BF0-7AE0-84260A7CE18F}"/>
                </a:ext>
              </a:extLst>
            </p:cNvPr>
            <p:cNvSpPr/>
            <p:nvPr/>
          </p:nvSpPr>
          <p:spPr>
            <a:xfrm>
              <a:off x="913331" y="3264819"/>
              <a:ext cx="7835133" cy="594200"/>
            </a:xfrm>
            <a:prstGeom prst="round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s-ES" sz="1350"/>
            </a:p>
          </p:txBody>
        </p:sp>
        <p:sp>
          <p:nvSpPr>
            <p:cNvPr id="18" name="Rectángulo redondeado 17">
              <a:extLst>
                <a:ext uri="{FF2B5EF4-FFF2-40B4-BE49-F238E27FC236}">
                  <a16:creationId xmlns:a16="http://schemas.microsoft.com/office/drawing/2014/main" id="{79D431C3-22DB-7A02-977D-509D1C1DF4C0}"/>
                </a:ext>
              </a:extLst>
            </p:cNvPr>
            <p:cNvSpPr/>
            <p:nvPr/>
          </p:nvSpPr>
          <p:spPr>
            <a:xfrm>
              <a:off x="383684" y="3264820"/>
              <a:ext cx="432926" cy="596698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 dirty="0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5D79BBC5-C918-CDD3-1E78-5049358B90F9}"/>
                </a:ext>
              </a:extLst>
            </p:cNvPr>
            <p:cNvSpPr txBox="1"/>
            <p:nvPr/>
          </p:nvSpPr>
          <p:spPr>
            <a:xfrm>
              <a:off x="410550" y="3366567"/>
              <a:ext cx="435324" cy="228866"/>
            </a:xfrm>
            <a:prstGeom prst="rect">
              <a:avLst/>
            </a:prstGeom>
          </p:spPr>
          <p:txBody>
            <a:bodyPr vert="horz" wrap="square" lIns="68580" tIns="34290" rIns="68580" bIns="34290" rtlCol="0">
              <a:noAutofit/>
            </a:bodyPr>
            <a:lstStyle/>
            <a:p>
              <a:pPr marL="214313" indent="-214313" algn="ctr">
                <a:lnSpc>
                  <a:spcPct val="114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bg2">
                    <a:lumMod val="50000"/>
                  </a:schemeClr>
                </a:buClr>
                <a:buFont typeface="Wingdings" panose="05000000000000000000" pitchFamily="2" charset="2"/>
                <a:buChar char="ü"/>
              </a:pPr>
              <a:r>
                <a:rPr lang="es-ES_tradnl" b="1" dirty="0"/>
                <a:t> </a:t>
              </a:r>
            </a:p>
          </p:txBody>
        </p:sp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F9B4037-2BDB-625A-953A-6DFB72E5CC7E}"/>
              </a:ext>
            </a:extLst>
          </p:cNvPr>
          <p:cNvSpPr txBox="1"/>
          <p:nvPr/>
        </p:nvSpPr>
        <p:spPr>
          <a:xfrm>
            <a:off x="1004051" y="2615503"/>
            <a:ext cx="7672405" cy="1095217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</a:pP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We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can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detect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temporal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changes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within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an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entity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and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differences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across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entities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28406AF6-EE5B-A43D-C9DC-8D3EE341EEF9}"/>
              </a:ext>
            </a:extLst>
          </p:cNvPr>
          <p:cNvGrpSpPr/>
          <p:nvPr/>
        </p:nvGrpSpPr>
        <p:grpSpPr>
          <a:xfrm>
            <a:off x="390466" y="2618655"/>
            <a:ext cx="8357998" cy="738337"/>
            <a:chOff x="390466" y="2290808"/>
            <a:chExt cx="8357998" cy="738337"/>
          </a:xfrm>
        </p:grpSpPr>
        <p:sp>
          <p:nvSpPr>
            <p:cNvPr id="28" name="Rectángulo redondeado 27">
              <a:extLst>
                <a:ext uri="{FF2B5EF4-FFF2-40B4-BE49-F238E27FC236}">
                  <a16:creationId xmlns:a16="http://schemas.microsoft.com/office/drawing/2014/main" id="{8482D87C-608A-6BB9-8687-4C3BB22205EE}"/>
                </a:ext>
              </a:extLst>
            </p:cNvPr>
            <p:cNvSpPr/>
            <p:nvPr/>
          </p:nvSpPr>
          <p:spPr>
            <a:xfrm>
              <a:off x="913331" y="2290808"/>
              <a:ext cx="7835133" cy="732902"/>
            </a:xfrm>
            <a:prstGeom prst="round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s-ES" sz="1350"/>
            </a:p>
          </p:txBody>
        </p:sp>
        <p:sp>
          <p:nvSpPr>
            <p:cNvPr id="29" name="Rectángulo redondeado 28">
              <a:extLst>
                <a:ext uri="{FF2B5EF4-FFF2-40B4-BE49-F238E27FC236}">
                  <a16:creationId xmlns:a16="http://schemas.microsoft.com/office/drawing/2014/main" id="{2BF1F3B7-F252-B654-DCBD-3CF8E647FFD0}"/>
                </a:ext>
              </a:extLst>
            </p:cNvPr>
            <p:cNvSpPr/>
            <p:nvPr/>
          </p:nvSpPr>
          <p:spPr>
            <a:xfrm>
              <a:off x="390466" y="2296243"/>
              <a:ext cx="441150" cy="73290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 dirty="0"/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F5077563-67CB-E988-A154-EA1AABD7DB3E}"/>
                </a:ext>
              </a:extLst>
            </p:cNvPr>
            <p:cNvSpPr txBox="1"/>
            <p:nvPr/>
          </p:nvSpPr>
          <p:spPr>
            <a:xfrm>
              <a:off x="425492" y="2495261"/>
              <a:ext cx="435849" cy="320909"/>
            </a:xfrm>
            <a:prstGeom prst="rect">
              <a:avLst/>
            </a:prstGeom>
          </p:spPr>
          <p:txBody>
            <a:bodyPr vert="horz" wrap="square" lIns="68580" tIns="34290" rIns="68580" bIns="34290" rtlCol="0">
              <a:noAutofit/>
            </a:bodyPr>
            <a:lstStyle/>
            <a:p>
              <a:pPr marL="214313" indent="-214313" algn="ctr">
                <a:lnSpc>
                  <a:spcPct val="114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bg2">
                    <a:lumMod val="50000"/>
                  </a:schemeClr>
                </a:buClr>
                <a:buFont typeface="Wingdings" panose="05000000000000000000" pitchFamily="2" charset="2"/>
                <a:buChar char="ü"/>
              </a:pPr>
              <a:r>
                <a:rPr lang="es-ES_tradnl" b="1" dirty="0"/>
                <a:t> </a:t>
              </a:r>
            </a:p>
          </p:txBody>
        </p:sp>
      </p:grpSp>
      <p:sp>
        <p:nvSpPr>
          <p:cNvPr id="37" name="Rectángulo redondeado 36">
            <a:extLst>
              <a:ext uri="{FF2B5EF4-FFF2-40B4-BE49-F238E27FC236}">
                <a16:creationId xmlns:a16="http://schemas.microsoft.com/office/drawing/2014/main" id="{25583D78-AA2F-412F-568C-BB70D5FED8F4}"/>
              </a:ext>
            </a:extLst>
          </p:cNvPr>
          <p:cNvSpPr/>
          <p:nvPr/>
        </p:nvSpPr>
        <p:spPr>
          <a:xfrm>
            <a:off x="383965" y="4415573"/>
            <a:ext cx="455502" cy="60905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Clr>
                <a:schemeClr val="bg2">
                  <a:lumMod val="50000"/>
                </a:schemeClr>
              </a:buClr>
            </a:pPr>
            <a:endParaRPr lang="es-ES_tradnl" sz="1400" b="1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B83CF8DF-82BA-D7AB-90A0-50AAB3FF4025}"/>
              </a:ext>
            </a:extLst>
          </p:cNvPr>
          <p:cNvSpPr txBox="1"/>
          <p:nvPr/>
        </p:nvSpPr>
        <p:spPr>
          <a:xfrm>
            <a:off x="406541" y="4582003"/>
            <a:ext cx="435324" cy="228866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marL="214313" indent="-214313" algn="ctr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_tradnl" b="1" dirty="0"/>
              <a:t> 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814BC783-049D-9206-9144-A6CFA10CF505}"/>
              </a:ext>
            </a:extLst>
          </p:cNvPr>
          <p:cNvSpPr txBox="1"/>
          <p:nvPr/>
        </p:nvSpPr>
        <p:spPr>
          <a:xfrm>
            <a:off x="954057" y="4485479"/>
            <a:ext cx="7730250" cy="650779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</a:pP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We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have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reported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several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changes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in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granting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patterns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0" name="Rectángulo redondeado 39">
            <a:extLst>
              <a:ext uri="{FF2B5EF4-FFF2-40B4-BE49-F238E27FC236}">
                <a16:creationId xmlns:a16="http://schemas.microsoft.com/office/drawing/2014/main" id="{B1EC88E8-F533-A2C2-B68A-230B44A4D3B2}"/>
              </a:ext>
            </a:extLst>
          </p:cNvPr>
          <p:cNvSpPr/>
          <p:nvPr/>
        </p:nvSpPr>
        <p:spPr>
          <a:xfrm>
            <a:off x="921182" y="4407531"/>
            <a:ext cx="7835133" cy="617099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ES" sz="1350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3FB930A0-8EDC-96B4-6706-AC5F71CEF3AE}"/>
              </a:ext>
            </a:extLst>
          </p:cNvPr>
          <p:cNvGrpSpPr/>
          <p:nvPr/>
        </p:nvGrpSpPr>
        <p:grpSpPr>
          <a:xfrm>
            <a:off x="378023" y="5293167"/>
            <a:ext cx="8372350" cy="728121"/>
            <a:chOff x="378023" y="5365175"/>
            <a:chExt cx="8372350" cy="728121"/>
          </a:xfrm>
        </p:grpSpPr>
        <p:sp>
          <p:nvSpPr>
            <p:cNvPr id="7" name="Rectángulo redondeado 36">
              <a:extLst>
                <a:ext uri="{FF2B5EF4-FFF2-40B4-BE49-F238E27FC236}">
                  <a16:creationId xmlns:a16="http://schemas.microsoft.com/office/drawing/2014/main" id="{9E8F365B-642E-C99B-50A4-819F66C3013B}"/>
                </a:ext>
              </a:extLst>
            </p:cNvPr>
            <p:cNvSpPr/>
            <p:nvPr/>
          </p:nvSpPr>
          <p:spPr>
            <a:xfrm>
              <a:off x="378023" y="5373216"/>
              <a:ext cx="455502" cy="71027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bg2">
                    <a:lumMod val="50000"/>
                  </a:schemeClr>
                </a:buClr>
              </a:pPr>
              <a:endParaRPr lang="es-ES_tradnl" sz="1400" b="1" dirty="0"/>
            </a:p>
          </p:txBody>
        </p:sp>
        <p:sp>
          <p:nvSpPr>
            <p:cNvPr id="8" name="Rectángulo redondeado 39">
              <a:extLst>
                <a:ext uri="{FF2B5EF4-FFF2-40B4-BE49-F238E27FC236}">
                  <a16:creationId xmlns:a16="http://schemas.microsoft.com/office/drawing/2014/main" id="{23BF0AF2-043A-318C-DC5C-24F32D22E22F}"/>
                </a:ext>
              </a:extLst>
            </p:cNvPr>
            <p:cNvSpPr/>
            <p:nvPr/>
          </p:nvSpPr>
          <p:spPr>
            <a:xfrm>
              <a:off x="915240" y="5365175"/>
              <a:ext cx="7835133" cy="728121"/>
            </a:xfrm>
            <a:prstGeom prst="round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s-ES" sz="135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90FDAE36-426C-87EC-D79A-CFA6C79C358C}"/>
                </a:ext>
              </a:extLst>
            </p:cNvPr>
            <p:cNvSpPr txBox="1"/>
            <p:nvPr/>
          </p:nvSpPr>
          <p:spPr>
            <a:xfrm>
              <a:off x="460508" y="5526278"/>
              <a:ext cx="262480" cy="3798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14313" indent="-214313" algn="ctr">
                <a:lnSpc>
                  <a:spcPct val="114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bg2">
                    <a:lumMod val="50000"/>
                  </a:schemeClr>
                </a:buClr>
                <a:buFont typeface="Wingdings" panose="05000000000000000000" pitchFamily="2" charset="2"/>
                <a:buChar char="ü"/>
              </a:pPr>
              <a:r>
                <a:rPr lang="es-ES_tradnl" b="1" dirty="0"/>
                <a:t> 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BDA68E61-2DF2-1E16-25FC-C68013CADF88}"/>
                </a:ext>
              </a:extLst>
            </p:cNvPr>
            <p:cNvSpPr txBox="1"/>
            <p:nvPr/>
          </p:nvSpPr>
          <p:spPr>
            <a:xfrm>
              <a:off x="961179" y="5396922"/>
              <a:ext cx="7730250" cy="650779"/>
            </a:xfrm>
            <a:prstGeom prst="rect">
              <a:avLst/>
            </a:prstGeom>
          </p:spPr>
          <p:txBody>
            <a:bodyPr vert="horz" wrap="square" lIns="68580" tIns="34290" rIns="68580" bIns="34290" rtlCol="0">
              <a:noAutofit/>
            </a:bodyPr>
            <a:lstStyle/>
            <a:p>
              <a:pPr>
                <a:spcBef>
                  <a:spcPts val="450"/>
                </a:spcBef>
                <a:spcAft>
                  <a:spcPts val="450"/>
                </a:spcAft>
                <a:buClr>
                  <a:schemeClr val="bg2"/>
                </a:buClr>
              </a:pPr>
              <a:r>
                <a:rPr lang="es-ES_tradnl" b="1" dirty="0" err="1">
                  <a:solidFill>
                    <a:schemeClr val="bg2">
                      <a:lumMod val="50000"/>
                    </a:schemeClr>
                  </a:solidFill>
                </a:rPr>
                <a:t>It</a:t>
              </a:r>
              <a:r>
                <a:rPr lang="es-ES_tradnl" b="1" dirty="0">
                  <a:solidFill>
                    <a:schemeClr val="bg2">
                      <a:lumMod val="50000"/>
                    </a:schemeClr>
                  </a:solidFill>
                </a:rPr>
                <a:t> has </a:t>
              </a:r>
              <a:r>
                <a:rPr lang="es-ES_tradnl" b="1" dirty="0" err="1">
                  <a:solidFill>
                    <a:schemeClr val="bg2">
                      <a:lumMod val="50000"/>
                    </a:schemeClr>
                  </a:solidFill>
                </a:rPr>
                <a:t>helped</a:t>
              </a:r>
              <a:r>
                <a:rPr lang="es-ES_tradnl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s-ES_tradnl" b="1" dirty="0" err="1">
                  <a:solidFill>
                    <a:schemeClr val="bg2">
                      <a:lumMod val="50000"/>
                    </a:schemeClr>
                  </a:solidFill>
                </a:rPr>
                <a:t>us</a:t>
              </a:r>
              <a:r>
                <a:rPr lang="es-ES_tradnl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s-ES_tradnl" b="1" dirty="0" err="1">
                  <a:solidFill>
                    <a:schemeClr val="bg2">
                      <a:lumMod val="50000"/>
                    </a:schemeClr>
                  </a:solidFill>
                </a:rPr>
                <a:t>gain</a:t>
              </a:r>
              <a:r>
                <a:rPr lang="es-ES_tradnl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s-ES_tradnl" b="1" dirty="0" err="1">
                  <a:solidFill>
                    <a:schemeClr val="bg2">
                      <a:lumMod val="50000"/>
                    </a:schemeClr>
                  </a:solidFill>
                </a:rPr>
                <a:t>insight</a:t>
              </a:r>
              <a:r>
                <a:rPr lang="es-ES_tradnl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s-ES_tradnl" b="1" dirty="0" err="1">
                  <a:solidFill>
                    <a:schemeClr val="bg2">
                      <a:lumMod val="50000"/>
                    </a:schemeClr>
                  </a:solidFill>
                </a:rPr>
                <a:t>into</a:t>
              </a:r>
              <a:r>
                <a:rPr lang="es-ES_tradnl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s-ES_tradnl" b="1" dirty="0" err="1">
                  <a:solidFill>
                    <a:schemeClr val="bg2">
                      <a:lumMod val="50000"/>
                    </a:schemeClr>
                  </a:solidFill>
                </a:rPr>
                <a:t>less</a:t>
              </a:r>
              <a:r>
                <a:rPr lang="es-ES_tradnl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s-ES_tradnl" b="1" dirty="0" err="1">
                  <a:solidFill>
                    <a:schemeClr val="bg2">
                      <a:lumMod val="50000"/>
                    </a:schemeClr>
                  </a:solidFill>
                </a:rPr>
                <a:t>common</a:t>
              </a:r>
              <a:r>
                <a:rPr lang="es-ES_tradnl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s-ES_tradnl" b="1" dirty="0" err="1">
                  <a:solidFill>
                    <a:schemeClr val="bg2">
                      <a:lumMod val="50000"/>
                    </a:schemeClr>
                  </a:solidFill>
                </a:rPr>
                <a:t>products</a:t>
              </a:r>
              <a:r>
                <a:rPr lang="es-ES_tradnl" b="1" dirty="0">
                  <a:solidFill>
                    <a:schemeClr val="bg2">
                      <a:lumMod val="50000"/>
                    </a:schemeClr>
                  </a:solidFill>
                </a:rPr>
                <a:t>, </a:t>
              </a:r>
              <a:r>
                <a:rPr lang="es-ES_tradnl" b="1" dirty="0" err="1">
                  <a:solidFill>
                    <a:schemeClr val="bg2">
                      <a:lumMod val="50000"/>
                    </a:schemeClr>
                  </a:solidFill>
                </a:rPr>
                <a:t>such</a:t>
              </a:r>
              <a:r>
                <a:rPr lang="es-ES_tradnl" b="1" dirty="0">
                  <a:solidFill>
                    <a:schemeClr val="bg2">
                      <a:lumMod val="50000"/>
                    </a:schemeClr>
                  </a:solidFill>
                </a:rPr>
                <a:t> as reverse </a:t>
              </a:r>
              <a:r>
                <a:rPr lang="es-ES_tradnl" b="1" dirty="0" err="1">
                  <a:solidFill>
                    <a:schemeClr val="bg2">
                      <a:lumMod val="50000"/>
                    </a:schemeClr>
                  </a:solidFill>
                </a:rPr>
                <a:t>mortgages</a:t>
              </a:r>
              <a:r>
                <a:rPr lang="es-ES_tradnl" b="1" dirty="0">
                  <a:solidFill>
                    <a:schemeClr val="bg2">
                      <a:lumMod val="50000"/>
                    </a:schemeClr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8196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 rIns="0"/>
          <a:lstStyle/>
          <a:p>
            <a:fld id="{A58C8573-A6E0-47AA-817A-34AF5765DF85}" type="slidenum">
              <a:rPr lang="es-ES" sz="1200"/>
              <a:pPr/>
              <a:t>15</a:t>
            </a:fld>
            <a:endParaRPr lang="es-ES" sz="120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>
          <a:xfrm>
            <a:off x="219246" y="440178"/>
            <a:ext cx="6368978" cy="288001"/>
          </a:xfrm>
        </p:spPr>
        <p:txBody>
          <a:bodyPr/>
          <a:lstStyle/>
          <a:p>
            <a:r>
              <a:rPr lang="es-ES" sz="1600" dirty="0" err="1"/>
              <a:t>Conclusions</a:t>
            </a:r>
            <a:endParaRPr lang="es-ES" sz="16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_tradnl" sz="900" dirty="0"/>
              <a:t>Departamento de funciones horizontales</a:t>
            </a:r>
          </a:p>
          <a:p>
            <a:endParaRPr lang="es-ES" sz="900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19245" y="114155"/>
            <a:ext cx="6368979" cy="282859"/>
          </a:xfrm>
        </p:spPr>
        <p:txBody>
          <a:bodyPr/>
          <a:lstStyle/>
          <a:p>
            <a:r>
              <a:rPr lang="es-ES_tradnl" sz="1800" dirty="0"/>
              <a:t>Grupo de Análisis de la Información y Suptech</a:t>
            </a:r>
            <a:endParaRPr lang="es-ES" sz="1800" dirty="0"/>
          </a:p>
        </p:txBody>
      </p:sp>
      <p:sp>
        <p:nvSpPr>
          <p:cNvPr id="9" name="Rectángulo redondeado 8"/>
          <p:cNvSpPr/>
          <p:nvPr/>
        </p:nvSpPr>
        <p:spPr>
          <a:xfrm>
            <a:off x="251520" y="890510"/>
            <a:ext cx="8607093" cy="493298"/>
          </a:xfrm>
          <a:prstGeom prst="round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>
                <a:solidFill>
                  <a:schemeClr val="bg1"/>
                </a:solidFill>
              </a:rPr>
              <a:t>Decision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trees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or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tests</a:t>
            </a:r>
            <a:r>
              <a:rPr lang="es-ES_tradnl" sz="2000" b="1" dirty="0">
                <a:solidFill>
                  <a:schemeClr val="bg1"/>
                </a:solidFill>
              </a:rPr>
              <a:t>?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31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dirty="0"/>
              <a:t>USO INTERNO</a:t>
            </a:r>
            <a:endParaRPr lang="es-ES" dirty="0"/>
          </a:p>
          <a:p>
            <a:endParaRPr lang="es-ES" dirty="0"/>
          </a:p>
        </p:txBody>
      </p:sp>
      <p:sp>
        <p:nvSpPr>
          <p:cNvPr id="3" name="AutoShape 2" descr="Tree Overview Plot for Calificacion"/>
          <p:cNvSpPr>
            <a:spLocks noChangeAspect="1" noChangeArrowheads="1"/>
          </p:cNvSpPr>
          <p:nvPr/>
        </p:nvSpPr>
        <p:spPr bwMode="auto">
          <a:xfrm>
            <a:off x="31750" y="-682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1018133" y="1707347"/>
            <a:ext cx="7658323" cy="331392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</a:pP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Overall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most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of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results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are similar.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904145" y="1626311"/>
            <a:ext cx="7844319" cy="493030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ES" sz="1350"/>
          </a:p>
        </p:txBody>
      </p:sp>
      <p:sp>
        <p:nvSpPr>
          <p:cNvPr id="14" name="Rectángulo redondeado 13"/>
          <p:cNvSpPr/>
          <p:nvPr/>
        </p:nvSpPr>
        <p:spPr>
          <a:xfrm>
            <a:off x="398690" y="1632453"/>
            <a:ext cx="433448" cy="4868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25492" y="1691723"/>
            <a:ext cx="435849" cy="332415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marL="214313" indent="-214313" algn="ctr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_tradnl" b="1" dirty="0"/>
              <a:t> 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982519" y="3547763"/>
            <a:ext cx="7687570" cy="1738900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</a:pP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In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some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cases,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decision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trees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can be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highly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predictive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but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differences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they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identify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may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not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be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very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relevant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For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example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an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entity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may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grant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fixed-interest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loans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at 2.5%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with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terms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up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to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15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years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and 3%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for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longer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terms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If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rates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are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modifed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to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3.52% and 4.02%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tree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will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reach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an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AUC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close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to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1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although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change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is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not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very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relevant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913331" y="3497017"/>
            <a:ext cx="7835133" cy="1846942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ES" sz="1350"/>
          </a:p>
        </p:txBody>
      </p:sp>
      <p:sp>
        <p:nvSpPr>
          <p:cNvPr id="18" name="Rectángulo redondeado 17"/>
          <p:cNvSpPr/>
          <p:nvPr/>
        </p:nvSpPr>
        <p:spPr>
          <a:xfrm>
            <a:off x="383684" y="3497018"/>
            <a:ext cx="432926" cy="184694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399042" y="4102868"/>
            <a:ext cx="435324" cy="228866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marL="214313" indent="-214313" algn="ctr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_tradnl" b="1" dirty="0"/>
              <a:t> 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1004051" y="2264110"/>
            <a:ext cx="7672405" cy="1095217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</a:pP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With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implemented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statistical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test,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we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are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generally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not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unable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to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detect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interactions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between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variables.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For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example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increasing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interest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rates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in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Spain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and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decreasing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in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other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countries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may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be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go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undetected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if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mean and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variance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remain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stable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8" name="Rectángulo redondeado 27"/>
          <p:cNvSpPr/>
          <p:nvPr/>
        </p:nvSpPr>
        <p:spPr>
          <a:xfrm>
            <a:off x="913331" y="2227446"/>
            <a:ext cx="7835133" cy="1155691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ES" sz="1350"/>
          </a:p>
        </p:txBody>
      </p:sp>
      <p:sp>
        <p:nvSpPr>
          <p:cNvPr id="29" name="Rectángulo redondeado 28"/>
          <p:cNvSpPr/>
          <p:nvPr/>
        </p:nvSpPr>
        <p:spPr>
          <a:xfrm>
            <a:off x="390466" y="2232882"/>
            <a:ext cx="441150" cy="112644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30" name="CuadroTexto 29"/>
          <p:cNvSpPr txBox="1"/>
          <p:nvPr/>
        </p:nvSpPr>
        <p:spPr>
          <a:xfrm>
            <a:off x="418343" y="2587259"/>
            <a:ext cx="435849" cy="320909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marL="214313" indent="-214313" algn="ctr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_tradnl" b="1" dirty="0"/>
              <a:t> </a:t>
            </a:r>
          </a:p>
        </p:txBody>
      </p:sp>
      <p:sp>
        <p:nvSpPr>
          <p:cNvPr id="37" name="Rectángulo redondeado 36"/>
          <p:cNvSpPr/>
          <p:nvPr/>
        </p:nvSpPr>
        <p:spPr>
          <a:xfrm>
            <a:off x="376114" y="5516626"/>
            <a:ext cx="455502" cy="71027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Clr>
                <a:schemeClr val="bg2">
                  <a:lumMod val="50000"/>
                </a:schemeClr>
              </a:buClr>
            </a:pPr>
            <a:endParaRPr lang="es-ES_tradnl" sz="1400" b="1" dirty="0"/>
          </a:p>
        </p:txBody>
      </p:sp>
      <p:sp>
        <p:nvSpPr>
          <p:cNvPr id="38" name="CuadroTexto 37"/>
          <p:cNvSpPr txBox="1"/>
          <p:nvPr/>
        </p:nvSpPr>
        <p:spPr>
          <a:xfrm>
            <a:off x="398690" y="5683057"/>
            <a:ext cx="435324" cy="228866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marL="214313" indent="-214313" algn="ctr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_tradnl" b="1" dirty="0"/>
              <a:t> 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946206" y="5558987"/>
            <a:ext cx="7730250" cy="650779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</a:pP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Depending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on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implementation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treatment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of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null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values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may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impact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results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40" name="Rectángulo redondeado 39"/>
          <p:cNvSpPr/>
          <p:nvPr/>
        </p:nvSpPr>
        <p:spPr>
          <a:xfrm>
            <a:off x="913331" y="5508585"/>
            <a:ext cx="7835133" cy="728121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ES" sz="1350"/>
          </a:p>
        </p:txBody>
      </p:sp>
    </p:spTree>
    <p:extLst>
      <p:ext uri="{BB962C8B-B14F-4D97-AF65-F5344CB8AC3E}">
        <p14:creationId xmlns:p14="http://schemas.microsoft.com/office/powerpoint/2010/main" val="3327231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 rIns="0"/>
          <a:lstStyle/>
          <a:p>
            <a:fld id="{A58C8573-A6E0-47AA-817A-34AF5765DF85}" type="slidenum">
              <a:rPr lang="es-ES" sz="1200"/>
              <a:pPr/>
              <a:t>16</a:t>
            </a:fld>
            <a:endParaRPr lang="es-ES" sz="120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sz="1600" dirty="0"/>
              <a:t> </a:t>
            </a:r>
          </a:p>
          <a:p>
            <a:endParaRPr lang="es-ES" sz="16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900" dirty="0"/>
              <a:t>Horizontal Functions Department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19245" y="114155"/>
            <a:ext cx="6368979" cy="282859"/>
          </a:xfrm>
        </p:spPr>
        <p:txBody>
          <a:bodyPr/>
          <a:lstStyle/>
          <a:p>
            <a:r>
              <a:rPr lang="en-GB" sz="1800" dirty="0"/>
              <a:t>Information Analysis and Suptech Division</a:t>
            </a:r>
            <a:endParaRPr lang="es-ES" sz="1800" dirty="0"/>
          </a:p>
        </p:txBody>
      </p:sp>
      <p:sp>
        <p:nvSpPr>
          <p:cNvPr id="31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dirty="0"/>
              <a:t> </a:t>
            </a:r>
            <a:endParaRPr lang="es-ES" dirty="0"/>
          </a:p>
        </p:txBody>
      </p:sp>
      <p:sp>
        <p:nvSpPr>
          <p:cNvPr id="3" name="AutoShape 2" descr="Tree Overview Plot for Calificacion"/>
          <p:cNvSpPr>
            <a:spLocks noChangeAspect="1" noChangeArrowheads="1"/>
          </p:cNvSpPr>
          <p:nvPr/>
        </p:nvSpPr>
        <p:spPr bwMode="auto">
          <a:xfrm>
            <a:off x="31750" y="-682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1259632" y="2441648"/>
            <a:ext cx="6624736" cy="273630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</a:pPr>
            <a:r>
              <a:rPr kumimoji="0" lang="es-ES_tradnl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</a:rPr>
              <a:t>Thanks</a:t>
            </a:r>
            <a:r>
              <a:rPr kumimoji="0" lang="es-ES_tradnl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</a:rPr>
              <a:t> </a:t>
            </a:r>
            <a:r>
              <a:rPr kumimoji="0" lang="es-ES_tradnl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</a:rPr>
              <a:t>for</a:t>
            </a:r>
            <a:r>
              <a:rPr kumimoji="0" lang="es-ES_tradnl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</a:rPr>
              <a:t> </a:t>
            </a:r>
            <a:r>
              <a:rPr kumimoji="0" lang="es-ES_tradnl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</a:rPr>
              <a:t>your</a:t>
            </a:r>
            <a:r>
              <a:rPr kumimoji="0" lang="es-ES_tradnl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</a:rPr>
              <a:t> </a:t>
            </a:r>
            <a:r>
              <a:rPr kumimoji="0" lang="es-ES_tradnl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</a:rPr>
              <a:t>attention</a:t>
            </a:r>
            <a:r>
              <a:rPr kumimoji="0" lang="es-ES_tradnl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</a:rPr>
              <a:t>.</a:t>
            </a:r>
          </a:p>
          <a:p>
            <a:pPr marL="0" marR="0" indent="0" algn="ctr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</a:pPr>
            <a:endParaRPr lang="es-ES_tradnl" sz="4000" dirty="0">
              <a:solidFill>
                <a:srgbClr val="000000"/>
              </a:solidFill>
              <a:latin typeface="BdE Neue Helvetica 55 Roman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</a:pPr>
            <a:r>
              <a:rPr lang="es-ES_tradnl" sz="4000" dirty="0" err="1">
                <a:solidFill>
                  <a:srgbClr val="000000"/>
                </a:solidFill>
                <a:latin typeface="BdE Neue Helvetica 55 Roman" pitchFamily="34" charset="0"/>
              </a:rPr>
              <a:t>Questions</a:t>
            </a:r>
            <a:r>
              <a:rPr kumimoji="0" lang="es-ES_tradnl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</a:rPr>
              <a:t>?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dE Neue Helvetica 55 Roman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203848" y="3861048"/>
            <a:ext cx="25202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8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es-ES" sz="8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8835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44500" indent="-317500"/>
            <a:r>
              <a:rPr lang="es-ES_tradnl" dirty="0" err="1"/>
              <a:t>Objectives</a:t>
            </a:r>
            <a:endParaRPr lang="es-ES_tradnl" dirty="0"/>
          </a:p>
          <a:p>
            <a:pPr marL="444500" indent="-317500"/>
            <a:r>
              <a:rPr lang="en-GB" dirty="0"/>
              <a:t>Techniques</a:t>
            </a:r>
            <a:endParaRPr lang="es-ES_tradnl" dirty="0"/>
          </a:p>
          <a:p>
            <a:pPr marL="444500" indent="-317500"/>
            <a:r>
              <a:rPr lang="es-ES_tradnl" dirty="0" err="1"/>
              <a:t>Examples</a:t>
            </a:r>
            <a:endParaRPr lang="es-ES_tradnl" dirty="0"/>
          </a:p>
          <a:p>
            <a:pPr marL="444500" indent="-317500"/>
            <a:endParaRPr lang="es-ES_tradnl" dirty="0"/>
          </a:p>
          <a:p>
            <a:pPr marL="444500" indent="-317500"/>
            <a:endParaRPr lang="es-ES_tradnl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INDEX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_tradnl" dirty="0"/>
              <a:t>Departamento de funciones horizontales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79865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 rIns="0"/>
          <a:lstStyle/>
          <a:p>
            <a:fld id="{A58C8573-A6E0-47AA-817A-34AF5765DF85}" type="slidenum">
              <a:rPr lang="es-ES" sz="1200"/>
              <a:pPr/>
              <a:t>3</a:t>
            </a:fld>
            <a:endParaRPr lang="es-ES" sz="120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600"/>
              <a:t>Objectives</a:t>
            </a:r>
          </a:p>
          <a:p>
            <a:endParaRPr lang="es-ES" sz="1600" dirty="0"/>
          </a:p>
          <a:p>
            <a:endParaRPr lang="es-ES" sz="16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900" dirty="0"/>
              <a:t>Horizontal Functions Department</a:t>
            </a:r>
          </a:p>
          <a:p>
            <a:endParaRPr lang="es-ES" sz="900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19245" y="114155"/>
            <a:ext cx="6368979" cy="282859"/>
          </a:xfrm>
        </p:spPr>
        <p:txBody>
          <a:bodyPr/>
          <a:lstStyle/>
          <a:p>
            <a:r>
              <a:rPr lang="en-GB" sz="1800"/>
              <a:t>AVALANCH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302934" y="991387"/>
            <a:ext cx="8555679" cy="493298"/>
          </a:xfrm>
          <a:prstGeom prst="round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</a:rPr>
              <a:t>We want to know about ...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025999" y="1747893"/>
            <a:ext cx="4602922" cy="392599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</a:pPr>
            <a:r>
              <a:rPr lang="en-GB" sz="1600" dirty="0">
                <a:solidFill>
                  <a:schemeClr val="bg2">
                    <a:lumMod val="50000"/>
                  </a:schemeClr>
                </a:solidFill>
              </a:rPr>
              <a:t>Shifts in mortgage origination </a:t>
            </a:r>
            <a:r>
              <a:rPr lang="en-GB" sz="1600" dirty="0" err="1">
                <a:solidFill>
                  <a:schemeClr val="bg2">
                    <a:lumMod val="50000"/>
                  </a:schemeClr>
                </a:solidFill>
              </a:rPr>
              <a:t>behavior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915149" y="1623429"/>
            <a:ext cx="4730113" cy="584762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ES" sz="1350"/>
          </a:p>
        </p:txBody>
      </p:sp>
      <p:sp>
        <p:nvSpPr>
          <p:cNvPr id="19" name="Rectángulo redondeado 18"/>
          <p:cNvSpPr/>
          <p:nvPr/>
        </p:nvSpPr>
        <p:spPr>
          <a:xfrm>
            <a:off x="394136" y="1629571"/>
            <a:ext cx="433448" cy="5859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463743" y="1819243"/>
            <a:ext cx="435849" cy="209213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marL="214313" indent="-214313" algn="ctr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GB" sz="1350" b="1"/>
              <a:t> 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1036193" y="2385501"/>
            <a:ext cx="4602922" cy="516083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</a:pPr>
            <a:r>
              <a:rPr lang="en-GB" sz="1600" dirty="0">
                <a:solidFill>
                  <a:schemeClr val="bg2">
                    <a:lumMod val="50000"/>
                  </a:schemeClr>
                </a:solidFill>
              </a:rPr>
              <a:t>Reporting issues in new mortgage data sent to the Central Credit Register (CCR).</a:t>
            </a:r>
          </a:p>
        </p:txBody>
      </p:sp>
      <p:sp>
        <p:nvSpPr>
          <p:cNvPr id="26" name="Rectángulo redondeado 25"/>
          <p:cNvSpPr/>
          <p:nvPr/>
        </p:nvSpPr>
        <p:spPr>
          <a:xfrm>
            <a:off x="915149" y="2377021"/>
            <a:ext cx="4730113" cy="585900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ES" sz="1350"/>
          </a:p>
        </p:txBody>
      </p:sp>
      <p:sp>
        <p:nvSpPr>
          <p:cNvPr id="27" name="Rectángulo redondeado 26"/>
          <p:cNvSpPr/>
          <p:nvPr/>
        </p:nvSpPr>
        <p:spPr>
          <a:xfrm>
            <a:off x="394136" y="2364478"/>
            <a:ext cx="433448" cy="5859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463743" y="2526497"/>
            <a:ext cx="435849" cy="209213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marL="214313" indent="-214313" algn="ctr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GB" sz="1350" b="1"/>
              <a:t> </a:t>
            </a:r>
          </a:p>
        </p:txBody>
      </p:sp>
      <p:sp>
        <p:nvSpPr>
          <p:cNvPr id="31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1" name="Rectángulo redondeado 20"/>
          <p:cNvSpPr/>
          <p:nvPr/>
        </p:nvSpPr>
        <p:spPr>
          <a:xfrm>
            <a:off x="302934" y="3166311"/>
            <a:ext cx="8555679" cy="493298"/>
          </a:xfrm>
          <a:prstGeom prst="round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To find out we use the following resources: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1042340" y="3879606"/>
            <a:ext cx="7490100" cy="351594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</a:pPr>
            <a:r>
              <a:rPr lang="en-GB" sz="1600" b="1" dirty="0">
                <a:solidFill>
                  <a:schemeClr val="bg2">
                    <a:lumMod val="50000"/>
                  </a:schemeClr>
                </a:solidFill>
              </a:rPr>
              <a:t>New mortgage origination data from the Central Credit Register (CCR).</a:t>
            </a:r>
          </a:p>
        </p:txBody>
      </p:sp>
      <p:sp>
        <p:nvSpPr>
          <p:cNvPr id="37" name="Rectángulo redondeado 36"/>
          <p:cNvSpPr/>
          <p:nvPr/>
        </p:nvSpPr>
        <p:spPr>
          <a:xfrm>
            <a:off x="915149" y="3822332"/>
            <a:ext cx="7943464" cy="430313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ES" sz="1350"/>
          </a:p>
        </p:txBody>
      </p:sp>
      <p:sp>
        <p:nvSpPr>
          <p:cNvPr id="38" name="Rectángulo redondeado 37"/>
          <p:cNvSpPr/>
          <p:nvPr/>
        </p:nvSpPr>
        <p:spPr>
          <a:xfrm>
            <a:off x="394136" y="3809789"/>
            <a:ext cx="433448" cy="47605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39" name="CuadroTexto 38"/>
          <p:cNvSpPr txBox="1"/>
          <p:nvPr/>
        </p:nvSpPr>
        <p:spPr>
          <a:xfrm>
            <a:off x="463743" y="3971808"/>
            <a:ext cx="435849" cy="209213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marL="214313" indent="-214313" algn="ctr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GB" sz="1350" b="1"/>
              <a:t> </a:t>
            </a:r>
          </a:p>
        </p:txBody>
      </p:sp>
      <p:sp>
        <p:nvSpPr>
          <p:cNvPr id="43" name="CuadroTexto 42"/>
          <p:cNvSpPr txBox="1"/>
          <p:nvPr/>
        </p:nvSpPr>
        <p:spPr>
          <a:xfrm>
            <a:off x="1042340" y="4511456"/>
            <a:ext cx="4360519" cy="351594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</a:pPr>
            <a:r>
              <a:rPr lang="en-GB" sz="1600" b="1" dirty="0">
                <a:solidFill>
                  <a:schemeClr val="bg2">
                    <a:lumMod val="50000"/>
                  </a:schemeClr>
                </a:solidFill>
              </a:rPr>
              <a:t>Adversarial Validation.</a:t>
            </a:r>
          </a:p>
        </p:txBody>
      </p:sp>
      <p:sp>
        <p:nvSpPr>
          <p:cNvPr id="44" name="Rectángulo redondeado 43"/>
          <p:cNvSpPr/>
          <p:nvPr/>
        </p:nvSpPr>
        <p:spPr>
          <a:xfrm>
            <a:off x="915149" y="4456800"/>
            <a:ext cx="7943464" cy="430313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ES" sz="1350"/>
          </a:p>
        </p:txBody>
      </p:sp>
      <p:sp>
        <p:nvSpPr>
          <p:cNvPr id="45" name="Rectángulo redondeado 44"/>
          <p:cNvSpPr/>
          <p:nvPr/>
        </p:nvSpPr>
        <p:spPr>
          <a:xfrm>
            <a:off x="394136" y="4437112"/>
            <a:ext cx="433448" cy="47605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46" name="CuadroTexto 45"/>
          <p:cNvSpPr txBox="1"/>
          <p:nvPr/>
        </p:nvSpPr>
        <p:spPr>
          <a:xfrm>
            <a:off x="463743" y="4599131"/>
            <a:ext cx="435849" cy="209213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marL="214313" indent="-214313" algn="ctr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GB" sz="1350" b="1"/>
              <a:t> 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1051936" y="5110772"/>
            <a:ext cx="6112352" cy="351594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</a:pPr>
            <a:r>
              <a:rPr lang="en-GB" sz="1600" b="1" dirty="0">
                <a:solidFill>
                  <a:schemeClr val="bg2">
                    <a:lumMod val="50000"/>
                  </a:schemeClr>
                </a:solidFill>
              </a:rPr>
              <a:t>Decision trees due to their strong explanatory capabilities</a:t>
            </a:r>
          </a:p>
        </p:txBody>
      </p:sp>
      <p:sp>
        <p:nvSpPr>
          <p:cNvPr id="40" name="Rectángulo redondeado 39"/>
          <p:cNvSpPr/>
          <p:nvPr/>
        </p:nvSpPr>
        <p:spPr>
          <a:xfrm>
            <a:off x="916549" y="5050800"/>
            <a:ext cx="7943464" cy="430313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ES" sz="1350"/>
          </a:p>
        </p:txBody>
      </p:sp>
      <p:sp>
        <p:nvSpPr>
          <p:cNvPr id="49" name="Rectángulo redondeado 48"/>
          <p:cNvSpPr/>
          <p:nvPr/>
        </p:nvSpPr>
        <p:spPr>
          <a:xfrm>
            <a:off x="395536" y="5026022"/>
            <a:ext cx="433448" cy="47605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50" name="CuadroTexto 49"/>
          <p:cNvSpPr txBox="1"/>
          <p:nvPr/>
        </p:nvSpPr>
        <p:spPr>
          <a:xfrm>
            <a:off x="465143" y="5188041"/>
            <a:ext cx="435849" cy="209213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marL="214313" indent="-214313" algn="ctr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GB" sz="1350" b="1"/>
              <a:t> 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1048487" y="5726141"/>
            <a:ext cx="7810125" cy="351594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</a:pPr>
            <a:r>
              <a:rPr lang="en-GB" sz="1600" b="1" dirty="0">
                <a:solidFill>
                  <a:schemeClr val="bg2">
                    <a:lumMod val="50000"/>
                  </a:schemeClr>
                </a:solidFill>
              </a:rPr>
              <a:t>Hypothesis testing to detect changes, and effect size to assess their relevance.</a:t>
            </a:r>
          </a:p>
        </p:txBody>
      </p:sp>
      <p:sp>
        <p:nvSpPr>
          <p:cNvPr id="30" name="Rectángulo redondeado 29"/>
          <p:cNvSpPr/>
          <p:nvPr/>
        </p:nvSpPr>
        <p:spPr>
          <a:xfrm>
            <a:off x="916549" y="5686026"/>
            <a:ext cx="7943464" cy="430313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ES" sz="1350"/>
          </a:p>
        </p:txBody>
      </p:sp>
      <p:sp>
        <p:nvSpPr>
          <p:cNvPr id="32" name="Rectángulo redondeado 31"/>
          <p:cNvSpPr/>
          <p:nvPr/>
        </p:nvSpPr>
        <p:spPr>
          <a:xfrm>
            <a:off x="395536" y="5661248"/>
            <a:ext cx="433448" cy="47605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33" name="CuadroTexto 32"/>
          <p:cNvSpPr txBox="1"/>
          <p:nvPr/>
        </p:nvSpPr>
        <p:spPr>
          <a:xfrm>
            <a:off x="465143" y="5823267"/>
            <a:ext cx="435849" cy="209213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marL="214313" indent="-214313" algn="ctr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GB" sz="1350" b="1"/>
              <a:t> </a:t>
            </a: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028" y="1539422"/>
            <a:ext cx="1907353" cy="148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79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18" name="Título 5"/>
          <p:cNvSpPr>
            <a:spLocks noGrp="1"/>
          </p:cNvSpPr>
          <p:nvPr>
            <p:ph type="title"/>
          </p:nvPr>
        </p:nvSpPr>
        <p:spPr>
          <a:xfrm>
            <a:off x="219245" y="140278"/>
            <a:ext cx="6368979" cy="282859"/>
          </a:xfrm>
        </p:spPr>
        <p:txBody>
          <a:bodyPr/>
          <a:lstStyle/>
          <a:p>
            <a:r>
              <a:rPr lang="en-GB" dirty="0"/>
              <a:t>Information Analysis and Suptech Division</a:t>
            </a:r>
            <a:br>
              <a:rPr lang="en-GB" dirty="0"/>
            </a:br>
            <a:endParaRPr lang="en-GB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Horizontal Functions Department</a:t>
            </a:r>
          </a:p>
          <a:p>
            <a:endParaRPr lang="es-ES" dirty="0"/>
          </a:p>
        </p:txBody>
      </p:sp>
      <p:sp>
        <p:nvSpPr>
          <p:cNvPr id="110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2" name="Marcador de texto 4"/>
          <p:cNvSpPr>
            <a:spLocks noGrp="1"/>
          </p:cNvSpPr>
          <p:nvPr>
            <p:ph type="body" sz="quarter" idx="12"/>
          </p:nvPr>
        </p:nvSpPr>
        <p:spPr>
          <a:xfrm>
            <a:off x="219247" y="440176"/>
            <a:ext cx="6368978" cy="288001"/>
          </a:xfrm>
        </p:spPr>
        <p:txBody>
          <a:bodyPr/>
          <a:lstStyle/>
          <a:p>
            <a:r>
              <a:rPr lang="en-GB" dirty="0"/>
              <a:t>Techniques</a:t>
            </a:r>
          </a:p>
          <a:p>
            <a:endParaRPr lang="es-ES" dirty="0"/>
          </a:p>
        </p:txBody>
      </p:sp>
      <p:sp>
        <p:nvSpPr>
          <p:cNvPr id="14" name="Rectángulo redondeado 13"/>
          <p:cNvSpPr/>
          <p:nvPr/>
        </p:nvSpPr>
        <p:spPr>
          <a:xfrm>
            <a:off x="251520" y="947858"/>
            <a:ext cx="8567254" cy="657731"/>
          </a:xfrm>
          <a:prstGeom prst="round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CCR information 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384003" y="5713554"/>
            <a:ext cx="392315" cy="56164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</a:pPr>
            <a:r>
              <a:rPr lang="en-GB" sz="16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844199" y="1773412"/>
            <a:ext cx="7814818" cy="351594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</a:pP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Issuance of mortgage loans.</a:t>
            </a:r>
          </a:p>
        </p:txBody>
      </p:sp>
      <p:sp>
        <p:nvSpPr>
          <p:cNvPr id="37" name="Rectángulo redondeado 36"/>
          <p:cNvSpPr/>
          <p:nvPr/>
        </p:nvSpPr>
        <p:spPr>
          <a:xfrm>
            <a:off x="766214" y="1719705"/>
            <a:ext cx="8052560" cy="495936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ES" sz="1350"/>
          </a:p>
        </p:txBody>
      </p:sp>
      <p:sp>
        <p:nvSpPr>
          <p:cNvPr id="38" name="Rectángulo redondeado 37"/>
          <p:cNvSpPr/>
          <p:nvPr/>
        </p:nvSpPr>
        <p:spPr>
          <a:xfrm>
            <a:off x="237304" y="1719704"/>
            <a:ext cx="433448" cy="50282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39" name="CuadroTexto 38"/>
          <p:cNvSpPr txBox="1"/>
          <p:nvPr/>
        </p:nvSpPr>
        <p:spPr>
          <a:xfrm>
            <a:off x="251520" y="1805673"/>
            <a:ext cx="435849" cy="209213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marL="214313" indent="-214313" algn="ctr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GB" b="1"/>
              <a:t> 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844199" y="3688958"/>
            <a:ext cx="7814818" cy="351594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</a:pP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Our loan origination table includes information on:</a:t>
            </a:r>
          </a:p>
        </p:txBody>
      </p:sp>
      <p:sp>
        <p:nvSpPr>
          <p:cNvPr id="41" name="Rectángulo redondeado 40"/>
          <p:cNvSpPr/>
          <p:nvPr/>
        </p:nvSpPr>
        <p:spPr>
          <a:xfrm>
            <a:off x="766214" y="3645024"/>
            <a:ext cx="8052560" cy="467192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ES" sz="1350"/>
          </a:p>
        </p:txBody>
      </p:sp>
      <p:sp>
        <p:nvSpPr>
          <p:cNvPr id="42" name="Rectángulo redondeado 41"/>
          <p:cNvSpPr/>
          <p:nvPr/>
        </p:nvSpPr>
        <p:spPr>
          <a:xfrm>
            <a:off x="237304" y="3650123"/>
            <a:ext cx="433448" cy="46898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43" name="CuadroTexto 42"/>
          <p:cNvSpPr txBox="1"/>
          <p:nvPr/>
        </p:nvSpPr>
        <p:spPr>
          <a:xfrm>
            <a:off x="251520" y="3729179"/>
            <a:ext cx="435849" cy="209213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marL="214313" indent="-214313" algn="ctr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GB" b="1"/>
              <a:t> </a:t>
            </a:r>
          </a:p>
        </p:txBody>
      </p:sp>
      <p:sp>
        <p:nvSpPr>
          <p:cNvPr id="29" name="Rectángulo redondeado 28"/>
          <p:cNvSpPr/>
          <p:nvPr/>
        </p:nvSpPr>
        <p:spPr>
          <a:xfrm>
            <a:off x="1346430" y="2284861"/>
            <a:ext cx="5241794" cy="1288155"/>
          </a:xfrm>
          <a:prstGeom prst="roundRect">
            <a:avLst/>
          </a:prstGeom>
          <a:gradFill flip="none" rotWithShape="1">
            <a:gsLst>
              <a:gs pos="67000">
                <a:schemeClr val="accent3">
                  <a:lumMod val="5000"/>
                  <a:lumOff val="95000"/>
                </a:schemeClr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rgbClr val="F5E0C3"/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31" name="Flecha curvada hacia la derecha 30"/>
          <p:cNvSpPr/>
          <p:nvPr/>
        </p:nvSpPr>
        <p:spPr>
          <a:xfrm>
            <a:off x="889203" y="2357673"/>
            <a:ext cx="327252" cy="1215343"/>
          </a:xfrm>
          <a:prstGeom prst="curvedRigh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4" name="Marcador de contenido 12"/>
          <p:cNvSpPr txBox="1">
            <a:spLocks/>
          </p:cNvSpPr>
          <p:nvPr/>
        </p:nvSpPr>
        <p:spPr bwMode="auto">
          <a:xfrm>
            <a:off x="1417685" y="2212854"/>
            <a:ext cx="5098531" cy="1000163"/>
          </a:xfrm>
          <a:prstGeom prst="roundRect">
            <a:avLst>
              <a:gd name="adj" fmla="val 15348"/>
            </a:avLst>
          </a:prstGeom>
        </p:spPr>
        <p:txBody>
          <a:bodyPr vert="horz" wrap="square" lIns="91440" tIns="45720" rIns="91440" bIns="45720" rtlCol="0">
            <a:noAutofit/>
          </a:bodyPr>
          <a:lstStyle>
            <a:defPPr>
              <a:defRPr lang="es-ES"/>
            </a:defPPr>
            <a:lvl1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Wingdings" panose="05000000000000000000" pitchFamily="2" charset="2"/>
              <a:buChar char="ü"/>
              <a:defRPr sz="15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Granted to natural persons.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LOANS.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Main collateral: real estate mortgage.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Purpose: home purchase or refurbishment.</a:t>
            </a:r>
          </a:p>
        </p:txBody>
      </p:sp>
      <p:sp>
        <p:nvSpPr>
          <p:cNvPr id="35" name="Rectángulo redondeado 34"/>
          <p:cNvSpPr/>
          <p:nvPr/>
        </p:nvSpPr>
        <p:spPr>
          <a:xfrm>
            <a:off x="1346430" y="4187114"/>
            <a:ext cx="5889866" cy="1978190"/>
          </a:xfrm>
          <a:prstGeom prst="roundRect">
            <a:avLst/>
          </a:prstGeom>
          <a:gradFill flip="none" rotWithShape="1">
            <a:gsLst>
              <a:gs pos="67000">
                <a:schemeClr val="accent3">
                  <a:lumMod val="5000"/>
                  <a:lumOff val="95000"/>
                </a:schemeClr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rgbClr val="F5E0C3"/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52" name="Flecha curvada hacia la derecha 51"/>
          <p:cNvSpPr/>
          <p:nvPr/>
        </p:nvSpPr>
        <p:spPr>
          <a:xfrm>
            <a:off x="883461" y="4313100"/>
            <a:ext cx="327252" cy="1726218"/>
          </a:xfrm>
          <a:prstGeom prst="curvedRigh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3" name="Marcador de contenido 12"/>
          <p:cNvSpPr txBox="1">
            <a:spLocks/>
          </p:cNvSpPr>
          <p:nvPr/>
        </p:nvSpPr>
        <p:spPr bwMode="auto">
          <a:xfrm>
            <a:off x="1417685" y="4150179"/>
            <a:ext cx="5818611" cy="1000163"/>
          </a:xfrm>
          <a:prstGeom prst="roundRect">
            <a:avLst>
              <a:gd name="adj" fmla="val 15348"/>
            </a:avLst>
          </a:prstGeom>
        </p:spPr>
        <p:txBody>
          <a:bodyPr vert="horz" wrap="square" lIns="91440" tIns="45720" rIns="91440" bIns="45720" rtlCol="0">
            <a:noAutofit/>
          </a:bodyPr>
          <a:lstStyle>
            <a:defPPr>
              <a:defRPr lang="es-ES"/>
            </a:defPPr>
            <a:lvl1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Wingdings" panose="05000000000000000000" pitchFamily="2" charset="2"/>
              <a:buChar char="ü"/>
              <a:defRPr sz="15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Maturity.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Drawn and undrawn exposure.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Interest rate.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Collateral items and owners.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Debtor’s data: number, age, income, ...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Forbearance status, province, purpose, origin, ...</a:t>
            </a:r>
          </a:p>
        </p:txBody>
      </p:sp>
    </p:spTree>
    <p:extLst>
      <p:ext uri="{BB962C8B-B14F-4D97-AF65-F5344CB8AC3E}">
        <p14:creationId xmlns:p14="http://schemas.microsoft.com/office/powerpoint/2010/main" val="3781861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18" name="Título 5"/>
          <p:cNvSpPr>
            <a:spLocks noGrp="1"/>
          </p:cNvSpPr>
          <p:nvPr>
            <p:ph type="title"/>
          </p:nvPr>
        </p:nvSpPr>
        <p:spPr>
          <a:xfrm>
            <a:off x="219245" y="140278"/>
            <a:ext cx="6368979" cy="282859"/>
          </a:xfrm>
        </p:spPr>
        <p:txBody>
          <a:bodyPr/>
          <a:lstStyle/>
          <a:p>
            <a:r>
              <a:rPr lang="en-GB"/>
              <a:t>Information Analysis and Suptech Division</a:t>
            </a:r>
            <a:br>
              <a:rPr lang="en-GB"/>
            </a:br>
            <a:endParaRPr lang="en-GB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Horizontal Functions Department</a:t>
            </a:r>
          </a:p>
          <a:p>
            <a:endParaRPr lang="es-ES" dirty="0"/>
          </a:p>
        </p:txBody>
      </p:sp>
      <p:sp>
        <p:nvSpPr>
          <p:cNvPr id="110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2" name="Marcador de texto 4"/>
          <p:cNvSpPr>
            <a:spLocks noGrp="1"/>
          </p:cNvSpPr>
          <p:nvPr>
            <p:ph type="body" sz="quarter" idx="12"/>
          </p:nvPr>
        </p:nvSpPr>
        <p:spPr>
          <a:xfrm>
            <a:off x="219247" y="440176"/>
            <a:ext cx="6368978" cy="288001"/>
          </a:xfrm>
        </p:spPr>
        <p:txBody>
          <a:bodyPr/>
          <a:lstStyle/>
          <a:p>
            <a:r>
              <a:rPr lang="en-GB" dirty="0"/>
              <a:t>Techniques</a:t>
            </a:r>
          </a:p>
          <a:p>
            <a:endParaRPr lang="es-ES" dirty="0"/>
          </a:p>
        </p:txBody>
      </p:sp>
      <p:sp>
        <p:nvSpPr>
          <p:cNvPr id="14" name="Rectángulo redondeado 13"/>
          <p:cNvSpPr/>
          <p:nvPr/>
        </p:nvSpPr>
        <p:spPr>
          <a:xfrm>
            <a:off x="251520" y="947858"/>
            <a:ext cx="8567254" cy="657731"/>
          </a:xfrm>
          <a:prstGeom prst="round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</a:rPr>
              <a:t>Adversarial validation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844199" y="2617644"/>
            <a:ext cx="7814818" cy="351594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</a:pPr>
            <a:r>
              <a:rPr lang="en-GB" b="1" dirty="0" err="1">
                <a:solidFill>
                  <a:schemeClr val="bg2">
                    <a:lumMod val="50000"/>
                  </a:schemeClr>
                </a:solidFill>
              </a:rPr>
              <a:t>Hepls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 detect distribution differences between training and test datasets, checking whether the two sets are similar.</a:t>
            </a:r>
          </a:p>
        </p:txBody>
      </p:sp>
      <p:sp>
        <p:nvSpPr>
          <p:cNvPr id="37" name="Rectángulo redondeado 36"/>
          <p:cNvSpPr/>
          <p:nvPr/>
        </p:nvSpPr>
        <p:spPr>
          <a:xfrm>
            <a:off x="766214" y="2583801"/>
            <a:ext cx="8052560" cy="637968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ES" sz="1350"/>
          </a:p>
        </p:txBody>
      </p:sp>
      <p:sp>
        <p:nvSpPr>
          <p:cNvPr id="38" name="Rectángulo redondeado 37"/>
          <p:cNvSpPr/>
          <p:nvPr/>
        </p:nvSpPr>
        <p:spPr>
          <a:xfrm>
            <a:off x="237304" y="2583800"/>
            <a:ext cx="433448" cy="63796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39" name="CuadroTexto 38"/>
          <p:cNvSpPr txBox="1"/>
          <p:nvPr/>
        </p:nvSpPr>
        <p:spPr>
          <a:xfrm>
            <a:off x="251520" y="2748342"/>
            <a:ext cx="435849" cy="392626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marL="214313" indent="-214313" algn="ctr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GB" b="1"/>
              <a:t> 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844199" y="4384325"/>
            <a:ext cx="7814818" cy="351594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</a:pP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Adversarial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validation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is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en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efficient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method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to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detect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wheter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CCR data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differs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across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dates and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to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understand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nature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of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those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differences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1" name="Rectángulo redondeado 40"/>
          <p:cNvSpPr/>
          <p:nvPr/>
        </p:nvSpPr>
        <p:spPr>
          <a:xfrm>
            <a:off x="766214" y="4379226"/>
            <a:ext cx="8052560" cy="923586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ES" sz="1350"/>
          </a:p>
        </p:txBody>
      </p:sp>
      <p:sp>
        <p:nvSpPr>
          <p:cNvPr id="42" name="Rectángulo redondeado 41"/>
          <p:cNvSpPr/>
          <p:nvPr/>
        </p:nvSpPr>
        <p:spPr>
          <a:xfrm>
            <a:off x="237304" y="4384324"/>
            <a:ext cx="433448" cy="9184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43" name="CuadroTexto 42"/>
          <p:cNvSpPr txBox="1"/>
          <p:nvPr/>
        </p:nvSpPr>
        <p:spPr>
          <a:xfrm>
            <a:off x="251519" y="4698406"/>
            <a:ext cx="435849" cy="378986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marL="214313" indent="-214313" algn="ctr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GB" b="1" dirty="0"/>
              <a:t> </a:t>
            </a:r>
          </a:p>
        </p:txBody>
      </p:sp>
      <p:sp>
        <p:nvSpPr>
          <p:cNvPr id="29" name="Rectángulo redondeado 28"/>
          <p:cNvSpPr/>
          <p:nvPr/>
        </p:nvSpPr>
        <p:spPr>
          <a:xfrm>
            <a:off x="1354850" y="3274160"/>
            <a:ext cx="6177898" cy="928155"/>
          </a:xfrm>
          <a:prstGeom prst="roundRect">
            <a:avLst/>
          </a:prstGeom>
          <a:gradFill flip="none" rotWithShape="1">
            <a:gsLst>
              <a:gs pos="67000">
                <a:schemeClr val="accent3">
                  <a:lumMod val="5000"/>
                  <a:lumOff val="95000"/>
                </a:schemeClr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rgbClr val="F5E0C3"/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31" name="Flecha curvada hacia la derecha 30"/>
          <p:cNvSpPr/>
          <p:nvPr/>
        </p:nvSpPr>
        <p:spPr>
          <a:xfrm>
            <a:off x="889203" y="3364941"/>
            <a:ext cx="327252" cy="784139"/>
          </a:xfrm>
          <a:prstGeom prst="curvedRigh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4" name="Marcador de contenido 12"/>
          <p:cNvSpPr txBox="1">
            <a:spLocks/>
          </p:cNvSpPr>
          <p:nvPr/>
        </p:nvSpPr>
        <p:spPr bwMode="auto">
          <a:xfrm>
            <a:off x="1417685" y="3364941"/>
            <a:ext cx="5746603" cy="1000163"/>
          </a:xfrm>
          <a:prstGeom prst="roundRect">
            <a:avLst>
              <a:gd name="adj" fmla="val 15348"/>
            </a:avLst>
          </a:prstGeom>
        </p:spPr>
        <p:txBody>
          <a:bodyPr vert="horz" wrap="square" lIns="91440" tIns="45720" rIns="91440" bIns="45720" rtlCol="0">
            <a:noAutofit/>
          </a:bodyPr>
          <a:lstStyle>
            <a:defPPr>
              <a:defRPr lang="es-ES"/>
            </a:defPPr>
            <a:lvl1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Wingdings" panose="05000000000000000000" pitchFamily="2" charset="2"/>
              <a:buChar char="ü"/>
              <a:defRPr sz="15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The training and test data are labelled.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An ML model is used to try to distinguish between them.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845897" y="1744755"/>
            <a:ext cx="7814818" cy="351594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</a:pP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It is used when a model performs poorly despite correct implementation.</a:t>
            </a:r>
          </a:p>
        </p:txBody>
      </p:sp>
      <p:sp>
        <p:nvSpPr>
          <p:cNvPr id="28" name="Rectángulo redondeado 27"/>
          <p:cNvSpPr/>
          <p:nvPr/>
        </p:nvSpPr>
        <p:spPr>
          <a:xfrm>
            <a:off x="767912" y="1710912"/>
            <a:ext cx="8052560" cy="637968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ES" sz="1350"/>
          </a:p>
        </p:txBody>
      </p:sp>
      <p:sp>
        <p:nvSpPr>
          <p:cNvPr id="30" name="Rectángulo redondeado 29"/>
          <p:cNvSpPr/>
          <p:nvPr/>
        </p:nvSpPr>
        <p:spPr>
          <a:xfrm>
            <a:off x="239002" y="1710911"/>
            <a:ext cx="433448" cy="63796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32" name="CuadroTexto 31"/>
          <p:cNvSpPr txBox="1"/>
          <p:nvPr/>
        </p:nvSpPr>
        <p:spPr>
          <a:xfrm>
            <a:off x="253218" y="1875453"/>
            <a:ext cx="435849" cy="392626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marL="214313" indent="-214313" algn="ctr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GB" b="1"/>
              <a:t> </a:t>
            </a:r>
          </a:p>
        </p:txBody>
      </p:sp>
      <p:sp>
        <p:nvSpPr>
          <p:cNvPr id="44" name="CuadroTexto 43"/>
          <p:cNvSpPr txBox="1"/>
          <p:nvPr/>
        </p:nvSpPr>
        <p:spPr>
          <a:xfrm>
            <a:off x="880615" y="5302812"/>
            <a:ext cx="7814818" cy="673495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</a:pPr>
            <a:endParaRPr lang="es-ES_tradnl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800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n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405" y="2038077"/>
            <a:ext cx="4027107" cy="1813070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 rIns="0"/>
          <a:lstStyle/>
          <a:p>
            <a:fld id="{A58C8573-A6E0-47AA-817A-34AF5765DF85}" type="slidenum">
              <a:rPr lang="es-ES" sz="1200"/>
              <a:pPr/>
              <a:t>6</a:t>
            </a:fld>
            <a:endParaRPr lang="es-ES" sz="120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600"/>
              <a:t>Techniques</a:t>
            </a:r>
          </a:p>
          <a:p>
            <a:r>
              <a:rPr lang="en-GB" sz="1600"/>
              <a:t> </a:t>
            </a:r>
          </a:p>
          <a:p>
            <a:endParaRPr lang="es-ES" sz="16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900"/>
              <a:t>Horizontal Functions Department</a:t>
            </a:r>
          </a:p>
          <a:p>
            <a:endParaRPr lang="es-ES" sz="900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19245" y="114155"/>
            <a:ext cx="6368979" cy="282859"/>
          </a:xfrm>
        </p:spPr>
        <p:txBody>
          <a:bodyPr/>
          <a:lstStyle/>
          <a:p>
            <a:r>
              <a:rPr lang="en-GB" sz="1800"/>
              <a:t>Information Analysis and Suptech Division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251520" y="890510"/>
            <a:ext cx="8607093" cy="493298"/>
          </a:xfrm>
          <a:prstGeom prst="round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</a:rPr>
              <a:t>Decision trees</a:t>
            </a:r>
          </a:p>
        </p:txBody>
      </p:sp>
      <p:sp>
        <p:nvSpPr>
          <p:cNvPr id="31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AutoShape 2" descr="Tree Overview Plot for Calificacion"/>
          <p:cNvSpPr>
            <a:spLocks noChangeAspect="1" noChangeArrowheads="1"/>
          </p:cNvSpPr>
          <p:nvPr/>
        </p:nvSpPr>
        <p:spPr bwMode="auto">
          <a:xfrm>
            <a:off x="31750" y="-682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869563" y="1637828"/>
            <a:ext cx="5070589" cy="351594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</a:pP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Very simple and straightforward rules that grow recursively, searching for: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755576" y="1556792"/>
            <a:ext cx="5148572" cy="828374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ES" sz="1350"/>
          </a:p>
        </p:txBody>
      </p:sp>
      <p:sp>
        <p:nvSpPr>
          <p:cNvPr id="14" name="Rectángulo redondeado 13"/>
          <p:cNvSpPr/>
          <p:nvPr/>
        </p:nvSpPr>
        <p:spPr>
          <a:xfrm>
            <a:off x="250120" y="1562933"/>
            <a:ext cx="433448" cy="7853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47719" y="1851635"/>
            <a:ext cx="435849" cy="209213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marL="214313" indent="-214313" algn="ctr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GB" b="1"/>
              <a:t> 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869563" y="4177852"/>
            <a:ext cx="4602922" cy="351594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</a:pP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It is visualized as a decision tree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755576" y="4061094"/>
            <a:ext cx="5148572" cy="578851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ES" sz="1350"/>
          </a:p>
        </p:txBody>
      </p:sp>
      <p:sp>
        <p:nvSpPr>
          <p:cNvPr id="18" name="Rectángulo redondeado 17"/>
          <p:cNvSpPr/>
          <p:nvPr/>
        </p:nvSpPr>
        <p:spPr>
          <a:xfrm>
            <a:off x="250120" y="4067236"/>
            <a:ext cx="433448" cy="5859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247719" y="4256908"/>
            <a:ext cx="435849" cy="209213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marL="214313" indent="-214313" algn="ctr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GB" b="1"/>
              <a:t> </a:t>
            </a:r>
          </a:p>
        </p:txBody>
      </p:sp>
      <p:sp>
        <p:nvSpPr>
          <p:cNvPr id="24" name="Rectángulo redondeado 23"/>
          <p:cNvSpPr/>
          <p:nvPr/>
        </p:nvSpPr>
        <p:spPr>
          <a:xfrm>
            <a:off x="1500835" y="2636912"/>
            <a:ext cx="3326409" cy="855864"/>
          </a:xfrm>
          <a:prstGeom prst="roundRect">
            <a:avLst/>
          </a:prstGeom>
          <a:gradFill flip="none" rotWithShape="1">
            <a:gsLst>
              <a:gs pos="67000">
                <a:schemeClr val="accent3">
                  <a:lumMod val="5000"/>
                  <a:lumOff val="95000"/>
                </a:schemeClr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rgbClr val="F5E0C3"/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5" name="Flecha curvada hacia la derecha 24"/>
          <p:cNvSpPr/>
          <p:nvPr/>
        </p:nvSpPr>
        <p:spPr>
          <a:xfrm>
            <a:off x="1043608" y="2709723"/>
            <a:ext cx="327252" cy="791285"/>
          </a:xfrm>
          <a:prstGeom prst="curvedRigh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6" name="Marcador de contenido 12"/>
          <p:cNvSpPr txBox="1">
            <a:spLocks/>
          </p:cNvSpPr>
          <p:nvPr/>
        </p:nvSpPr>
        <p:spPr bwMode="auto">
          <a:xfrm>
            <a:off x="1435517" y="2696599"/>
            <a:ext cx="3658371" cy="788252"/>
          </a:xfrm>
          <a:prstGeom prst="roundRect">
            <a:avLst>
              <a:gd name="adj" fmla="val 15348"/>
            </a:avLst>
          </a:prstGeom>
        </p:spPr>
        <p:txBody>
          <a:bodyPr vert="horz" wrap="square" lIns="91440" tIns="45720" rIns="91440" bIns="45720" rtlCol="0">
            <a:noAutofit/>
          </a:bodyPr>
          <a:lstStyle>
            <a:defPPr>
              <a:defRPr lang="es-ES"/>
            </a:defPPr>
            <a:lvl1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Wingdings" panose="05000000000000000000" pitchFamily="2" charset="2"/>
              <a:buChar char="ü"/>
              <a:defRPr sz="15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the best variables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the most effective cut-off points</a:t>
            </a:r>
          </a:p>
        </p:txBody>
      </p:sp>
      <p:sp>
        <p:nvSpPr>
          <p:cNvPr id="28" name="Rectángulo redondeado 27"/>
          <p:cNvSpPr/>
          <p:nvPr/>
        </p:nvSpPr>
        <p:spPr>
          <a:xfrm>
            <a:off x="755576" y="5122015"/>
            <a:ext cx="5148572" cy="828392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ES" sz="1350"/>
          </a:p>
        </p:txBody>
      </p:sp>
      <p:sp>
        <p:nvSpPr>
          <p:cNvPr id="29" name="Rectángulo redondeado 28"/>
          <p:cNvSpPr/>
          <p:nvPr/>
        </p:nvSpPr>
        <p:spPr>
          <a:xfrm>
            <a:off x="250120" y="5127030"/>
            <a:ext cx="433448" cy="8222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30" name="CuadroTexto 29"/>
          <p:cNvSpPr txBox="1"/>
          <p:nvPr/>
        </p:nvSpPr>
        <p:spPr>
          <a:xfrm>
            <a:off x="247719" y="5380027"/>
            <a:ext cx="435849" cy="209213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marL="214313" indent="-214313" algn="ctr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GB" b="1"/>
              <a:t> </a:t>
            </a: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253" y="3826787"/>
            <a:ext cx="2152950" cy="208626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  <a:prstDash val="dash"/>
          </a:ln>
        </p:spPr>
      </p:pic>
      <p:sp>
        <p:nvSpPr>
          <p:cNvPr id="34" name="CuadroTexto 33"/>
          <p:cNvSpPr txBox="1"/>
          <p:nvPr/>
        </p:nvSpPr>
        <p:spPr>
          <a:xfrm>
            <a:off x="830571" y="5225357"/>
            <a:ext cx="4998581" cy="614386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</a:pP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Maximum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explainability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–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We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can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identify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which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variables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have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b="1" dirty="0" err="1">
                <a:solidFill>
                  <a:schemeClr val="bg2">
                    <a:lumMod val="50000"/>
                  </a:schemeClr>
                </a:solidFill>
              </a:rPr>
              <a:t>changed</a:t>
            </a:r>
            <a:r>
              <a:rPr lang="es-ES_tradnl" b="1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5" name="Elipse 34"/>
          <p:cNvSpPr/>
          <p:nvPr/>
        </p:nvSpPr>
        <p:spPr>
          <a:xfrm>
            <a:off x="6115940" y="3297600"/>
            <a:ext cx="360040" cy="3751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2988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 rIns="0"/>
          <a:lstStyle/>
          <a:p>
            <a:fld id="{A58C8573-A6E0-47AA-817A-34AF5765DF85}" type="slidenum">
              <a:rPr lang="es-ES" sz="1200"/>
              <a:pPr/>
              <a:t>7</a:t>
            </a:fld>
            <a:endParaRPr lang="es-ES" sz="120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600"/>
              <a:t>Techniques</a:t>
            </a:r>
          </a:p>
          <a:p>
            <a:r>
              <a:rPr lang="en-GB" sz="1600"/>
              <a:t> </a:t>
            </a:r>
          </a:p>
          <a:p>
            <a:endParaRPr lang="es-ES" sz="16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900"/>
              <a:t>Horizontal Functions Department</a:t>
            </a:r>
          </a:p>
          <a:p>
            <a:endParaRPr lang="es-ES" sz="900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19245" y="114155"/>
            <a:ext cx="6368979" cy="282859"/>
          </a:xfrm>
        </p:spPr>
        <p:txBody>
          <a:bodyPr/>
          <a:lstStyle/>
          <a:p>
            <a:r>
              <a:rPr lang="en-GB" sz="1800" dirty="0"/>
              <a:t>Information Analysis and Suptech Division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251520" y="890510"/>
            <a:ext cx="8607093" cy="493298"/>
          </a:xfrm>
          <a:prstGeom prst="round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Statistical hypothesis testing</a:t>
            </a:r>
          </a:p>
        </p:txBody>
      </p:sp>
      <p:sp>
        <p:nvSpPr>
          <p:cNvPr id="31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AutoShape 2" descr="Tree Overview Plot for Calificacion"/>
          <p:cNvSpPr>
            <a:spLocks noChangeAspect="1" noChangeArrowheads="1"/>
          </p:cNvSpPr>
          <p:nvPr/>
        </p:nvSpPr>
        <p:spPr bwMode="auto">
          <a:xfrm>
            <a:off x="31750" y="-682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873365" y="1637828"/>
            <a:ext cx="7302837" cy="331392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</a:pP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Mean equivalence test for quantitative variables: Are the means of the variables the same across two different date ranges?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759377" y="1556792"/>
            <a:ext cx="7628295" cy="736160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ES" sz="1350"/>
          </a:p>
        </p:txBody>
      </p:sp>
      <p:sp>
        <p:nvSpPr>
          <p:cNvPr id="14" name="Rectángulo redondeado 13"/>
          <p:cNvSpPr/>
          <p:nvPr/>
        </p:nvSpPr>
        <p:spPr>
          <a:xfrm>
            <a:off x="253922" y="1562933"/>
            <a:ext cx="433448" cy="73001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60185" y="1754567"/>
            <a:ext cx="435849" cy="332415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marL="214313" indent="-214313" algn="ctr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GB" b="1"/>
              <a:t> 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874326" y="3774414"/>
            <a:ext cx="7437667" cy="384621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</a:pP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Effect size: If we find a difference, is it economically significant?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768563" y="3573016"/>
            <a:ext cx="7619109" cy="797397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ES" sz="1350"/>
          </a:p>
        </p:txBody>
      </p:sp>
      <p:sp>
        <p:nvSpPr>
          <p:cNvPr id="18" name="Rectángulo redondeado 17"/>
          <p:cNvSpPr/>
          <p:nvPr/>
        </p:nvSpPr>
        <p:spPr>
          <a:xfrm>
            <a:off x="263108" y="3579157"/>
            <a:ext cx="432926" cy="7912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260710" y="3826789"/>
            <a:ext cx="435324" cy="228866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marL="214313" indent="-214313" algn="ctr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GB" b="1"/>
              <a:t> 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873364" y="2501923"/>
            <a:ext cx="7302837" cy="829919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</a:pP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Fisher’s test for qualitative variables: Do the proportions of a variable differ depending on another variable, such as the origination date?</a:t>
            </a:r>
          </a:p>
        </p:txBody>
      </p:sp>
      <p:sp>
        <p:nvSpPr>
          <p:cNvPr id="28" name="Rectángulo redondeado 27"/>
          <p:cNvSpPr/>
          <p:nvPr/>
        </p:nvSpPr>
        <p:spPr>
          <a:xfrm>
            <a:off x="759377" y="2420888"/>
            <a:ext cx="7628295" cy="1012936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ES" sz="1350"/>
          </a:p>
        </p:txBody>
      </p:sp>
      <p:sp>
        <p:nvSpPr>
          <p:cNvPr id="29" name="Rectángulo redondeado 28"/>
          <p:cNvSpPr/>
          <p:nvPr/>
        </p:nvSpPr>
        <p:spPr>
          <a:xfrm>
            <a:off x="253921" y="2427029"/>
            <a:ext cx="433448" cy="100679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30" name="CuadroTexto 29"/>
          <p:cNvSpPr txBox="1"/>
          <p:nvPr/>
        </p:nvSpPr>
        <p:spPr>
          <a:xfrm>
            <a:off x="251520" y="2680027"/>
            <a:ext cx="435849" cy="209213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marL="214313" indent="-214313" algn="ctr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GB" b="1"/>
              <a:t> 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868344" y="4575879"/>
            <a:ext cx="7510142" cy="644293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</a:pP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We apply the tests to a list of banks and variables to be </a:t>
            </a:r>
            <a:r>
              <a:rPr lang="en-GB" b="1" dirty="0" err="1">
                <a:solidFill>
                  <a:schemeClr val="bg2">
                    <a:lumMod val="50000"/>
                  </a:schemeClr>
                </a:solidFill>
              </a:rPr>
              <a:t>analyzed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, resulting in the execution of several hundred statistical comparisons.</a:t>
            </a:r>
          </a:p>
        </p:txBody>
      </p:sp>
      <p:sp>
        <p:nvSpPr>
          <p:cNvPr id="33" name="Rectángulo redondeado 32"/>
          <p:cNvSpPr/>
          <p:nvPr/>
        </p:nvSpPr>
        <p:spPr>
          <a:xfrm>
            <a:off x="759377" y="4499626"/>
            <a:ext cx="7619109" cy="1071116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ES" sz="1350"/>
          </a:p>
        </p:txBody>
      </p:sp>
      <p:sp>
        <p:nvSpPr>
          <p:cNvPr id="34" name="Rectángulo redondeado 33"/>
          <p:cNvSpPr/>
          <p:nvPr/>
        </p:nvSpPr>
        <p:spPr>
          <a:xfrm>
            <a:off x="253922" y="4505766"/>
            <a:ext cx="432926" cy="111173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35" name="CuadroTexto 34"/>
          <p:cNvSpPr txBox="1"/>
          <p:nvPr/>
        </p:nvSpPr>
        <p:spPr>
          <a:xfrm>
            <a:off x="287789" y="4869187"/>
            <a:ext cx="435324" cy="228866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marL="214313" indent="-214313" algn="ctr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GB" b="1" dirty="0"/>
              <a:t> </a:t>
            </a:r>
          </a:p>
        </p:txBody>
      </p:sp>
      <p:sp>
        <p:nvSpPr>
          <p:cNvPr id="36" name="Rectángulo redondeado 35"/>
          <p:cNvSpPr/>
          <p:nvPr/>
        </p:nvSpPr>
        <p:spPr>
          <a:xfrm>
            <a:off x="759377" y="5745911"/>
            <a:ext cx="7619109" cy="466252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ES" sz="1350"/>
          </a:p>
        </p:txBody>
      </p:sp>
      <p:sp>
        <p:nvSpPr>
          <p:cNvPr id="37" name="Rectángulo redondeado 36"/>
          <p:cNvSpPr/>
          <p:nvPr/>
        </p:nvSpPr>
        <p:spPr>
          <a:xfrm>
            <a:off x="253922" y="5752051"/>
            <a:ext cx="432926" cy="45501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Clr>
                <a:schemeClr val="bg2">
                  <a:lumMod val="50000"/>
                </a:schemeClr>
              </a:buClr>
            </a:pPr>
            <a:endParaRPr lang="es-ES_tradnl" sz="1400" b="1" dirty="0"/>
          </a:p>
        </p:txBody>
      </p:sp>
      <p:sp>
        <p:nvSpPr>
          <p:cNvPr id="38" name="CuadroTexto 37"/>
          <p:cNvSpPr txBox="1"/>
          <p:nvPr/>
        </p:nvSpPr>
        <p:spPr>
          <a:xfrm>
            <a:off x="274100" y="5799010"/>
            <a:ext cx="435324" cy="228866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marL="214313" indent="-214313" algn="ctr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GB" b="1"/>
              <a:t> 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859283" y="5802557"/>
            <a:ext cx="7519203" cy="465951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</a:pP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We obtain a prioritized list of variables with significant changes.</a:t>
            </a:r>
          </a:p>
        </p:txBody>
      </p:sp>
    </p:spTree>
    <p:extLst>
      <p:ext uri="{BB962C8B-B14F-4D97-AF65-F5344CB8AC3E}">
        <p14:creationId xmlns:p14="http://schemas.microsoft.com/office/powerpoint/2010/main" val="2027194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lipse 32"/>
          <p:cNvSpPr/>
          <p:nvPr/>
        </p:nvSpPr>
        <p:spPr>
          <a:xfrm>
            <a:off x="932748" y="2823743"/>
            <a:ext cx="1262988" cy="1205606"/>
          </a:xfrm>
          <a:prstGeom prst="ellipse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s-ES"/>
          </a:p>
        </p:txBody>
      </p:sp>
      <p:sp>
        <p:nvSpPr>
          <p:cNvPr id="44" name="Elipse 43"/>
          <p:cNvSpPr/>
          <p:nvPr/>
        </p:nvSpPr>
        <p:spPr>
          <a:xfrm>
            <a:off x="932748" y="4623415"/>
            <a:ext cx="1262988" cy="1205606"/>
          </a:xfrm>
          <a:prstGeom prst="ellipse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s-ES"/>
          </a:p>
        </p:txBody>
      </p:sp>
      <p:sp>
        <p:nvSpPr>
          <p:cNvPr id="45" name="Elipse 44"/>
          <p:cNvSpPr/>
          <p:nvPr/>
        </p:nvSpPr>
        <p:spPr>
          <a:xfrm>
            <a:off x="932748" y="1172213"/>
            <a:ext cx="1262988" cy="1205606"/>
          </a:xfrm>
          <a:prstGeom prst="ellipse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A58C8573-A6E0-47AA-817A-34AF5765DF85}" type="slidenum">
              <a:rPr lang="es-ES">
                <a:solidFill>
                  <a:prstClr val="black"/>
                </a:solidFill>
              </a:rPr>
              <a:pPr defTabSz="685800"/>
              <a:t>8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85800"/>
            <a:endParaRPr lang="es-ES" sz="675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600" dirty="0"/>
              <a:t>Valid for any kind of analysis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_tradnl" sz="675" dirty="0"/>
              <a:t>HORIZONTAL FUNCTIONS DEPARTMENT</a:t>
            </a:r>
          </a:p>
          <a:p>
            <a:endParaRPr lang="es-ES" sz="675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56AAB256-46AD-4AAA-BE21-41FDB860880C}"/>
              </a:ext>
            </a:extLst>
          </p:cNvPr>
          <p:cNvSpPr txBox="1">
            <a:spLocks/>
          </p:cNvSpPr>
          <p:nvPr/>
        </p:nvSpPr>
        <p:spPr>
          <a:xfrm>
            <a:off x="1113452" y="1625472"/>
            <a:ext cx="901580" cy="2990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503030202060203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503030202060203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71450">
              <a:spcAft>
                <a:spcPts val="450"/>
              </a:spcAft>
              <a:buNone/>
            </a:pPr>
            <a:r>
              <a:rPr lang="en-GB" sz="1600" b="1" dirty="0">
                <a:solidFill>
                  <a:schemeClr val="bg1"/>
                </a:solidFill>
                <a:latin typeface="BdE Neue Helvetica 55 Roman"/>
              </a:rPr>
              <a:t>Temporal</a:t>
            </a:r>
            <a:endParaRPr lang="en-GB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32" name="Conector recto 31"/>
          <p:cNvCxnSpPr/>
          <p:nvPr/>
        </p:nvCxnSpPr>
        <p:spPr>
          <a:xfrm>
            <a:off x="2231920" y="3501008"/>
            <a:ext cx="1620000" cy="0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56AAB256-46AD-4AAA-BE21-41FDB860880C}"/>
              </a:ext>
            </a:extLst>
          </p:cNvPr>
          <p:cNvSpPr txBox="1">
            <a:spLocks/>
          </p:cNvSpPr>
          <p:nvPr/>
        </p:nvSpPr>
        <p:spPr>
          <a:xfrm>
            <a:off x="1053142" y="3281302"/>
            <a:ext cx="1022200" cy="290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503030202060203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503030202060203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71450">
              <a:spcAft>
                <a:spcPts val="450"/>
              </a:spcAft>
              <a:buNone/>
            </a:pPr>
            <a:r>
              <a:rPr lang="en-GB" sz="1600" b="1" dirty="0">
                <a:solidFill>
                  <a:schemeClr val="bg1"/>
                </a:solidFill>
                <a:latin typeface="BdE Neue Helvetica 55 Roman"/>
              </a:rPr>
              <a:t>Entities</a:t>
            </a:r>
            <a:endParaRPr lang="en-GB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56AAB256-46AD-4AAA-BE21-41FDB860880C}"/>
              </a:ext>
            </a:extLst>
          </p:cNvPr>
          <p:cNvSpPr txBox="1">
            <a:spLocks/>
          </p:cNvSpPr>
          <p:nvPr/>
        </p:nvSpPr>
        <p:spPr>
          <a:xfrm>
            <a:off x="1077028" y="5104421"/>
            <a:ext cx="974428" cy="2990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503030202060203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503030202060203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71450">
              <a:spcAft>
                <a:spcPts val="450"/>
              </a:spcAft>
              <a:buNone/>
            </a:pPr>
            <a:r>
              <a:rPr lang="en-GB" sz="1600" b="1" dirty="0">
                <a:solidFill>
                  <a:schemeClr val="bg1"/>
                </a:solidFill>
                <a:latin typeface="BdE Neue Helvetica 55 Roman"/>
              </a:rPr>
              <a:t>Portfolios</a:t>
            </a:r>
            <a:endParaRPr lang="en-GB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ítulo 5"/>
          <p:cNvSpPr>
            <a:spLocks noGrp="1"/>
          </p:cNvSpPr>
          <p:nvPr>
            <p:ph type="title"/>
          </p:nvPr>
        </p:nvSpPr>
        <p:spPr>
          <a:xfrm>
            <a:off x="219245" y="114155"/>
            <a:ext cx="6368979" cy="282859"/>
          </a:xfrm>
        </p:spPr>
        <p:txBody>
          <a:bodyPr/>
          <a:lstStyle/>
          <a:p>
            <a:r>
              <a:rPr lang="en-GB" sz="1800" dirty="0"/>
              <a:t>Information Analysis and Suptech Division</a:t>
            </a:r>
            <a:endParaRPr lang="es-ES" sz="1800" dirty="0"/>
          </a:p>
        </p:txBody>
      </p:sp>
      <p:sp>
        <p:nvSpPr>
          <p:cNvPr id="23" name="Abrir corchete 22"/>
          <p:cNvSpPr/>
          <p:nvPr/>
        </p:nvSpPr>
        <p:spPr>
          <a:xfrm>
            <a:off x="3906417" y="1196892"/>
            <a:ext cx="180000" cy="1260000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Abrir corchete 25"/>
          <p:cNvSpPr/>
          <p:nvPr/>
        </p:nvSpPr>
        <p:spPr>
          <a:xfrm>
            <a:off x="3906417" y="2917894"/>
            <a:ext cx="189434" cy="1202073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Abrir corchete 28"/>
          <p:cNvSpPr/>
          <p:nvPr/>
        </p:nvSpPr>
        <p:spPr>
          <a:xfrm>
            <a:off x="3906417" y="4585165"/>
            <a:ext cx="215856" cy="1508131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ángulo redondeado 37"/>
          <p:cNvSpPr/>
          <p:nvPr/>
        </p:nvSpPr>
        <p:spPr>
          <a:xfrm>
            <a:off x="4103370" y="5226218"/>
            <a:ext cx="4755243" cy="867078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ES" sz="1350"/>
          </a:p>
        </p:txBody>
      </p:sp>
      <p:sp>
        <p:nvSpPr>
          <p:cNvPr id="39" name="Rectángulo redondeado 38"/>
          <p:cNvSpPr/>
          <p:nvPr/>
        </p:nvSpPr>
        <p:spPr>
          <a:xfrm>
            <a:off x="4122274" y="5355915"/>
            <a:ext cx="4815579" cy="80938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ES_tradnl" sz="1400" dirty="0" err="1">
                <a:solidFill>
                  <a:srgbClr val="B94105">
                    <a:lumMod val="75000"/>
                  </a:srgbClr>
                </a:solidFill>
              </a:rPr>
              <a:t>Differences</a:t>
            </a:r>
            <a:r>
              <a:rPr lang="es-ES_tradnl" sz="1400" dirty="0">
                <a:solidFill>
                  <a:srgbClr val="B94105">
                    <a:lumMod val="75000"/>
                  </a:srgbClr>
                </a:solidFill>
              </a:rPr>
              <a:t> </a:t>
            </a:r>
            <a:r>
              <a:rPr lang="es-ES_tradnl" sz="1400" dirty="0" err="1">
                <a:solidFill>
                  <a:srgbClr val="B94105">
                    <a:lumMod val="75000"/>
                  </a:srgbClr>
                </a:solidFill>
              </a:rPr>
              <a:t>by</a:t>
            </a:r>
            <a:r>
              <a:rPr lang="es-ES_tradnl" sz="1400" dirty="0">
                <a:solidFill>
                  <a:srgbClr val="B94105">
                    <a:lumMod val="75000"/>
                  </a:srgbClr>
                </a:solidFill>
              </a:rPr>
              <a:t> portfolios.</a:t>
            </a:r>
          </a:p>
          <a:p>
            <a:pPr marL="214313" indent="-21431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ES_tradnl" sz="1400" dirty="0" err="1">
                <a:solidFill>
                  <a:srgbClr val="B94105">
                    <a:lumMod val="75000"/>
                  </a:srgbClr>
                </a:solidFill>
              </a:rPr>
              <a:t>For</a:t>
            </a:r>
            <a:r>
              <a:rPr lang="es-ES_tradnl" sz="1400" dirty="0">
                <a:solidFill>
                  <a:srgbClr val="B94105">
                    <a:lumMod val="75000"/>
                  </a:srgbClr>
                </a:solidFill>
              </a:rPr>
              <a:t> </a:t>
            </a:r>
            <a:r>
              <a:rPr lang="es-ES_tradnl" sz="1400" dirty="0" err="1">
                <a:solidFill>
                  <a:srgbClr val="B94105">
                    <a:lumMod val="75000"/>
                  </a:srgbClr>
                </a:solidFill>
              </a:rPr>
              <a:t>example</a:t>
            </a:r>
            <a:r>
              <a:rPr lang="es-ES_tradnl" sz="1400" dirty="0">
                <a:solidFill>
                  <a:srgbClr val="B94105">
                    <a:lumMod val="75000"/>
                  </a:srgbClr>
                </a:solidFill>
              </a:rPr>
              <a:t>, </a:t>
            </a:r>
            <a:r>
              <a:rPr lang="es-ES_tradnl" sz="1400" dirty="0" err="1">
                <a:solidFill>
                  <a:srgbClr val="B94105">
                    <a:lumMod val="75000"/>
                  </a:srgbClr>
                </a:solidFill>
              </a:rPr>
              <a:t>which</a:t>
            </a:r>
            <a:r>
              <a:rPr lang="es-ES_tradnl" sz="1400" dirty="0">
                <a:solidFill>
                  <a:srgbClr val="B94105">
                    <a:lumMod val="75000"/>
                  </a:srgbClr>
                </a:solidFill>
              </a:rPr>
              <a:t> are </a:t>
            </a:r>
            <a:r>
              <a:rPr lang="es-ES_tradnl" sz="1400" dirty="0" err="1">
                <a:solidFill>
                  <a:srgbClr val="B94105">
                    <a:lumMod val="75000"/>
                  </a:srgbClr>
                </a:solidFill>
              </a:rPr>
              <a:t>the</a:t>
            </a:r>
            <a:r>
              <a:rPr lang="es-ES_tradnl" sz="1400" dirty="0">
                <a:solidFill>
                  <a:srgbClr val="B94105">
                    <a:lumMod val="75000"/>
                  </a:srgbClr>
                </a:solidFill>
              </a:rPr>
              <a:t> </a:t>
            </a:r>
            <a:r>
              <a:rPr lang="es-ES_tradnl" sz="1400" dirty="0" err="1">
                <a:solidFill>
                  <a:srgbClr val="B94105">
                    <a:lumMod val="75000"/>
                  </a:srgbClr>
                </a:solidFill>
              </a:rPr>
              <a:t>differences</a:t>
            </a:r>
            <a:r>
              <a:rPr lang="es-ES_tradnl" sz="1400" dirty="0">
                <a:solidFill>
                  <a:srgbClr val="B94105">
                    <a:lumMod val="75000"/>
                  </a:srgbClr>
                </a:solidFill>
              </a:rPr>
              <a:t> </a:t>
            </a:r>
            <a:r>
              <a:rPr lang="es-ES_tradnl" sz="1400" dirty="0" err="1">
                <a:solidFill>
                  <a:srgbClr val="B94105">
                    <a:lumMod val="75000"/>
                  </a:srgbClr>
                </a:solidFill>
              </a:rPr>
              <a:t>between</a:t>
            </a:r>
            <a:r>
              <a:rPr lang="es-ES_tradnl" sz="1400" dirty="0">
                <a:solidFill>
                  <a:srgbClr val="B94105">
                    <a:lumMod val="75000"/>
                  </a:srgbClr>
                </a:solidFill>
              </a:rPr>
              <a:t> </a:t>
            </a:r>
            <a:r>
              <a:rPr lang="es-ES_tradnl" sz="1400" dirty="0" err="1">
                <a:solidFill>
                  <a:srgbClr val="B94105">
                    <a:lumMod val="75000"/>
                  </a:srgbClr>
                </a:solidFill>
              </a:rPr>
              <a:t>mortgages</a:t>
            </a:r>
            <a:r>
              <a:rPr lang="es-ES_tradnl" sz="1400" dirty="0">
                <a:solidFill>
                  <a:srgbClr val="B94105">
                    <a:lumMod val="75000"/>
                  </a:srgbClr>
                </a:solidFill>
              </a:rPr>
              <a:t> </a:t>
            </a:r>
            <a:r>
              <a:rPr lang="es-ES_tradnl" sz="1400" dirty="0" err="1">
                <a:solidFill>
                  <a:srgbClr val="B94105">
                    <a:lumMod val="75000"/>
                  </a:srgbClr>
                </a:solidFill>
              </a:rPr>
              <a:t>granted</a:t>
            </a:r>
            <a:r>
              <a:rPr lang="es-ES_tradnl" sz="1400" dirty="0">
                <a:solidFill>
                  <a:srgbClr val="B94105">
                    <a:lumMod val="75000"/>
                  </a:srgbClr>
                </a:solidFill>
              </a:rPr>
              <a:t> </a:t>
            </a:r>
            <a:r>
              <a:rPr lang="es-ES_tradnl" sz="1400" dirty="0" err="1">
                <a:solidFill>
                  <a:srgbClr val="B94105">
                    <a:lumMod val="75000"/>
                  </a:srgbClr>
                </a:solidFill>
              </a:rPr>
              <a:t>through</a:t>
            </a:r>
            <a:r>
              <a:rPr lang="es-ES_tradnl" sz="1400" dirty="0">
                <a:solidFill>
                  <a:srgbClr val="B94105">
                    <a:lumMod val="75000"/>
                  </a:srgbClr>
                </a:solidFill>
              </a:rPr>
              <a:t> </a:t>
            </a:r>
            <a:r>
              <a:rPr lang="es-ES_tradnl" sz="1400" dirty="0" err="1">
                <a:solidFill>
                  <a:srgbClr val="B94105">
                    <a:lumMod val="75000"/>
                  </a:srgbClr>
                </a:solidFill>
              </a:rPr>
              <a:t>different</a:t>
            </a:r>
            <a:r>
              <a:rPr lang="es-ES_tradnl" sz="1400" dirty="0">
                <a:solidFill>
                  <a:srgbClr val="B94105">
                    <a:lumMod val="75000"/>
                  </a:srgbClr>
                </a:solidFill>
              </a:rPr>
              <a:t> </a:t>
            </a:r>
            <a:r>
              <a:rPr lang="es-ES_tradnl" sz="1400" dirty="0" err="1">
                <a:solidFill>
                  <a:srgbClr val="B94105">
                    <a:lumMod val="75000"/>
                  </a:srgbClr>
                </a:solidFill>
              </a:rPr>
              <a:t>channels</a:t>
            </a:r>
            <a:r>
              <a:rPr lang="es-ES_tradnl" sz="1400" dirty="0">
                <a:solidFill>
                  <a:srgbClr val="B94105">
                    <a:lumMod val="75000"/>
                  </a:srgbClr>
                </a:solidFill>
              </a:rPr>
              <a:t>? </a:t>
            </a:r>
          </a:p>
          <a:p>
            <a:pPr marL="671513" lvl="1" indent="-214313">
              <a:buFont typeface="Wingdings" panose="05000000000000000000" pitchFamily="2" charset="2"/>
              <a:buChar char="Ø"/>
            </a:pPr>
            <a:endParaRPr lang="en-GB" sz="1400" b="1" dirty="0">
              <a:solidFill>
                <a:srgbClr val="B94105">
                  <a:lumMod val="75000"/>
                </a:srgbClr>
              </a:solidFill>
              <a:latin typeface="BdE Neue Helvetica 55 Roman"/>
            </a:endParaRPr>
          </a:p>
        </p:txBody>
      </p:sp>
      <p:sp>
        <p:nvSpPr>
          <p:cNvPr id="40" name="Rectángulo redondeado 39"/>
          <p:cNvSpPr/>
          <p:nvPr/>
        </p:nvSpPr>
        <p:spPr>
          <a:xfrm>
            <a:off x="4122273" y="4722162"/>
            <a:ext cx="4736340" cy="44322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Comparisons between subpopulations</a:t>
            </a:r>
          </a:p>
        </p:txBody>
      </p:sp>
      <p:sp>
        <p:nvSpPr>
          <p:cNvPr id="46" name="Rectángulo redondeado 45"/>
          <p:cNvSpPr/>
          <p:nvPr/>
        </p:nvSpPr>
        <p:spPr>
          <a:xfrm>
            <a:off x="4086417" y="3386379"/>
            <a:ext cx="4755243" cy="776832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ES" sz="1350"/>
          </a:p>
        </p:txBody>
      </p:sp>
      <p:sp>
        <p:nvSpPr>
          <p:cNvPr id="47" name="Rectángulo redondeado 46"/>
          <p:cNvSpPr/>
          <p:nvPr/>
        </p:nvSpPr>
        <p:spPr>
          <a:xfrm>
            <a:off x="4105321" y="3356992"/>
            <a:ext cx="4815579" cy="80938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ES_tradnl" sz="1400" dirty="0" err="1">
                <a:solidFill>
                  <a:srgbClr val="B94105">
                    <a:lumMod val="75000"/>
                  </a:srgbClr>
                </a:solidFill>
              </a:rPr>
              <a:t>Entity</a:t>
            </a:r>
            <a:r>
              <a:rPr lang="es-ES_tradnl" sz="1400" dirty="0">
                <a:solidFill>
                  <a:srgbClr val="B94105">
                    <a:lumMod val="75000"/>
                  </a:srgbClr>
                </a:solidFill>
              </a:rPr>
              <a:t> vs </a:t>
            </a:r>
            <a:r>
              <a:rPr lang="es-ES_tradnl" sz="1400" dirty="0" err="1">
                <a:solidFill>
                  <a:srgbClr val="B94105">
                    <a:lumMod val="75000"/>
                  </a:srgbClr>
                </a:solidFill>
              </a:rPr>
              <a:t>System</a:t>
            </a:r>
            <a:r>
              <a:rPr lang="es-ES_tradnl" sz="1400" dirty="0">
                <a:solidFill>
                  <a:srgbClr val="B94105">
                    <a:lumMod val="75000"/>
                  </a:srgbClr>
                </a:solidFill>
              </a:rPr>
              <a:t>.</a:t>
            </a:r>
          </a:p>
          <a:p>
            <a:pPr marL="214313" indent="-21431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ES_tradnl" sz="1400" dirty="0" err="1">
                <a:solidFill>
                  <a:srgbClr val="B94105">
                    <a:lumMod val="75000"/>
                  </a:srgbClr>
                </a:solidFill>
              </a:rPr>
              <a:t>Different</a:t>
            </a:r>
            <a:r>
              <a:rPr lang="es-ES_tradnl" sz="1400" dirty="0">
                <a:solidFill>
                  <a:srgbClr val="B94105">
                    <a:lumMod val="75000"/>
                  </a:srgbClr>
                </a:solidFill>
              </a:rPr>
              <a:t> </a:t>
            </a:r>
            <a:r>
              <a:rPr lang="es-ES_tradnl" sz="1400" dirty="0" err="1">
                <a:solidFill>
                  <a:srgbClr val="B94105">
                    <a:lumMod val="75000"/>
                  </a:srgbClr>
                </a:solidFill>
              </a:rPr>
              <a:t>granting</a:t>
            </a:r>
            <a:r>
              <a:rPr lang="es-ES_tradnl" sz="1400" dirty="0">
                <a:solidFill>
                  <a:srgbClr val="B94105">
                    <a:lumMod val="75000"/>
                  </a:srgbClr>
                </a:solidFill>
              </a:rPr>
              <a:t> </a:t>
            </a:r>
            <a:r>
              <a:rPr lang="es-ES_tradnl" sz="1400" dirty="0" err="1">
                <a:solidFill>
                  <a:srgbClr val="B94105">
                    <a:lumMod val="75000"/>
                  </a:srgbClr>
                </a:solidFill>
              </a:rPr>
              <a:t>criteria</a:t>
            </a:r>
            <a:r>
              <a:rPr lang="es-ES_tradnl" sz="1400" dirty="0">
                <a:solidFill>
                  <a:srgbClr val="B94105">
                    <a:lumMod val="75000"/>
                  </a:srgbClr>
                </a:solidFill>
              </a:rPr>
              <a:t> </a:t>
            </a:r>
            <a:r>
              <a:rPr lang="es-ES_tradnl" sz="1400" dirty="0" err="1">
                <a:solidFill>
                  <a:srgbClr val="B94105">
                    <a:lumMod val="75000"/>
                  </a:srgbClr>
                </a:solidFill>
              </a:rPr>
              <a:t>between</a:t>
            </a:r>
            <a:r>
              <a:rPr lang="es-ES_tradnl" sz="1400" dirty="0">
                <a:solidFill>
                  <a:srgbClr val="B94105">
                    <a:lumMod val="75000"/>
                  </a:srgbClr>
                </a:solidFill>
              </a:rPr>
              <a:t> </a:t>
            </a:r>
            <a:r>
              <a:rPr lang="es-ES_tradnl" sz="1400" dirty="0" err="1">
                <a:solidFill>
                  <a:srgbClr val="B94105">
                    <a:lumMod val="75000"/>
                  </a:srgbClr>
                </a:solidFill>
              </a:rPr>
              <a:t>entities</a:t>
            </a:r>
            <a:r>
              <a:rPr lang="es-ES_tradnl" sz="1400" dirty="0">
                <a:solidFill>
                  <a:srgbClr val="B94105">
                    <a:lumMod val="75000"/>
                  </a:srgbClr>
                </a:solidFill>
              </a:rPr>
              <a:t>.</a:t>
            </a:r>
            <a:endParaRPr lang="en-GB" sz="1400" b="1" dirty="0">
              <a:solidFill>
                <a:srgbClr val="B94105">
                  <a:lumMod val="75000"/>
                </a:srgbClr>
              </a:solidFill>
              <a:latin typeface="BdE Neue Helvetica 55 Roman"/>
            </a:endParaRPr>
          </a:p>
        </p:txBody>
      </p:sp>
      <p:sp>
        <p:nvSpPr>
          <p:cNvPr id="48" name="Rectángulo redondeado 47"/>
          <p:cNvSpPr/>
          <p:nvPr/>
        </p:nvSpPr>
        <p:spPr>
          <a:xfrm>
            <a:off x="4105320" y="2882323"/>
            <a:ext cx="4736340" cy="44322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Comparisons between entities</a:t>
            </a:r>
          </a:p>
        </p:txBody>
      </p:sp>
      <p:sp>
        <p:nvSpPr>
          <p:cNvPr id="52" name="Rectángulo redondeado 51"/>
          <p:cNvSpPr/>
          <p:nvPr/>
        </p:nvSpPr>
        <p:spPr>
          <a:xfrm>
            <a:off x="4086417" y="1600987"/>
            <a:ext cx="4755243" cy="776832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ES" sz="1350"/>
          </a:p>
        </p:txBody>
      </p:sp>
      <p:sp>
        <p:nvSpPr>
          <p:cNvPr id="53" name="Rectángulo redondeado 52"/>
          <p:cNvSpPr/>
          <p:nvPr/>
        </p:nvSpPr>
        <p:spPr>
          <a:xfrm>
            <a:off x="4105321" y="1556792"/>
            <a:ext cx="4815579" cy="80938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ES_tradnl" sz="1400" dirty="0" err="1">
                <a:solidFill>
                  <a:srgbClr val="B94105">
                    <a:lumMod val="75000"/>
                  </a:srgbClr>
                </a:solidFill>
              </a:rPr>
              <a:t>Current</a:t>
            </a:r>
            <a:r>
              <a:rPr lang="es-ES_tradnl" sz="1400" dirty="0">
                <a:solidFill>
                  <a:srgbClr val="B94105">
                    <a:lumMod val="75000"/>
                  </a:srgbClr>
                </a:solidFill>
              </a:rPr>
              <a:t> </a:t>
            </a:r>
            <a:r>
              <a:rPr lang="es-ES_tradnl" sz="1400" dirty="0" err="1">
                <a:solidFill>
                  <a:srgbClr val="B94105">
                    <a:lumMod val="75000"/>
                  </a:srgbClr>
                </a:solidFill>
              </a:rPr>
              <a:t>month</a:t>
            </a:r>
            <a:r>
              <a:rPr lang="es-ES_tradnl" sz="1400" dirty="0">
                <a:solidFill>
                  <a:srgbClr val="B94105">
                    <a:lumMod val="75000"/>
                  </a:srgbClr>
                </a:solidFill>
              </a:rPr>
              <a:t> versus </a:t>
            </a:r>
            <a:r>
              <a:rPr lang="es-ES_tradnl" sz="1400" dirty="0" err="1">
                <a:solidFill>
                  <a:srgbClr val="B94105">
                    <a:lumMod val="75000"/>
                  </a:srgbClr>
                </a:solidFill>
              </a:rPr>
              <a:t>previous</a:t>
            </a:r>
            <a:r>
              <a:rPr lang="es-ES_tradnl" sz="1400" dirty="0">
                <a:solidFill>
                  <a:srgbClr val="B94105">
                    <a:lumMod val="75000"/>
                  </a:srgbClr>
                </a:solidFill>
              </a:rPr>
              <a:t> </a:t>
            </a:r>
            <a:r>
              <a:rPr lang="es-ES_tradnl" sz="1400" dirty="0" err="1">
                <a:solidFill>
                  <a:srgbClr val="B94105">
                    <a:lumMod val="75000"/>
                  </a:srgbClr>
                </a:solidFill>
              </a:rPr>
              <a:t>month</a:t>
            </a:r>
            <a:r>
              <a:rPr lang="es-ES_tradnl" sz="1400" dirty="0">
                <a:solidFill>
                  <a:srgbClr val="B94105">
                    <a:lumMod val="75000"/>
                  </a:srgbClr>
                </a:solidFill>
              </a:rPr>
              <a:t>, </a:t>
            </a:r>
            <a:r>
              <a:rPr lang="es-ES_tradnl" sz="1400" dirty="0" err="1">
                <a:solidFill>
                  <a:srgbClr val="B94105">
                    <a:lumMod val="75000"/>
                  </a:srgbClr>
                </a:solidFill>
              </a:rPr>
              <a:t>quarter</a:t>
            </a:r>
            <a:r>
              <a:rPr lang="es-ES_tradnl" sz="1400" dirty="0">
                <a:solidFill>
                  <a:srgbClr val="B94105">
                    <a:lumMod val="75000"/>
                  </a:srgbClr>
                </a:solidFill>
              </a:rPr>
              <a:t> </a:t>
            </a:r>
            <a:r>
              <a:rPr lang="es-ES_tradnl" sz="1400" dirty="0" err="1">
                <a:solidFill>
                  <a:srgbClr val="B94105">
                    <a:lumMod val="75000"/>
                  </a:srgbClr>
                </a:solidFill>
              </a:rPr>
              <a:t>or</a:t>
            </a:r>
            <a:r>
              <a:rPr lang="es-ES_tradnl" sz="1400" dirty="0">
                <a:solidFill>
                  <a:srgbClr val="B94105">
                    <a:lumMod val="75000"/>
                  </a:srgbClr>
                </a:solidFill>
              </a:rPr>
              <a:t> </a:t>
            </a:r>
            <a:r>
              <a:rPr lang="es-ES_tradnl" sz="1400" dirty="0" err="1">
                <a:solidFill>
                  <a:srgbClr val="B94105">
                    <a:lumMod val="75000"/>
                  </a:srgbClr>
                </a:solidFill>
              </a:rPr>
              <a:t>semester</a:t>
            </a:r>
            <a:r>
              <a:rPr lang="es-ES_tradnl" sz="1400" dirty="0">
                <a:solidFill>
                  <a:srgbClr val="B94105">
                    <a:lumMod val="75000"/>
                  </a:srgbClr>
                </a:solidFill>
              </a:rPr>
              <a:t>.</a:t>
            </a:r>
          </a:p>
          <a:p>
            <a:pPr marL="214313" indent="-21431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s-ES_tradnl" sz="1400" dirty="0" err="1">
                <a:solidFill>
                  <a:srgbClr val="B94105">
                    <a:lumMod val="75000"/>
                  </a:srgbClr>
                </a:solidFill>
              </a:rPr>
              <a:t>Identify</a:t>
            </a:r>
            <a:r>
              <a:rPr lang="es-ES_tradnl" sz="1400" dirty="0">
                <a:solidFill>
                  <a:srgbClr val="B94105">
                    <a:lumMod val="75000"/>
                  </a:srgbClr>
                </a:solidFill>
              </a:rPr>
              <a:t> </a:t>
            </a:r>
            <a:r>
              <a:rPr lang="es-ES_tradnl" sz="1400" dirty="0" err="1">
                <a:solidFill>
                  <a:srgbClr val="B94105">
                    <a:lumMod val="75000"/>
                  </a:srgbClr>
                </a:solidFill>
              </a:rPr>
              <a:t>changes</a:t>
            </a:r>
            <a:r>
              <a:rPr lang="es-ES_tradnl" sz="1400" dirty="0">
                <a:solidFill>
                  <a:srgbClr val="B94105">
                    <a:lumMod val="75000"/>
                  </a:srgbClr>
                </a:solidFill>
              </a:rPr>
              <a:t> in </a:t>
            </a:r>
            <a:r>
              <a:rPr lang="es-ES_tradnl" sz="1400" dirty="0" err="1">
                <a:solidFill>
                  <a:srgbClr val="B94105">
                    <a:lumMod val="75000"/>
                  </a:srgbClr>
                </a:solidFill>
              </a:rPr>
              <a:t>granting</a:t>
            </a:r>
            <a:r>
              <a:rPr lang="es-ES_tradnl" sz="1400" dirty="0">
                <a:solidFill>
                  <a:srgbClr val="B94105">
                    <a:lumMod val="75000"/>
                  </a:srgbClr>
                </a:solidFill>
              </a:rPr>
              <a:t> </a:t>
            </a:r>
            <a:r>
              <a:rPr lang="es-ES_tradnl" sz="1400" dirty="0" err="1">
                <a:solidFill>
                  <a:srgbClr val="B94105">
                    <a:lumMod val="75000"/>
                  </a:srgbClr>
                </a:solidFill>
              </a:rPr>
              <a:t>patterns</a:t>
            </a:r>
            <a:r>
              <a:rPr lang="es-ES_tradnl" sz="1400" dirty="0">
                <a:solidFill>
                  <a:srgbClr val="B94105">
                    <a:lumMod val="75000"/>
                  </a:srgbClr>
                </a:solidFill>
              </a:rPr>
              <a:t>.</a:t>
            </a:r>
          </a:p>
        </p:txBody>
      </p:sp>
      <p:sp>
        <p:nvSpPr>
          <p:cNvPr id="54" name="Rectángulo redondeado 53"/>
          <p:cNvSpPr/>
          <p:nvPr/>
        </p:nvSpPr>
        <p:spPr>
          <a:xfrm>
            <a:off x="4105320" y="1096931"/>
            <a:ext cx="4736340" cy="44322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>
              <a:lnSpc>
                <a:spcPct val="114000"/>
              </a:lnSpc>
              <a:spcBef>
                <a:spcPts val="300"/>
              </a:spcBef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Comparisons by granting period</a:t>
            </a:r>
            <a:endParaRPr lang="en-US" sz="1600" b="1" dirty="0">
              <a:solidFill>
                <a:srgbClr val="B94105">
                  <a:lumMod val="75000"/>
                </a:srgbClr>
              </a:solidFill>
            </a:endParaRPr>
          </a:p>
        </p:txBody>
      </p:sp>
      <p:cxnSp>
        <p:nvCxnSpPr>
          <p:cNvPr id="55" name="Conector recto 54"/>
          <p:cNvCxnSpPr/>
          <p:nvPr/>
        </p:nvCxnSpPr>
        <p:spPr>
          <a:xfrm>
            <a:off x="2231920" y="5294095"/>
            <a:ext cx="1620000" cy="0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/>
          <p:cNvCxnSpPr/>
          <p:nvPr/>
        </p:nvCxnSpPr>
        <p:spPr>
          <a:xfrm>
            <a:off x="2231920" y="1774991"/>
            <a:ext cx="1620000" cy="0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778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11" y="1662551"/>
            <a:ext cx="3447497" cy="203599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964" y="5556436"/>
            <a:ext cx="3239675" cy="7134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058" y="1880299"/>
            <a:ext cx="3848880" cy="1809095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192" y="4067712"/>
            <a:ext cx="3182555" cy="1417760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745180"/>
              </p:ext>
            </p:extLst>
          </p:nvPr>
        </p:nvGraphicFramePr>
        <p:xfrm>
          <a:off x="4494722" y="3874540"/>
          <a:ext cx="4294216" cy="2343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7030">
                  <a:extLst>
                    <a:ext uri="{9D8B030D-6E8A-4147-A177-3AD203B41FA5}">
                      <a16:colId xmlns:a16="http://schemas.microsoft.com/office/drawing/2014/main" val="235585975"/>
                    </a:ext>
                  </a:extLst>
                </a:gridCol>
                <a:gridCol w="890143">
                  <a:extLst>
                    <a:ext uri="{9D8B030D-6E8A-4147-A177-3AD203B41FA5}">
                      <a16:colId xmlns:a16="http://schemas.microsoft.com/office/drawing/2014/main" val="3910494567"/>
                    </a:ext>
                  </a:extLst>
                </a:gridCol>
                <a:gridCol w="640418">
                  <a:extLst>
                    <a:ext uri="{9D8B030D-6E8A-4147-A177-3AD203B41FA5}">
                      <a16:colId xmlns:a16="http://schemas.microsoft.com/office/drawing/2014/main" val="2895690498"/>
                    </a:ext>
                  </a:extLst>
                </a:gridCol>
                <a:gridCol w="498103">
                  <a:extLst>
                    <a:ext uri="{9D8B030D-6E8A-4147-A177-3AD203B41FA5}">
                      <a16:colId xmlns:a16="http://schemas.microsoft.com/office/drawing/2014/main" val="789420788"/>
                    </a:ext>
                  </a:extLst>
                </a:gridCol>
                <a:gridCol w="569261">
                  <a:extLst>
                    <a:ext uri="{9D8B030D-6E8A-4147-A177-3AD203B41FA5}">
                      <a16:colId xmlns:a16="http://schemas.microsoft.com/office/drawing/2014/main" val="1933368995"/>
                    </a:ext>
                  </a:extLst>
                </a:gridCol>
                <a:gridCol w="569261">
                  <a:extLst>
                    <a:ext uri="{9D8B030D-6E8A-4147-A177-3AD203B41FA5}">
                      <a16:colId xmlns:a16="http://schemas.microsoft.com/office/drawing/2014/main" val="2881626354"/>
                    </a:ext>
                  </a:extLst>
                </a:gridCol>
              </a:tblGrid>
              <a:tr h="165222">
                <a:tc>
                  <a:txBody>
                    <a:bodyPr/>
                    <a:lstStyle/>
                    <a:p>
                      <a:endParaRPr lang="es-ES" sz="10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0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 err="1">
                          <a:effectLst/>
                        </a:rPr>
                        <a:t>Other</a:t>
                      </a:r>
                      <a:r>
                        <a:rPr lang="es-ES" sz="800" dirty="0">
                          <a:effectLst/>
                        </a:rPr>
                        <a:t> country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 err="1">
                          <a:effectLst/>
                        </a:rPr>
                        <a:t>Spain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936942"/>
                  </a:ext>
                </a:extLst>
              </a:tr>
              <a:tr h="380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dirty="0" err="1">
                          <a:effectLst/>
                        </a:rPr>
                        <a:t>Value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3 </a:t>
                      </a:r>
                      <a:r>
                        <a:rPr lang="es-ES" sz="800" dirty="0" err="1">
                          <a:effectLst/>
                        </a:rPr>
                        <a:t>previous</a:t>
                      </a:r>
                      <a:r>
                        <a:rPr lang="es-ES" sz="800" dirty="0">
                          <a:effectLst/>
                        </a:rPr>
                        <a:t> </a:t>
                      </a:r>
                      <a:r>
                        <a:rPr lang="es-ES" sz="800" dirty="0" err="1">
                          <a:effectLst/>
                        </a:rPr>
                        <a:t>months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mar-23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3 </a:t>
                      </a:r>
                      <a:r>
                        <a:rPr lang="es-ES" sz="800" dirty="0" err="1">
                          <a:effectLst/>
                        </a:rPr>
                        <a:t>previous</a:t>
                      </a:r>
                      <a:r>
                        <a:rPr lang="es-ES" sz="800" dirty="0">
                          <a:effectLst/>
                        </a:rPr>
                        <a:t> </a:t>
                      </a:r>
                      <a:r>
                        <a:rPr lang="es-ES" sz="800" dirty="0" err="1">
                          <a:effectLst/>
                        </a:rPr>
                        <a:t>months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mar-23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65283030"/>
                  </a:ext>
                </a:extLst>
              </a:tr>
              <a:tr h="172672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 err="1">
                          <a:effectLst/>
                        </a:rPr>
                        <a:t>Fixed</a:t>
                      </a:r>
                      <a:r>
                        <a:rPr lang="es-ES" sz="800" dirty="0">
                          <a:effectLst/>
                        </a:rPr>
                        <a:t> </a:t>
                      </a:r>
                      <a:r>
                        <a:rPr lang="es-ES" sz="800" dirty="0" err="1">
                          <a:effectLst/>
                        </a:rPr>
                        <a:t>interest</a:t>
                      </a:r>
                      <a:r>
                        <a:rPr lang="es-ES" sz="800" baseline="0" dirty="0">
                          <a:effectLst/>
                        </a:rPr>
                        <a:t> </a:t>
                      </a:r>
                      <a:r>
                        <a:rPr lang="es-ES" sz="800" baseline="0" dirty="0" err="1">
                          <a:effectLst/>
                        </a:rPr>
                        <a:t>rate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Average debtors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1.78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1.46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1.63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1.68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654031051"/>
                  </a:ext>
                </a:extLst>
              </a:tr>
              <a:tr h="17267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dirty="0" err="1">
                          <a:effectLst/>
                        </a:rPr>
                        <a:t>Interest</a:t>
                      </a:r>
                      <a:r>
                        <a:rPr lang="es-ES" sz="800" dirty="0">
                          <a:effectLst/>
                        </a:rPr>
                        <a:t> </a:t>
                      </a:r>
                      <a:r>
                        <a:rPr lang="es-ES" sz="800" dirty="0" err="1">
                          <a:effectLst/>
                        </a:rPr>
                        <a:t>rate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4.78%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5.28%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4.69%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3.80%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207054579"/>
                  </a:ext>
                </a:extLst>
              </a:tr>
              <a:tr h="25364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dirty="0" err="1">
                          <a:effectLst/>
                        </a:rPr>
                        <a:t>Number</a:t>
                      </a:r>
                      <a:r>
                        <a:rPr lang="es-ES" sz="800" dirty="0">
                          <a:effectLst/>
                        </a:rPr>
                        <a:t> of </a:t>
                      </a:r>
                      <a:r>
                        <a:rPr lang="es-ES" sz="800" dirty="0" err="1">
                          <a:effectLst/>
                        </a:rPr>
                        <a:t>instruments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660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122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729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701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912308694"/>
                  </a:ext>
                </a:extLst>
              </a:tr>
              <a:tr h="12839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% of </a:t>
                      </a:r>
                      <a:r>
                        <a:rPr lang="es-ES" sz="800" dirty="0" err="1">
                          <a:effectLst/>
                        </a:rPr>
                        <a:t>the</a:t>
                      </a:r>
                      <a:r>
                        <a:rPr lang="es-ES" sz="800" dirty="0">
                          <a:effectLst/>
                        </a:rPr>
                        <a:t> </a:t>
                      </a:r>
                      <a:r>
                        <a:rPr lang="es-ES" sz="800" dirty="0" err="1">
                          <a:effectLst/>
                        </a:rPr>
                        <a:t>period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91.67%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53.28%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67.75%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83.25%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937142618"/>
                  </a:ext>
                </a:extLst>
              </a:tr>
              <a:tr h="17267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dirty="0" err="1">
                          <a:effectLst/>
                        </a:rPr>
                        <a:t>Age</a:t>
                      </a:r>
                      <a:r>
                        <a:rPr lang="es-ES" sz="800" dirty="0">
                          <a:effectLst/>
                        </a:rPr>
                        <a:t> </a:t>
                      </a:r>
                      <a:r>
                        <a:rPr lang="es-ES" sz="800" dirty="0" err="1">
                          <a:effectLst/>
                        </a:rPr>
                        <a:t>average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38.36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38.85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41.15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40.60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980397954"/>
                  </a:ext>
                </a:extLst>
              </a:tr>
              <a:tr h="172672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Variable </a:t>
                      </a:r>
                      <a:r>
                        <a:rPr lang="es-ES" sz="800" dirty="0" err="1">
                          <a:effectLst/>
                        </a:rPr>
                        <a:t>interest</a:t>
                      </a:r>
                      <a:r>
                        <a:rPr lang="es-ES" sz="800" dirty="0">
                          <a:effectLst/>
                        </a:rPr>
                        <a:t> </a:t>
                      </a:r>
                      <a:r>
                        <a:rPr lang="es-ES" sz="800" dirty="0" err="1">
                          <a:effectLst/>
                        </a:rPr>
                        <a:t>rate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Average debtors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1.78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1.46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1.55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1.52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854126965"/>
                  </a:ext>
                </a:extLst>
              </a:tr>
              <a:tr h="17267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dirty="0" err="1">
                          <a:effectLst/>
                        </a:rPr>
                        <a:t>Interest</a:t>
                      </a:r>
                      <a:r>
                        <a:rPr lang="es-ES" sz="800" dirty="0">
                          <a:effectLst/>
                        </a:rPr>
                        <a:t> </a:t>
                      </a:r>
                      <a:r>
                        <a:rPr lang="es-ES" sz="800" dirty="0" err="1">
                          <a:effectLst/>
                        </a:rPr>
                        <a:t>rate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5.15%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5.64%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4.48%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4.90%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123098320"/>
                  </a:ext>
                </a:extLst>
              </a:tr>
              <a:tr h="25364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dirty="0" err="1">
                          <a:effectLst/>
                        </a:rPr>
                        <a:t>Number</a:t>
                      </a:r>
                      <a:r>
                        <a:rPr lang="es-ES" sz="800" dirty="0">
                          <a:effectLst/>
                        </a:rPr>
                        <a:t> of </a:t>
                      </a:r>
                      <a:r>
                        <a:rPr lang="es-ES" sz="800" dirty="0" err="1">
                          <a:effectLst/>
                        </a:rPr>
                        <a:t>instruments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60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107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347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141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240855265"/>
                  </a:ext>
                </a:extLst>
              </a:tr>
              <a:tr h="12588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% of </a:t>
                      </a:r>
                      <a:r>
                        <a:rPr lang="es-ES" sz="800" dirty="0" err="1">
                          <a:effectLst/>
                        </a:rPr>
                        <a:t>the</a:t>
                      </a:r>
                      <a:r>
                        <a:rPr lang="es-ES" sz="800" dirty="0">
                          <a:effectLst/>
                        </a:rPr>
                        <a:t> </a:t>
                      </a:r>
                      <a:r>
                        <a:rPr lang="es-ES" sz="800" dirty="0" err="1">
                          <a:effectLst/>
                        </a:rPr>
                        <a:t>period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8.33%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46.72%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32.25%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16.75%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981650467"/>
                  </a:ext>
                </a:extLst>
              </a:tr>
              <a:tr h="17267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dirty="0" err="1">
                          <a:effectLst/>
                        </a:rPr>
                        <a:t>Age</a:t>
                      </a:r>
                      <a:r>
                        <a:rPr lang="es-ES" sz="800" dirty="0">
                          <a:effectLst/>
                        </a:rPr>
                        <a:t> </a:t>
                      </a:r>
                      <a:r>
                        <a:rPr lang="es-ES" sz="800" dirty="0" err="1">
                          <a:effectLst/>
                        </a:rPr>
                        <a:t>average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40.64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38.51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43.97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44.09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839973117"/>
                  </a:ext>
                </a:extLst>
              </a:tr>
            </a:tbl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 rIns="0"/>
          <a:lstStyle/>
          <a:p>
            <a:fld id="{A58C8573-A6E0-47AA-817A-34AF5765DF85}" type="slidenum">
              <a:rPr lang="es-ES" sz="1200"/>
              <a:pPr/>
              <a:t>9</a:t>
            </a:fld>
            <a:endParaRPr lang="es-ES" sz="120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_tradnl" sz="1600" dirty="0" err="1"/>
              <a:t>Examples</a:t>
            </a:r>
            <a:r>
              <a:rPr lang="es-ES_tradnl" sz="1600" dirty="0"/>
              <a:t> - </a:t>
            </a:r>
            <a:r>
              <a:rPr lang="es-ES_tradnl" sz="1600" dirty="0" err="1"/>
              <a:t>Evolution</a:t>
            </a:r>
            <a:endParaRPr lang="es-ES_tradnl" sz="1600" dirty="0"/>
          </a:p>
          <a:p>
            <a:r>
              <a:rPr lang="es-ES" sz="1600" dirty="0"/>
              <a:t> </a:t>
            </a:r>
          </a:p>
          <a:p>
            <a:endParaRPr lang="es-ES" sz="16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900" dirty="0"/>
              <a:t>Horizontal Functions Department</a:t>
            </a:r>
          </a:p>
          <a:p>
            <a:endParaRPr lang="es-ES" sz="900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19245" y="114155"/>
            <a:ext cx="6368979" cy="282859"/>
          </a:xfrm>
        </p:spPr>
        <p:txBody>
          <a:bodyPr/>
          <a:lstStyle/>
          <a:p>
            <a:r>
              <a:rPr lang="en-GB" sz="1800" dirty="0"/>
              <a:t>Information Analysis and Suptech Division</a:t>
            </a:r>
            <a:endParaRPr lang="es-ES" sz="1800" dirty="0"/>
          </a:p>
        </p:txBody>
      </p:sp>
      <p:sp>
        <p:nvSpPr>
          <p:cNvPr id="9" name="Rectángulo redondeado 8"/>
          <p:cNvSpPr/>
          <p:nvPr/>
        </p:nvSpPr>
        <p:spPr>
          <a:xfrm>
            <a:off x="251520" y="890510"/>
            <a:ext cx="8607093" cy="493298"/>
          </a:xfrm>
          <a:prstGeom prst="round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Originations in other country</a:t>
            </a:r>
          </a:p>
        </p:txBody>
      </p:sp>
      <p:sp>
        <p:nvSpPr>
          <p:cNvPr id="31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dirty="0"/>
              <a:t> </a:t>
            </a:r>
            <a:endParaRPr lang="es-ES" dirty="0"/>
          </a:p>
        </p:txBody>
      </p:sp>
      <p:sp>
        <p:nvSpPr>
          <p:cNvPr id="3" name="AutoShape 2" descr="Tree Overview Plot for Calificacion"/>
          <p:cNvSpPr>
            <a:spLocks noChangeAspect="1" noChangeArrowheads="1"/>
          </p:cNvSpPr>
          <p:nvPr/>
        </p:nvSpPr>
        <p:spPr bwMode="auto">
          <a:xfrm>
            <a:off x="31750" y="-682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" name="Rectángulo 40"/>
          <p:cNvSpPr/>
          <p:nvPr/>
        </p:nvSpPr>
        <p:spPr>
          <a:xfrm>
            <a:off x="279799" y="3782131"/>
            <a:ext cx="4076177" cy="2584043"/>
          </a:xfrm>
          <a:prstGeom prst="rect">
            <a:avLst/>
          </a:prstGeom>
          <a:noFill/>
          <a:ln w="254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6" name="Grupo 45"/>
          <p:cNvGrpSpPr/>
          <p:nvPr/>
        </p:nvGrpSpPr>
        <p:grpSpPr>
          <a:xfrm>
            <a:off x="322478" y="1492519"/>
            <a:ext cx="523543" cy="528837"/>
            <a:chOff x="417510" y="1623698"/>
            <a:chExt cx="523543" cy="528837"/>
          </a:xfrm>
        </p:grpSpPr>
        <p:sp>
          <p:nvSpPr>
            <p:cNvPr id="26" name="Rectángulo 25"/>
            <p:cNvSpPr/>
            <p:nvPr/>
          </p:nvSpPr>
          <p:spPr>
            <a:xfrm>
              <a:off x="486760" y="1623698"/>
              <a:ext cx="38504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1</a:t>
              </a:r>
            </a:p>
          </p:txBody>
        </p:sp>
        <p:sp>
          <p:nvSpPr>
            <p:cNvPr id="44" name="Elipse 43"/>
            <p:cNvSpPr/>
            <p:nvPr/>
          </p:nvSpPr>
          <p:spPr>
            <a:xfrm>
              <a:off x="417510" y="1623698"/>
              <a:ext cx="523543" cy="52883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49" name="Grupo 48"/>
          <p:cNvGrpSpPr/>
          <p:nvPr/>
        </p:nvGrpSpPr>
        <p:grpSpPr>
          <a:xfrm>
            <a:off x="4515984" y="1506024"/>
            <a:ext cx="523543" cy="528837"/>
            <a:chOff x="417510" y="1623698"/>
            <a:chExt cx="523543" cy="528837"/>
          </a:xfrm>
        </p:grpSpPr>
        <p:sp>
          <p:nvSpPr>
            <p:cNvPr id="50" name="Rectángulo 49"/>
            <p:cNvSpPr/>
            <p:nvPr/>
          </p:nvSpPr>
          <p:spPr>
            <a:xfrm>
              <a:off x="486760" y="1623698"/>
              <a:ext cx="38504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_tradnl" sz="28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2</a:t>
              </a:r>
              <a:endParaRPr lang="es-E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51" name="Elipse 50"/>
            <p:cNvSpPr/>
            <p:nvPr/>
          </p:nvSpPr>
          <p:spPr>
            <a:xfrm>
              <a:off x="417510" y="1623698"/>
              <a:ext cx="523543" cy="52883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7" name="Rectángulo 56"/>
          <p:cNvSpPr/>
          <p:nvPr/>
        </p:nvSpPr>
        <p:spPr>
          <a:xfrm>
            <a:off x="279799" y="1440925"/>
            <a:ext cx="4076177" cy="2276107"/>
          </a:xfrm>
          <a:prstGeom prst="rect">
            <a:avLst/>
          </a:prstGeom>
          <a:noFill/>
          <a:ln w="254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Rectángulo 60"/>
          <p:cNvSpPr/>
          <p:nvPr/>
        </p:nvSpPr>
        <p:spPr>
          <a:xfrm>
            <a:off x="4425048" y="3789184"/>
            <a:ext cx="4433565" cy="2576990"/>
          </a:xfrm>
          <a:prstGeom prst="rect">
            <a:avLst/>
          </a:prstGeom>
          <a:noFill/>
          <a:ln w="254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62" name="Grupo 61"/>
          <p:cNvGrpSpPr/>
          <p:nvPr/>
        </p:nvGrpSpPr>
        <p:grpSpPr>
          <a:xfrm>
            <a:off x="322477" y="3852184"/>
            <a:ext cx="523543" cy="528837"/>
            <a:chOff x="417510" y="1623698"/>
            <a:chExt cx="523543" cy="528837"/>
          </a:xfrm>
        </p:grpSpPr>
        <p:sp>
          <p:nvSpPr>
            <p:cNvPr id="63" name="Rectángulo 62"/>
            <p:cNvSpPr/>
            <p:nvPr/>
          </p:nvSpPr>
          <p:spPr>
            <a:xfrm>
              <a:off x="486760" y="1623698"/>
              <a:ext cx="38504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_tradnl" sz="28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3</a:t>
              </a:r>
              <a:endParaRPr lang="es-E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64" name="Elipse 63"/>
            <p:cNvSpPr/>
            <p:nvPr/>
          </p:nvSpPr>
          <p:spPr>
            <a:xfrm>
              <a:off x="417510" y="1623698"/>
              <a:ext cx="523543" cy="52883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4" name="Rectángulo 33"/>
          <p:cNvSpPr/>
          <p:nvPr/>
        </p:nvSpPr>
        <p:spPr>
          <a:xfrm>
            <a:off x="4425048" y="1440925"/>
            <a:ext cx="4433566" cy="2276107"/>
          </a:xfrm>
          <a:prstGeom prst="rect">
            <a:avLst/>
          </a:prstGeom>
          <a:noFill/>
          <a:ln w="254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3" name="Conector recto de flecha 12"/>
          <p:cNvCxnSpPr/>
          <p:nvPr/>
        </p:nvCxnSpPr>
        <p:spPr>
          <a:xfrm>
            <a:off x="7068178" y="1725469"/>
            <a:ext cx="1449592" cy="322790"/>
          </a:xfrm>
          <a:prstGeom prst="straightConnector1">
            <a:avLst/>
          </a:prstGeom>
          <a:ln w="31750">
            <a:tailEnd type="triangle"/>
          </a:ln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upo 42"/>
          <p:cNvGrpSpPr/>
          <p:nvPr/>
        </p:nvGrpSpPr>
        <p:grpSpPr>
          <a:xfrm>
            <a:off x="4499734" y="3856499"/>
            <a:ext cx="523543" cy="528837"/>
            <a:chOff x="417510" y="1623698"/>
            <a:chExt cx="523543" cy="528837"/>
          </a:xfrm>
        </p:grpSpPr>
        <p:sp>
          <p:nvSpPr>
            <p:cNvPr id="47" name="Rectángulo 46"/>
            <p:cNvSpPr/>
            <p:nvPr/>
          </p:nvSpPr>
          <p:spPr>
            <a:xfrm>
              <a:off x="486760" y="1623698"/>
              <a:ext cx="38504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_tradnl" sz="28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4</a:t>
              </a:r>
              <a:endParaRPr lang="es-E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48" name="Elipse 47"/>
            <p:cNvSpPr/>
            <p:nvPr/>
          </p:nvSpPr>
          <p:spPr>
            <a:xfrm>
              <a:off x="417510" y="1623698"/>
              <a:ext cx="523543" cy="52883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4" name="Elipse 53"/>
          <p:cNvSpPr/>
          <p:nvPr/>
        </p:nvSpPr>
        <p:spPr>
          <a:xfrm>
            <a:off x="2116675" y="2417387"/>
            <a:ext cx="1439620" cy="3311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Elipse 65"/>
          <p:cNvSpPr/>
          <p:nvPr/>
        </p:nvSpPr>
        <p:spPr>
          <a:xfrm>
            <a:off x="7740353" y="4559103"/>
            <a:ext cx="976978" cy="2024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Elipse 66"/>
          <p:cNvSpPr/>
          <p:nvPr/>
        </p:nvSpPr>
        <p:spPr>
          <a:xfrm>
            <a:off x="7143140" y="4574913"/>
            <a:ext cx="440041" cy="1866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Elipse 67"/>
          <p:cNvSpPr/>
          <p:nvPr/>
        </p:nvSpPr>
        <p:spPr>
          <a:xfrm>
            <a:off x="8277290" y="5877272"/>
            <a:ext cx="440041" cy="21602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/>
          <p:cNvSpPr/>
          <p:nvPr/>
        </p:nvSpPr>
        <p:spPr>
          <a:xfrm>
            <a:off x="7165450" y="5877272"/>
            <a:ext cx="440041" cy="21602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Elipse 69"/>
          <p:cNvSpPr/>
          <p:nvPr/>
        </p:nvSpPr>
        <p:spPr>
          <a:xfrm>
            <a:off x="7164796" y="5472035"/>
            <a:ext cx="440041" cy="1866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Elipse 70"/>
          <p:cNvSpPr/>
          <p:nvPr/>
        </p:nvSpPr>
        <p:spPr>
          <a:xfrm>
            <a:off x="8264439" y="5472035"/>
            <a:ext cx="440041" cy="1866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Elipse 59"/>
          <p:cNvSpPr/>
          <p:nvPr/>
        </p:nvSpPr>
        <p:spPr>
          <a:xfrm rot="17446797">
            <a:off x="3410493" y="4541760"/>
            <a:ext cx="1038435" cy="2133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864620" y="4085355"/>
            <a:ext cx="1512168" cy="128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600" b="1" dirty="0">
                <a:solidFill>
                  <a:schemeClr val="tx1"/>
                </a:solidFill>
              </a:rPr>
              <a:t>AVERAGE TERM EVOLUTION</a:t>
            </a:r>
            <a:endParaRPr lang="es-ES" sz="600" b="1" dirty="0">
              <a:solidFill>
                <a:schemeClr val="tx1"/>
              </a:solidFill>
            </a:endParaRPr>
          </a:p>
        </p:txBody>
      </p:sp>
      <p:sp>
        <p:nvSpPr>
          <p:cNvPr id="45" name="Rectángulo 44"/>
          <p:cNvSpPr/>
          <p:nvPr/>
        </p:nvSpPr>
        <p:spPr>
          <a:xfrm rot="16200000">
            <a:off x="681573" y="4668923"/>
            <a:ext cx="706286" cy="48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600" b="1" dirty="0" err="1">
                <a:solidFill>
                  <a:schemeClr val="tx1"/>
                </a:solidFill>
              </a:rPr>
              <a:t>Average</a:t>
            </a:r>
            <a:r>
              <a:rPr lang="es-ES_tradnl" sz="600" b="1" dirty="0">
                <a:solidFill>
                  <a:schemeClr val="tx1"/>
                </a:solidFill>
              </a:rPr>
              <a:t> </a:t>
            </a:r>
            <a:r>
              <a:rPr lang="es-ES_tradnl" sz="600" b="1" dirty="0" err="1">
                <a:solidFill>
                  <a:schemeClr val="tx1"/>
                </a:solidFill>
              </a:rPr>
              <a:t>term</a:t>
            </a:r>
            <a:endParaRPr lang="es-ES" sz="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863231"/>
      </p:ext>
    </p:extLst>
  </p:cSld>
  <p:clrMapOvr>
    <a:masterClrMapping/>
  </p:clrMapOvr>
</p:sld>
</file>

<file path=ppt/theme/theme1.xml><?xml version="1.0" encoding="utf-8"?>
<a:theme xmlns:a="http://schemas.openxmlformats.org/drawingml/2006/main" name="1.PORTADA">
  <a:themeElements>
    <a:clrScheme name="Presentacion_fondo_blanco_1">
      <a:dk1>
        <a:srgbClr val="000000"/>
      </a:dk1>
      <a:lt1>
        <a:srgbClr val="FFFFFF"/>
      </a:lt1>
      <a:dk2>
        <a:srgbClr val="000000"/>
      </a:dk2>
      <a:lt2>
        <a:srgbClr val="D6AB98"/>
      </a:lt2>
      <a:accent1>
        <a:srgbClr val="B35C48"/>
      </a:accent1>
      <a:accent2>
        <a:srgbClr val="858585"/>
      </a:accent2>
      <a:accent3>
        <a:srgbClr val="FFFFFF"/>
      </a:accent3>
      <a:accent4>
        <a:srgbClr val="000000"/>
      </a:accent4>
      <a:accent5>
        <a:srgbClr val="D6B5B1"/>
      </a:accent5>
      <a:accent6>
        <a:srgbClr val="787878"/>
      </a:accent6>
      <a:hlink>
        <a:srgbClr val="B35C48"/>
      </a:hlink>
      <a:folHlink>
        <a:srgbClr val="B35C48"/>
      </a:folHlink>
    </a:clrScheme>
    <a:fontScheme name="Presentacion_fondo_blanco_1">
      <a:majorFont>
        <a:latin typeface="BdE Neue Helvetica 55 Roman"/>
        <a:ea typeface=""/>
        <a:cs typeface=""/>
      </a:majorFont>
      <a:minorFont>
        <a:latin typeface="BdE Neue 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n_blanca.potx [solo lectura]" id="{7FED09B4-2303-4685-B0B1-A8C54A3DA75F}" vid="{4A74220B-9A1D-4966-8028-4CDFFAA58061}"/>
    </a:ext>
  </a:extLst>
</a:theme>
</file>

<file path=ppt/theme/theme2.xml><?xml version="1.0" encoding="utf-8"?>
<a:theme xmlns:a="http://schemas.openxmlformats.org/drawingml/2006/main" name="2.INDICE">
  <a:themeElements>
    <a:clrScheme name="Gráfico">
      <a:dk1>
        <a:sysClr val="windowText" lastClr="000000"/>
      </a:dk1>
      <a:lt1>
        <a:sysClr val="window" lastClr="FFFFFF"/>
      </a:lt1>
      <a:dk2>
        <a:srgbClr val="B35C48"/>
      </a:dk2>
      <a:lt2>
        <a:srgbClr val="858585"/>
      </a:lt2>
      <a:accent1>
        <a:srgbClr val="004081"/>
      </a:accent1>
      <a:accent2>
        <a:srgbClr val="A32938"/>
      </a:accent2>
      <a:accent3>
        <a:srgbClr val="246C24"/>
      </a:accent3>
      <a:accent4>
        <a:srgbClr val="F08F00"/>
      </a:accent4>
      <a:accent5>
        <a:srgbClr val="00B8AF"/>
      </a:accent5>
      <a:accent6>
        <a:srgbClr val="EE0213"/>
      </a:accent6>
      <a:hlink>
        <a:srgbClr val="B35C48"/>
      </a:hlink>
      <a:folHlink>
        <a:srgbClr val="800080"/>
      </a:folHlink>
    </a:clrScheme>
    <a:fontScheme name="Corporativo">
      <a:majorFont>
        <a:latin typeface="BdE Neue Helvetica 55 Roman"/>
        <a:ea typeface=""/>
        <a:cs typeface=""/>
      </a:majorFont>
      <a:minorFont>
        <a:latin typeface="BdE Neue 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n_blanca.potx [solo lectura]" id="{7FED09B4-2303-4685-B0B1-A8C54A3DA75F}" vid="{946DA253-7C5C-491E-B107-07B036D05F4F}"/>
    </a:ext>
  </a:extLst>
</a:theme>
</file>

<file path=ppt/theme/theme3.xml><?xml version="1.0" encoding="utf-8"?>
<a:theme xmlns:a="http://schemas.openxmlformats.org/drawingml/2006/main" name="3.CONTENIDO">
  <a:themeElements>
    <a:clrScheme name="Corporativo">
      <a:dk1>
        <a:sysClr val="windowText" lastClr="000000"/>
      </a:dk1>
      <a:lt1>
        <a:sysClr val="window" lastClr="FFFFFF"/>
      </a:lt1>
      <a:dk2>
        <a:srgbClr val="B2967A"/>
      </a:dk2>
      <a:lt2>
        <a:srgbClr val="B94105"/>
      </a:lt2>
      <a:accent1>
        <a:srgbClr val="B35C48"/>
      </a:accent1>
      <a:accent2>
        <a:srgbClr val="858585"/>
      </a:accent2>
      <a:accent3>
        <a:srgbClr val="DE9738"/>
      </a:accent3>
      <a:accent4>
        <a:srgbClr val="643C28"/>
      </a:accent4>
      <a:accent5>
        <a:srgbClr val="D6AB98"/>
      </a:accent5>
      <a:accent6>
        <a:srgbClr val="C39269"/>
      </a:accent6>
      <a:hlink>
        <a:srgbClr val="B35C48"/>
      </a:hlink>
      <a:folHlink>
        <a:srgbClr val="800080"/>
      </a:folHlink>
    </a:clrScheme>
    <a:fontScheme name="Corporativo">
      <a:majorFont>
        <a:latin typeface="BdE Neue Helvetica 55 Roman"/>
        <a:ea typeface=""/>
        <a:cs typeface=""/>
      </a:majorFont>
      <a:minorFont>
        <a:latin typeface="BdE Neue 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marL="0" marR="0" indent="0" algn="l" defTabSz="914400" rtl="0" eaLnBrk="1" fontAlgn="auto" latinLnBrk="0" hangingPunct="1">
          <a:lnSpc>
            <a:spcPts val="2160"/>
          </a:lnSpc>
          <a:spcBef>
            <a:spcPts val="0"/>
          </a:spcBef>
          <a:spcAft>
            <a:spcPts val="432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BdE Neue Helvetica 55 Roman" pitchFamily="34" charset="0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on_blanca.potx [solo lectura]" id="{7FED09B4-2303-4685-B0B1-A8C54A3DA75F}" vid="{0EDBB5A4-A1F8-4033-8CFA-8595BE5900D4}"/>
    </a:ext>
  </a:extLst>
</a:theme>
</file>

<file path=ppt/theme/theme4.xml><?xml version="1.0" encoding="utf-8"?>
<a:theme xmlns:a="http://schemas.openxmlformats.org/drawingml/2006/main" name="6.CONTRAPORTA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n_blanca.potx [solo lectura]" id="{7FED09B4-2303-4685-B0B1-A8C54A3DA75F}" vid="{1967D846-BC97-4BDD-9AFB-8A9D7CE5ED9E}"/>
    </a:ext>
  </a:extLst>
</a:theme>
</file>

<file path=ppt/theme/theme5.xml><?xml version="1.0" encoding="utf-8"?>
<a:theme xmlns:a="http://schemas.openxmlformats.org/drawingml/2006/main" name="Tema de Office">
  <a:themeElements>
    <a:clrScheme name="Presentacion_fondo_blanco_1">
      <a:dk1>
        <a:srgbClr val="000000"/>
      </a:dk1>
      <a:lt1>
        <a:srgbClr val="FFFFFF"/>
      </a:lt1>
      <a:dk2>
        <a:srgbClr val="000000"/>
      </a:dk2>
      <a:lt2>
        <a:srgbClr val="D6AB98"/>
      </a:lt2>
      <a:accent1>
        <a:srgbClr val="B35C48"/>
      </a:accent1>
      <a:accent2>
        <a:srgbClr val="858585"/>
      </a:accent2>
      <a:accent3>
        <a:srgbClr val="FFFFFF"/>
      </a:accent3>
      <a:accent4>
        <a:srgbClr val="000000"/>
      </a:accent4>
      <a:accent5>
        <a:srgbClr val="D6B5B1"/>
      </a:accent5>
      <a:accent6>
        <a:srgbClr val="787878"/>
      </a:accent6>
      <a:hlink>
        <a:srgbClr val="3F3F3F"/>
      </a:hlink>
      <a:folHlink>
        <a:srgbClr val="643C28"/>
      </a:folHlink>
    </a:clrScheme>
    <a:fontScheme name="Presentacion_fondo_blanco_1">
      <a:majorFont>
        <a:latin typeface="BdE Neue Helvetica 55 Roman"/>
        <a:ea typeface=""/>
        <a:cs typeface=""/>
      </a:majorFont>
      <a:minorFont>
        <a:latin typeface="BdE Neue 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Presentacion_fondo_blanco_1">
      <a:dk1>
        <a:srgbClr val="000000"/>
      </a:dk1>
      <a:lt1>
        <a:srgbClr val="FFFFFF"/>
      </a:lt1>
      <a:dk2>
        <a:srgbClr val="000000"/>
      </a:dk2>
      <a:lt2>
        <a:srgbClr val="D6AB98"/>
      </a:lt2>
      <a:accent1>
        <a:srgbClr val="B35C48"/>
      </a:accent1>
      <a:accent2>
        <a:srgbClr val="858585"/>
      </a:accent2>
      <a:accent3>
        <a:srgbClr val="FFFFFF"/>
      </a:accent3>
      <a:accent4>
        <a:srgbClr val="000000"/>
      </a:accent4>
      <a:accent5>
        <a:srgbClr val="D6B5B1"/>
      </a:accent5>
      <a:accent6>
        <a:srgbClr val="787878"/>
      </a:accent6>
      <a:hlink>
        <a:srgbClr val="3F3F3F"/>
      </a:hlink>
      <a:folHlink>
        <a:srgbClr val="643C28"/>
      </a:folHlink>
    </a:clrScheme>
    <a:fontScheme name="Presentacion_fondo_blanco_1">
      <a:majorFont>
        <a:latin typeface="BdE Neue Helvetica 55 Roman"/>
        <a:ea typeface=""/>
        <a:cs typeface=""/>
      </a:majorFont>
      <a:minorFont>
        <a:latin typeface="BdE Neue 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58CD4A2ACBCF4C876B306748FB5957" ma:contentTypeVersion="0" ma:contentTypeDescription="Create a new document." ma:contentTypeScope="" ma:versionID="3286ef5c8e4daf74b99081c8b761e3c1">
  <xsd:schema xmlns:xsd="http://www.w3.org/2001/XMLSchema" xmlns:xs="http://www.w3.org/2001/XMLSchema" xmlns:p="http://schemas.microsoft.com/office/2006/metadata/properties" xmlns:ns2="6acf3a52-5fc7-44aa-b5a3-d8fcafa65ae9" targetNamespace="http://schemas.microsoft.com/office/2006/metadata/properties" ma:root="true" ma:fieldsID="e8ff1453af244be79c7d1998fa47f1f5" ns2:_="">
    <xsd:import namespace="6acf3a52-5fc7-44aa-b5a3-d8fcafa65ae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cf3a52-5fc7-44aa-b5a3-d8fcafa65ae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acf3a52-5fc7-44aa-b5a3-d8fcafa65ae9">VEUUTWAY6F6P-1314499509-29</_dlc_DocId>
    <_dlc_DocIdUrl xmlns="6acf3a52-5fc7-44aa-b5a3-d8fcafa65ae9">
      <Url>https://nova.bofnet.fi/sites/rv/_layouts/15/DocIdRedir.aspx?ID=VEUUTWAY6F6P-1314499509-29</Url>
      <Description>VEUUTWAY6F6P-1314499509-29</Description>
    </_dlc_DocIdUrl>
  </documentManagement>
</p:properties>
</file>

<file path=customXml/itemProps1.xml><?xml version="1.0" encoding="utf-8"?>
<ds:datastoreItem xmlns:ds="http://schemas.openxmlformats.org/officeDocument/2006/customXml" ds:itemID="{90E57ABC-D610-4781-A20B-4E0C02F9F68E}"/>
</file>

<file path=customXml/itemProps2.xml><?xml version="1.0" encoding="utf-8"?>
<ds:datastoreItem xmlns:ds="http://schemas.openxmlformats.org/officeDocument/2006/customXml" ds:itemID="{37DA36F6-21B5-49EC-BDD9-050E9C76FBF8}"/>
</file>

<file path=customXml/itemProps3.xml><?xml version="1.0" encoding="utf-8"?>
<ds:datastoreItem xmlns:ds="http://schemas.openxmlformats.org/officeDocument/2006/customXml" ds:itemID="{D04D9DC6-E9FB-42EE-9229-068C00DA7914}"/>
</file>

<file path=customXml/itemProps4.xml><?xml version="1.0" encoding="utf-8"?>
<ds:datastoreItem xmlns:ds="http://schemas.openxmlformats.org/officeDocument/2006/customXml" ds:itemID="{8FCE0A3F-4B49-4E1E-B5A6-68793EBEFF9C}"/>
</file>

<file path=docProps/app.xml><?xml version="1.0" encoding="utf-8"?>
<Properties xmlns="http://schemas.openxmlformats.org/officeDocument/2006/extended-properties" xmlns:vt="http://schemas.openxmlformats.org/officeDocument/2006/docPropsVTypes">
  <Template>Presentacion_blanca</Template>
  <TotalTime>0</TotalTime>
  <Words>1234</Words>
  <Application>Microsoft Office PowerPoint</Application>
  <PresentationFormat>Presentación en pantalla (4:3)</PresentationFormat>
  <Paragraphs>328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BdE Neue Helvetica 55 Roman</vt:lpstr>
      <vt:lpstr>Calibri</vt:lpstr>
      <vt:lpstr>Wingdings</vt:lpstr>
      <vt:lpstr>1.PORTADA</vt:lpstr>
      <vt:lpstr>2.INDICE</vt:lpstr>
      <vt:lpstr>3.CONTENIDO</vt:lpstr>
      <vt:lpstr>6.CONTRAPORTADA</vt:lpstr>
      <vt:lpstr>AVALANCH Adversarial VALidation para Análisis de la Nueva Concesión Hipotecaria </vt:lpstr>
      <vt:lpstr>INDEX</vt:lpstr>
      <vt:lpstr>AVALANCH</vt:lpstr>
      <vt:lpstr>Information Analysis and Suptech Division </vt:lpstr>
      <vt:lpstr>Information Analysis and Suptech Division </vt:lpstr>
      <vt:lpstr>Information Analysis and Suptech Division</vt:lpstr>
      <vt:lpstr>Information Analysis and Suptech Division</vt:lpstr>
      <vt:lpstr>Information Analysis and Suptech Division</vt:lpstr>
      <vt:lpstr>Information Analysis and Suptech Division</vt:lpstr>
      <vt:lpstr>Information Analysis and Suptech Division</vt:lpstr>
      <vt:lpstr>Information Analysis and Suptech Division</vt:lpstr>
      <vt:lpstr>Information Analysis and Suptech Division</vt:lpstr>
      <vt:lpstr>Information Analysis and Suptech Division</vt:lpstr>
      <vt:lpstr>Grupo de Análisis de la Información y Suptech</vt:lpstr>
      <vt:lpstr>Grupo de Análisis de la Información y Suptech</vt:lpstr>
      <vt:lpstr>Information Analysis and Suptech Division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2019-07-09T06:53:50Z</dcterms:created>
  <dcterms:modified xsi:type="dcterms:W3CDTF">2025-10-30T13:24:38Z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0x0101000658CD4A2ACBCF4C876B306748FB5957</vt:lpwstr>
  </property>
  <property fmtid="{D5CDD505-2E9C-101B-9397-08002B2CF9AE}" pid="3" name="_dlc_DocIdItemGuid">
    <vt:lpwstr>9870a301-8440-4117-8afd-b177f7205473</vt:lpwstr>
  </property>
</Properties>
</file>

<file path=userCustomization/customUI.xml><?xml version="1.0" encoding="utf-8"?>
<mso:customUI xmlns:mso="http://schemas.microsoft.com/office/2006/01/customui">
  <mso:ribbon>
    <mso:qat>
      <mso:documentControls>
        <mso:control idQ="mso:ViewSlideMasterView" visible="true"/>
        <mso:control idQ="mso:ViewNormalViewPowerPoint" visible="true"/>
      </mso:documentControls>
    </mso:qat>
  </mso:ribbon>
</mso:customUI>
</file>