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4"/>
  </p:sldMasterIdLst>
  <p:notesMasterIdLst>
    <p:notesMasterId r:id="rId30"/>
  </p:notesMasterIdLst>
  <p:handoutMasterIdLst>
    <p:handoutMasterId r:id="rId31"/>
  </p:handoutMasterIdLst>
  <p:sldIdLst>
    <p:sldId id="465" r:id="rId5"/>
    <p:sldId id="510" r:id="rId6"/>
    <p:sldId id="522" r:id="rId7"/>
    <p:sldId id="527" r:id="rId8"/>
    <p:sldId id="531" r:id="rId9"/>
    <p:sldId id="528" r:id="rId10"/>
    <p:sldId id="530" r:id="rId11"/>
    <p:sldId id="529" r:id="rId12"/>
    <p:sldId id="536" r:id="rId13"/>
    <p:sldId id="523" r:id="rId14"/>
    <p:sldId id="537" r:id="rId15"/>
    <p:sldId id="532" r:id="rId16"/>
    <p:sldId id="632" r:id="rId17"/>
    <p:sldId id="624" r:id="rId18"/>
    <p:sldId id="622" r:id="rId19"/>
    <p:sldId id="623" r:id="rId20"/>
    <p:sldId id="524" r:id="rId21"/>
    <p:sldId id="535" r:id="rId22"/>
    <p:sldId id="538" r:id="rId23"/>
    <p:sldId id="534" r:id="rId24"/>
    <p:sldId id="539" r:id="rId25"/>
    <p:sldId id="525" r:id="rId26"/>
    <p:sldId id="526" r:id="rId27"/>
    <p:sldId id="366" r:id="rId28"/>
    <p:sldId id="620" r:id="rId2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5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DANDEVILLE" initials="AD" lastIdx="5" clrIdx="0">
    <p:extLst>
      <p:ext uri="{19B8F6BF-5375-455C-9EA6-DF929625EA0E}">
        <p15:presenceInfo xmlns:p15="http://schemas.microsoft.com/office/powerpoint/2012/main" userId="S-1-5-21-3337309816-2907398862-663535011-100802" providerId="AD"/>
      </p:ext>
    </p:extLst>
  </p:cmAuthor>
  <p:cmAuthor id="2" name="Chantal ENGLERT" initials="CE" lastIdx="1" clrIdx="1">
    <p:extLst>
      <p:ext uri="{19B8F6BF-5375-455C-9EA6-DF929625EA0E}">
        <p15:presenceInfo xmlns:p15="http://schemas.microsoft.com/office/powerpoint/2012/main" userId="S::chantal.englert@uni.lu::2911a62c-3029-4e2c-bf70-3dde00efb3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A75"/>
    <a:srgbClr val="000D85"/>
    <a:srgbClr val="000000"/>
    <a:srgbClr val="872852"/>
    <a:srgbClr val="FFFFFF"/>
    <a:srgbClr val="F2F2F2"/>
    <a:srgbClr val="5C0025"/>
    <a:srgbClr val="00A0CF"/>
    <a:srgbClr val="E03400"/>
    <a:srgbClr val="0FA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22"/>
    <p:restoredTop sz="95827"/>
  </p:normalViewPr>
  <p:slideViewPr>
    <p:cSldViewPr snapToGrid="0">
      <p:cViewPr varScale="1">
        <p:scale>
          <a:sx n="82" d="100"/>
          <a:sy n="82" d="100"/>
        </p:scale>
        <p:origin x="72" y="269"/>
      </p:cViewPr>
      <p:guideLst>
        <p:guide orient="horz" pos="194"/>
        <p:guide/>
        <p:guide orient="horz" pos="5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AD99-C8D0-4A84-9335-5A9B802B40CF}" type="datetimeFigureOut">
              <a:rPr lang="lb-LU" smtClean="0"/>
              <a:pPr/>
              <a:t>05.11.25</a:t>
            </a:fld>
            <a:endParaRPr lang="lb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1ECB-F45B-499C-B19B-FA29906B876F}" type="slidenum">
              <a:rPr lang="lb-LU" smtClean="0"/>
              <a:pPr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22989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A63E1-A2A2-6F4B-A381-048F498A91E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461A-2F76-9B45-BD8C-695B6B1FE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7C46B47C-7A45-C3E5-091E-15A791729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>
            <a:extLst>
              <a:ext uri="{FF2B5EF4-FFF2-40B4-BE49-F238E27FC236}">
                <a16:creationId xmlns:a16="http://schemas.microsoft.com/office/drawing/2014/main" id="{C14F93E1-5F41-487C-BBD7-96A8C95844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093" y="5334379"/>
            <a:ext cx="5792608" cy="12311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>
            <a:extLst>
              <a:ext uri="{FF2B5EF4-FFF2-40B4-BE49-F238E27FC236}">
                <a16:creationId xmlns:a16="http://schemas.microsoft.com/office/drawing/2014/main" id="{08139677-43A6-A432-4A6F-A5D327914E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482600" y="620713"/>
            <a:ext cx="7769225" cy="4370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81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>
            <a:extLst>
              <a:ext uri="{FF2B5EF4-FFF2-40B4-BE49-F238E27FC236}">
                <a16:creationId xmlns:a16="http://schemas.microsoft.com/office/drawing/2014/main" id="{69172645-09D8-6274-5553-DD9C6072A612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>
            <a:off x="4948765" y="649111"/>
            <a:ext cx="0" cy="1023057"/>
          </a:xfrm>
          <a:prstGeom prst="line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A0D3E-FFA7-84AF-169E-AF33C61C0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r="26874" b="2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BEA2BB4-915D-1D0D-56DB-30B7B9369E91}"/>
              </a:ext>
            </a:extLst>
          </p:cNvPr>
          <p:cNvSpPr>
            <a:spLocks/>
          </p:cNvSpPr>
          <p:nvPr userDrawn="1"/>
        </p:nvSpPr>
        <p:spPr bwMode="auto">
          <a:xfrm>
            <a:off x="0" y="297975"/>
            <a:ext cx="12192000" cy="1350962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/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782B5802-BD5D-A7F6-1257-F2620783DAE2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>
            <a:off x="5497772" y="493039"/>
            <a:ext cx="0" cy="1023057"/>
          </a:xfrm>
          <a:prstGeom prst="line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1679D-C46C-2759-EC23-83AB7A57C1C8}"/>
              </a:ext>
            </a:extLst>
          </p:cNvPr>
          <p:cNvSpPr/>
          <p:nvPr userDrawn="1"/>
        </p:nvSpPr>
        <p:spPr>
          <a:xfrm>
            <a:off x="0" y="493039"/>
            <a:ext cx="273971" cy="714157"/>
          </a:xfrm>
          <a:prstGeom prst="rect">
            <a:avLst/>
          </a:prstGeom>
          <a:solidFill>
            <a:srgbClr val="2D4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2D4A75"/>
              </a:solidFill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1CA9FBF-C9B6-B307-344F-58C0EF2168A0}"/>
              </a:ext>
            </a:extLst>
          </p:cNvPr>
          <p:cNvSpPr txBox="1">
            <a:spLocks/>
          </p:cNvSpPr>
          <p:nvPr userDrawn="1"/>
        </p:nvSpPr>
        <p:spPr>
          <a:xfrm>
            <a:off x="833132" y="354388"/>
            <a:ext cx="3520190" cy="1354666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Tx/>
              <a:buNone/>
              <a:defRPr sz="2000" kern="120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140B"/>
              </a:buClr>
              <a:defRPr/>
            </a:pPr>
            <a:r>
              <a:rPr lang="en-US">
                <a:solidFill>
                  <a:srgbClr val="FFFFFF"/>
                </a:solidFill>
                <a:latin typeface="Arial"/>
                <a:sym typeface="Gill Sans" charset="0"/>
              </a:rPr>
              <a:t>University of Luxembourg Faculty of Law, Economics and 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D840B-A45E-1041-A61B-DB36DB12DAC4}"/>
              </a:ext>
            </a:extLst>
          </p:cNvPr>
          <p:cNvSpPr txBox="1"/>
          <p:nvPr userDrawn="1"/>
        </p:nvSpPr>
        <p:spPr>
          <a:xfrm>
            <a:off x="5603959" y="580164"/>
            <a:ext cx="5754909" cy="1246495"/>
          </a:xfrm>
          <a:prstGeom prst="rect">
            <a:avLst/>
          </a:prstGeom>
        </p:spPr>
        <p:txBody>
          <a:bodyPr vert="horz" wrap="none" lIns="0" tIns="0" rIns="0" rtlCol="0">
            <a:spAutoFit/>
          </a:bodyPr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Chair in Financial Law (inclusive Finance)</a:t>
            </a:r>
          </a:p>
          <a:p>
            <a:pPr algn="ctr"/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vision and goals for the upcoming </a:t>
            </a:r>
          </a:p>
          <a:p>
            <a:pPr algn="ctr"/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years 2026-2030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12192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sz="1800"/>
              <a:t>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5030" y="241301"/>
            <a:ext cx="273971" cy="714157"/>
          </a:xfrm>
          <a:prstGeom prst="rect">
            <a:avLst/>
          </a:prstGeom>
          <a:solidFill>
            <a:srgbClr val="2D4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2D4A75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64632" y="266700"/>
            <a:ext cx="9173635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The </a:t>
            </a:r>
            <a:r>
              <a:rPr lang="fr-CH" dirty="0" err="1"/>
              <a:t>University</a:t>
            </a:r>
            <a:r>
              <a:rPr lang="fr-CH" dirty="0"/>
              <a:t> of Luxembourg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34FFEC-D048-BD7B-66E4-F85CCF5468EA}"/>
              </a:ext>
            </a:extLst>
          </p:cNvPr>
          <p:cNvGrpSpPr/>
          <p:nvPr userDrawn="1"/>
        </p:nvGrpSpPr>
        <p:grpSpPr>
          <a:xfrm>
            <a:off x="10139710" y="534390"/>
            <a:ext cx="1139930" cy="771967"/>
            <a:chOff x="6793675" y="550964"/>
            <a:chExt cx="867600" cy="607703"/>
          </a:xfrm>
        </p:grpSpPr>
        <p:grpSp>
          <p:nvGrpSpPr>
            <p:cNvPr id="3" name="Group 17">
              <a:extLst>
                <a:ext uri="{FF2B5EF4-FFF2-40B4-BE49-F238E27FC236}">
                  <a16:creationId xmlns:a16="http://schemas.microsoft.com/office/drawing/2014/main" id="{89273D8B-3957-7C0D-552D-433831993CF5}"/>
                </a:ext>
              </a:extLst>
            </p:cNvPr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D6C04C4-79BF-E7C0-CD84-65CB42A8DD75}"/>
                  </a:ext>
                </a:extLst>
              </p:cNvPr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 sz="18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B05751-FB3E-8195-E3AF-C4F32093C1BA}"/>
                  </a:ext>
                </a:extLst>
              </p:cNvPr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 sz="1800"/>
              </a:p>
            </p:txBody>
          </p:sp>
        </p:grpSp>
        <p:pic>
          <p:nvPicPr>
            <p:cNvPr id="7" name="Picture 6" descr="UNI_logo_quadri_def.pdf">
              <a:extLst>
                <a:ext uri="{FF2B5EF4-FFF2-40B4-BE49-F238E27FC236}">
                  <a16:creationId xmlns:a16="http://schemas.microsoft.com/office/drawing/2014/main" id="{08FF7BFB-609A-801F-6D2F-4DBAF6083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page">
    <p:bg>
      <p:bgPr>
        <a:gradFill flip="none" rotWithShape="1">
          <a:gsLst>
            <a:gs pos="0">
              <a:schemeClr val="bg1">
                <a:tint val="80000"/>
                <a:satMod val="300000"/>
                <a:alpha val="0"/>
              </a:schemeClr>
            </a:gs>
            <a:gs pos="100000">
              <a:srgbClr val="4C79AB">
                <a:alpha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rgbClr val="00AA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516000"/>
            <a:ext cx="1221228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387500" y="5949573"/>
            <a:ext cx="1156800" cy="607703"/>
            <a:chOff x="6793675" y="550964"/>
            <a:chExt cx="867600" cy="607703"/>
          </a:xfrm>
        </p:grpSpPr>
        <p:grpSp>
          <p:nvGrpSpPr>
            <p:cNvPr id="2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22" name="Rounded Rectangle 21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 sz="180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 sz="1800"/>
              </a:p>
            </p:txBody>
          </p:sp>
        </p:grpSp>
        <p:pic>
          <p:nvPicPr>
            <p:cNvPr id="21" name="Picture 20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0" y="1820080"/>
            <a:ext cx="10482613" cy="28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5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page">
    <p:bg>
      <p:bgPr>
        <a:gradFill flip="none" rotWithShape="1">
          <a:gsLst>
            <a:gs pos="0">
              <a:schemeClr val="bg1">
                <a:tint val="80000"/>
                <a:satMod val="300000"/>
                <a:alpha val="0"/>
              </a:schemeClr>
            </a:gs>
            <a:gs pos="100000">
              <a:srgbClr val="4C79AB">
                <a:alpha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1617300"/>
            <a:ext cx="12192000" cy="5258700"/>
          </a:xfrm>
          <a:prstGeom prst="rect">
            <a:avLst/>
          </a:prstGeom>
          <a:solidFill>
            <a:srgbClr val="00AA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 rot="10800000" flipH="1" flipV="1">
            <a:off x="0" y="4140200"/>
            <a:ext cx="3840000" cy="635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rot="10800000" flipH="1">
            <a:off x="8371887" y="4140200"/>
            <a:ext cx="3840000" cy="635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46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288036" indent="0" algn="ctr">
              <a:buNone/>
              <a:defRPr/>
            </a:lvl2pPr>
            <a:lvl3pPr marL="576070" indent="0" algn="ctr">
              <a:buNone/>
              <a:defRPr/>
            </a:lvl3pPr>
            <a:lvl4pPr marL="864106" indent="0" algn="ctr">
              <a:buNone/>
              <a:defRPr/>
            </a:lvl4pPr>
            <a:lvl5pPr marL="1152142" indent="0" algn="ctr">
              <a:buNone/>
              <a:defRPr/>
            </a:lvl5pPr>
            <a:lvl6pPr marL="1440177" indent="0" algn="ctr">
              <a:buNone/>
              <a:defRPr/>
            </a:lvl6pPr>
            <a:lvl7pPr marL="1728212" indent="0" algn="ctr">
              <a:buNone/>
              <a:defRPr/>
            </a:lvl7pPr>
            <a:lvl8pPr marL="2016248" indent="0" algn="ctr">
              <a:buNone/>
              <a:defRPr/>
            </a:lvl8pPr>
            <a:lvl9pPr marL="2304283" indent="0" algn="ctr">
              <a:buNone/>
              <a:defRPr/>
            </a:lvl9pPr>
          </a:lstStyle>
          <a:p>
            <a:r>
              <a:rPr lang="fr-CH"/>
              <a:t>Click to edit Master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2130028"/>
            <a:ext cx="10363200" cy="1470422"/>
          </a:xfrm>
          <a:prstGeom prst="rect">
            <a:avLst/>
          </a:prstGeom>
        </p:spPr>
        <p:txBody>
          <a:bodyPr vert="horz" lIns="57607" tIns="28804" rIns="57607" bIns="28804"/>
          <a:lstStyle>
            <a:lvl1pPr algn="ctr"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18" name="Rectangle 1"/>
          <p:cNvSpPr>
            <a:spLocks/>
          </p:cNvSpPr>
          <p:nvPr userDrawn="1"/>
        </p:nvSpPr>
        <p:spPr bwMode="auto">
          <a:xfrm>
            <a:off x="0" y="0"/>
            <a:ext cx="12192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sz="1800"/>
              <a:t> 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57300"/>
            <a:ext cx="1221228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10387500" y="692066"/>
            <a:ext cx="1156800" cy="607703"/>
            <a:chOff x="6793675" y="550964"/>
            <a:chExt cx="867600" cy="607703"/>
          </a:xfrm>
        </p:grpSpPr>
        <p:grpSp>
          <p:nvGrpSpPr>
            <p:cNvPr id="1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6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 sz="180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 sz="1800"/>
              </a:p>
            </p:txBody>
          </p:sp>
        </p:grpSp>
        <p:pic>
          <p:nvPicPr>
            <p:cNvPr id="15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910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pter page">
    <p:bg>
      <p:bgPr>
        <a:gradFill flip="none" rotWithShape="1">
          <a:gsLst>
            <a:gs pos="0">
              <a:schemeClr val="bg1">
                <a:tint val="80000"/>
                <a:satMod val="300000"/>
                <a:alpha val="0"/>
              </a:schemeClr>
            </a:gs>
            <a:gs pos="100000">
              <a:srgbClr val="4C79AB">
                <a:alpha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20280" y="1257300"/>
            <a:ext cx="12212280" cy="560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 rot="10800000" flipH="1" flipV="1">
            <a:off x="-1" y="3345439"/>
            <a:ext cx="2598009" cy="6351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rot="10800000" flipH="1">
            <a:off x="9593989" y="3345438"/>
            <a:ext cx="2598011" cy="6351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2130028"/>
            <a:ext cx="10363200" cy="1470422"/>
          </a:xfrm>
          <a:prstGeom prst="rect">
            <a:avLst/>
          </a:prstGeom>
        </p:spPr>
        <p:txBody>
          <a:bodyPr vert="horz" lIns="57607" tIns="28804" rIns="57607" bIns="28804"/>
          <a:lstStyle>
            <a:lvl1pPr algn="ctr">
              <a:defRPr sz="3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endParaRPr lang="en-US" dirty="0"/>
          </a:p>
        </p:txBody>
      </p:sp>
      <p:sp>
        <p:nvSpPr>
          <p:cNvPr id="18" name="Rectangle 1"/>
          <p:cNvSpPr>
            <a:spLocks/>
          </p:cNvSpPr>
          <p:nvPr userDrawn="1"/>
        </p:nvSpPr>
        <p:spPr bwMode="auto">
          <a:xfrm>
            <a:off x="0" y="0"/>
            <a:ext cx="12192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sz="1800" dirty="0"/>
              <a:t>  </a:t>
            </a: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10387500" y="692066"/>
            <a:ext cx="1156800" cy="607703"/>
            <a:chOff x="6793675" y="550964"/>
            <a:chExt cx="867600" cy="607703"/>
          </a:xfrm>
        </p:grpSpPr>
        <p:grpSp>
          <p:nvGrpSpPr>
            <p:cNvPr id="1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6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 sz="180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 sz="1800"/>
              </a:p>
            </p:txBody>
          </p:sp>
        </p:grpSp>
        <p:pic>
          <p:nvPicPr>
            <p:cNvPr id="15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348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EDA0-5476-4A0A-AB15-374BADCEE02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8F63-CE11-4217-9A35-0760C40D9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8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7" r:id="rId2"/>
    <p:sldLayoutId id="2147483856" r:id="rId3"/>
    <p:sldLayoutId id="2147483838" r:id="rId4"/>
    <p:sldLayoutId id="2147483859" r:id="rId5"/>
    <p:sldLayoutId id="21474838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mailto:Carmen.preda@uni.lu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://www.ssrn.com/author=357808" TargetMode="External"/><Relationship Id="rId4" Type="http://schemas.openxmlformats.org/officeDocument/2006/relationships/hyperlink" Target="mailto:Dirk.Zetzsche@uni.lu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rn.com/abstract=3018534" TargetMode="External"/><Relationship Id="rId13" Type="http://schemas.openxmlformats.org/officeDocument/2006/relationships/hyperlink" Target="http://www.ssrn.com/abstract=3392321" TargetMode="External"/><Relationship Id="rId18" Type="http://schemas.openxmlformats.org/officeDocument/2006/relationships/image" Target="../media/image24.png"/><Relationship Id="rId26" Type="http://schemas.openxmlformats.org/officeDocument/2006/relationships/hyperlink" Target="http://www.ssrn.com/abstract=3532975" TargetMode="External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20.png"/><Relationship Id="rId12" Type="http://schemas.openxmlformats.org/officeDocument/2006/relationships/hyperlink" Target="http://www.ssrn.com/abstract=3224115" TargetMode="External"/><Relationship Id="rId17" Type="http://schemas.openxmlformats.org/officeDocument/2006/relationships/image" Target="../media/image23.png"/><Relationship Id="rId25" Type="http://schemas.openxmlformats.org/officeDocument/2006/relationships/hyperlink" Target="http://www.ssrn.com/abstract=3531711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ssrn.com/abstract%20=3414401" TargetMode="External"/><Relationship Id="rId20" Type="http://schemas.openxmlformats.org/officeDocument/2006/relationships/hyperlink" Target="http://www.ssrn.com/abstract=3478640" TargetMode="External"/><Relationship Id="rId29" Type="http://schemas.openxmlformats.org/officeDocument/2006/relationships/hyperlink" Target="https://ssrn.com/abstract=3783605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24" Type="http://schemas.openxmlformats.org/officeDocument/2006/relationships/hyperlink" Target="http://www.ssrn.com/abstract=3359399" TargetMode="External"/><Relationship Id="rId32" Type="http://schemas.openxmlformats.org/officeDocument/2006/relationships/hyperlink" Target="http://www.ssrn.com/author=357808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23" Type="http://schemas.openxmlformats.org/officeDocument/2006/relationships/image" Target="../media/image27.png"/><Relationship Id="rId28" Type="http://schemas.openxmlformats.org/officeDocument/2006/relationships/image" Target="../media/image28.jpeg"/><Relationship Id="rId10" Type="http://schemas.openxmlformats.org/officeDocument/2006/relationships/hyperlink" Target="http://www.ssrn.com/abstract=3018214" TargetMode="External"/><Relationship Id="rId19" Type="http://schemas.openxmlformats.org/officeDocument/2006/relationships/image" Target="../media/image25.png"/><Relationship Id="rId31" Type="http://schemas.openxmlformats.org/officeDocument/2006/relationships/hyperlink" Target="mailto:Dirk.Zetzsche@uni.lu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www.ssrn.com/abstract=2959925" TargetMode="External"/><Relationship Id="rId14" Type="http://schemas.openxmlformats.org/officeDocument/2006/relationships/hyperlink" Target="http://www.ssrn.com/abstract=3072298" TargetMode="External"/><Relationship Id="rId22" Type="http://schemas.openxmlformats.org/officeDocument/2006/relationships/hyperlink" Target="http://www.ssrn.com/abstract=3245287" TargetMode="External"/><Relationship Id="rId27" Type="http://schemas.openxmlformats.org/officeDocument/2006/relationships/hyperlink" Target="https://ssrn.com/abstract=3455872" TargetMode="External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ada_for web_white_bkgr.jpg">
            <a:extLst>
              <a:ext uri="{FF2B5EF4-FFF2-40B4-BE49-F238E27FC236}">
                <a16:creationId xmlns:a16="http://schemas.microsoft.com/office/drawing/2014/main" id="{7C9A2588-4101-CB89-352C-E69D4048E5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3974"/>
            <a:ext cx="1415581" cy="105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16">
            <a:extLst>
              <a:ext uri="{FF2B5EF4-FFF2-40B4-BE49-F238E27FC236}">
                <a16:creationId xmlns:a16="http://schemas.microsoft.com/office/drawing/2014/main" id="{B83E5B8A-5BA6-D0F5-0A9F-BE92652C5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59" y="5783655"/>
            <a:ext cx="3920695" cy="1087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83B44D-B2B5-3DBE-AD32-26E65EBC6F78}"/>
              </a:ext>
            </a:extLst>
          </p:cNvPr>
          <p:cNvSpPr/>
          <p:nvPr/>
        </p:nvSpPr>
        <p:spPr>
          <a:xfrm>
            <a:off x="5673012" y="905069"/>
            <a:ext cx="6326155" cy="634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400" dirty="0">
                <a:solidFill>
                  <a:schemeClr val="tx1"/>
                </a:solidFill>
              </a:rPr>
              <a:t>Regulation of Artificial Intelligence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0A99D-8F78-B799-A47E-1D23642D1CE1}"/>
              </a:ext>
            </a:extLst>
          </p:cNvPr>
          <p:cNvSpPr/>
          <p:nvPr/>
        </p:nvSpPr>
        <p:spPr>
          <a:xfrm>
            <a:off x="2374639" y="3735357"/>
            <a:ext cx="6326155" cy="133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400" dirty="0">
                <a:solidFill>
                  <a:schemeClr val="tx1"/>
                </a:solidFill>
              </a:rPr>
              <a:t>Prof. Dr. Dirk A. Zetzsche</a:t>
            </a:r>
          </a:p>
          <a:p>
            <a:pPr algn="ctr"/>
            <a:r>
              <a:rPr lang="en-DE" sz="2400" dirty="0">
                <a:solidFill>
                  <a:schemeClr val="tx1"/>
                </a:solidFill>
              </a:rPr>
              <a:t>Professor in Financial Law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552E5-F29A-6A88-EE91-7DDD368756CA}"/>
              </a:ext>
            </a:extLst>
          </p:cNvPr>
          <p:cNvSpPr/>
          <p:nvPr/>
        </p:nvSpPr>
        <p:spPr>
          <a:xfrm>
            <a:off x="5472754" y="5783654"/>
            <a:ext cx="6326155" cy="1087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400" dirty="0">
                <a:solidFill>
                  <a:schemeClr val="tx1"/>
                </a:solidFill>
              </a:rPr>
              <a:t>Based on Zetzsche et al., </a:t>
            </a:r>
            <a:br>
              <a:rPr lang="en-DE" sz="2400" dirty="0">
                <a:solidFill>
                  <a:schemeClr val="tx1"/>
                </a:solidFill>
              </a:rPr>
            </a:br>
            <a:r>
              <a:rPr lang="en-DE" sz="2400" dirty="0">
                <a:solidFill>
                  <a:schemeClr val="tx1"/>
                </a:solidFill>
              </a:rPr>
              <a:t>AI and Risk M</a:t>
            </a: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DE" sz="2400" dirty="0" err="1">
                <a:solidFill>
                  <a:schemeClr val="tx1"/>
                </a:solidFill>
              </a:rPr>
              <a:t>nagement</a:t>
            </a:r>
            <a:r>
              <a:rPr lang="en-DE" sz="2400" dirty="0">
                <a:solidFill>
                  <a:schemeClr val="tx1"/>
                </a:solidFill>
              </a:rPr>
              <a:t> (2025)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5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01D6A-1D98-38CD-21D8-09BA7BD6D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E243-5803-53A6-F1CA-AA030511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B. </a:t>
            </a:r>
            <a:r>
              <a:rPr lang="en-US" dirty="0"/>
              <a:t>Risks of AI in Finance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538DD4-2D00-2335-B551-2ABD9A540F10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AutoNum type="romanUcPeriod"/>
            </a:pPr>
            <a:r>
              <a:rPr lang="en-US" dirty="0"/>
              <a:t>Privacy as Trust</a:t>
            </a:r>
          </a:p>
          <a:p>
            <a:pPr marL="971550" lvl="1" indent="-514350">
              <a:buAutoNum type="romanUcPeriod"/>
            </a:pPr>
            <a:r>
              <a:rPr lang="en-US" dirty="0"/>
              <a:t>Client protection</a:t>
            </a:r>
          </a:p>
          <a:p>
            <a:pPr marL="971550" lvl="1" indent="-514350">
              <a:buAutoNum type="romanUcPeriod"/>
            </a:pPr>
            <a:r>
              <a:rPr lang="en-US" dirty="0"/>
              <a:t>Systemic Risk</a:t>
            </a:r>
            <a:endParaRPr lang="en-D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78589-78BF-0EF8-8BCD-C6AA5505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522" y="0"/>
            <a:ext cx="791547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0AD4B5-24F1-437D-FC44-F035D632149A}"/>
              </a:ext>
            </a:extLst>
          </p:cNvPr>
          <p:cNvSpPr/>
          <p:nvPr/>
        </p:nvSpPr>
        <p:spPr>
          <a:xfrm>
            <a:off x="4851918" y="5766318"/>
            <a:ext cx="961053" cy="65314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F80E83-944A-FEF7-8A6D-F9B82375C355}"/>
              </a:ext>
            </a:extLst>
          </p:cNvPr>
          <p:cNvSpPr/>
          <p:nvPr/>
        </p:nvSpPr>
        <p:spPr>
          <a:xfrm>
            <a:off x="4845695" y="4817705"/>
            <a:ext cx="961053" cy="65314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1EE0B8-5CA0-FE0A-6433-2F68B38AA146}"/>
              </a:ext>
            </a:extLst>
          </p:cNvPr>
          <p:cNvSpPr/>
          <p:nvPr/>
        </p:nvSpPr>
        <p:spPr>
          <a:xfrm>
            <a:off x="4886127" y="1946987"/>
            <a:ext cx="961053" cy="65314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163CAE-4CF0-7FD1-D7E1-91D1CBA691FE}"/>
              </a:ext>
            </a:extLst>
          </p:cNvPr>
          <p:cNvSpPr/>
          <p:nvPr/>
        </p:nvSpPr>
        <p:spPr>
          <a:xfrm>
            <a:off x="9983751" y="3844212"/>
            <a:ext cx="961053" cy="25006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9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8BCAC-1F97-67EE-586D-BCBA24289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2247-18A3-2BDA-1F18-E21CAC65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2" y="266700"/>
            <a:ext cx="10700054" cy="990600"/>
          </a:xfrm>
        </p:spPr>
        <p:txBody>
          <a:bodyPr/>
          <a:lstStyle/>
          <a:p>
            <a:r>
              <a:rPr lang="en-DE" dirty="0"/>
              <a:t>B. </a:t>
            </a:r>
            <a:r>
              <a:rPr lang="en-US" dirty="0"/>
              <a:t>Risks of AI in Finance</a:t>
            </a:r>
            <a:r>
              <a:rPr lang="en-DE" dirty="0"/>
              <a:t>: </a:t>
            </a:r>
            <a:r>
              <a:rPr lang="en-US" dirty="0"/>
              <a:t>Joseph Luft and Harrington Ingham</a:t>
            </a:r>
            <a:r>
              <a:rPr lang="en-DE" dirty="0"/>
              <a:t>, Johari Window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D90CC5-0526-5BF8-F540-111F02738605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buFont typeface="Arial" panose="020B0604020202020204" pitchFamily="34" charset="0"/>
              <a:buChar char="•"/>
            </a:pPr>
            <a:endParaRPr lang="en-DE" dirty="0"/>
          </a:p>
          <a:p>
            <a:pPr marL="0" lvl="2">
              <a:buFont typeface="Arial" panose="020B0604020202020204" pitchFamily="34" charset="0"/>
              <a:buChar char="•"/>
            </a:pPr>
            <a:endParaRPr lang="en-DE" dirty="0"/>
          </a:p>
          <a:p>
            <a:pPr marL="0" lvl="2">
              <a:buFont typeface="Arial" panose="020B0604020202020204" pitchFamily="34" charset="0"/>
              <a:buChar char="•"/>
            </a:pPr>
            <a:endParaRPr lang="en-DE" dirty="0"/>
          </a:p>
          <a:p>
            <a:pPr marL="0" lvl="2">
              <a:buFont typeface="Arial" panose="020B0604020202020204" pitchFamily="34" charset="0"/>
              <a:buChar char="•"/>
            </a:pPr>
            <a:endParaRPr lang="en-DE" dirty="0"/>
          </a:p>
          <a:p>
            <a:pPr marL="0" lvl="2">
              <a:buFont typeface="Arial" panose="020B0604020202020204" pitchFamily="34" charset="0"/>
              <a:buChar char="•"/>
            </a:pPr>
            <a:endParaRPr lang="en-DE" dirty="0"/>
          </a:p>
          <a:p>
            <a:pPr marL="0" lvl="2">
              <a:buFont typeface="Arial" panose="020B0604020202020204" pitchFamily="34" charset="0"/>
              <a:buChar char="•"/>
            </a:pPr>
            <a:endParaRPr lang="en-DE" dirty="0"/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DE" dirty="0" err="1"/>
              <a:t>ecret</a:t>
            </a:r>
            <a:r>
              <a:rPr lang="en-DE" dirty="0"/>
              <a:t> collusion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DE" dirty="0"/>
              <a:t>Systematically wrong decisions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DE" dirty="0"/>
              <a:t>Capital misallocation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DE" dirty="0"/>
              <a:t>Large losses (“</a:t>
            </a:r>
            <a:r>
              <a:rPr lang="en-DE" dirty="0" err="1"/>
              <a:t>mistrades</a:t>
            </a:r>
            <a:r>
              <a:rPr lang="en-DE" dirty="0"/>
              <a:t>”, bad investments)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DE" dirty="0"/>
              <a:t>Compliance risks (fines, penalties etc)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en-DE" dirty="0"/>
              <a:t>Hidden interrelations etc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5A724-150A-488D-56E7-D6973C8D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231"/>
            <a:ext cx="12192000" cy="280511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3DA298D-DFD1-5C2C-0811-8F7FBFAF48A7}"/>
              </a:ext>
            </a:extLst>
          </p:cNvPr>
          <p:cNvSpPr/>
          <p:nvPr/>
        </p:nvSpPr>
        <p:spPr>
          <a:xfrm rot="13483924">
            <a:off x="7907129" y="3852277"/>
            <a:ext cx="2220686" cy="116788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B0994D-8F7F-2400-6DDE-38BC9962FF17}"/>
              </a:ext>
            </a:extLst>
          </p:cNvPr>
          <p:cNvSpPr/>
          <p:nvPr/>
        </p:nvSpPr>
        <p:spPr>
          <a:xfrm rot="13501567">
            <a:off x="5182549" y="3879749"/>
            <a:ext cx="2220686" cy="116788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2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769D6-C83A-3B61-2271-7677DB3D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3103-1014-62FB-6079-C7AA778A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</a:t>
            </a:r>
            <a:r>
              <a:rPr lang="en-US" dirty="0"/>
              <a:t>Regulatory </a:t>
            </a:r>
            <a:r>
              <a:rPr lang="en-DE" dirty="0"/>
              <a:t>A</a:t>
            </a:r>
            <a:r>
              <a:rPr lang="en-US" dirty="0" err="1"/>
              <a:t>pproaches</a:t>
            </a:r>
            <a:r>
              <a:rPr lang="en-US" dirty="0"/>
              <a:t> to AI &amp; F</a:t>
            </a:r>
            <a:r>
              <a:rPr lang="en-DE" dirty="0" err="1"/>
              <a:t>i</a:t>
            </a:r>
            <a:r>
              <a:rPr lang="en-US" dirty="0"/>
              <a:t>nance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6C5026-8564-3941-292C-7F05DB35B12A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AutoNum type="romanUcPeriod"/>
            </a:pPr>
            <a:r>
              <a:rPr lang="en-US" dirty="0"/>
              <a:t>AI Act =&gt; privacy focus</a:t>
            </a:r>
          </a:p>
          <a:p>
            <a:pPr marL="1028700" lvl="1" indent="-571500">
              <a:buAutoNum type="romanUcPeriod"/>
            </a:pPr>
            <a:r>
              <a:rPr lang="en-DE" dirty="0"/>
              <a:t>Humans in the Loop =&gt; limits of human capacities: KUK or UKUK</a:t>
            </a:r>
          </a:p>
          <a:p>
            <a:pPr marL="1028700" lvl="1" indent="-571500">
              <a:buAutoNum type="romanUcPeriod"/>
            </a:pPr>
            <a:r>
              <a:rPr lang="en-US" dirty="0"/>
              <a:t>Capital requirements =&gt; SERB</a:t>
            </a:r>
            <a:r>
              <a:rPr lang="en-DE" dirty="0"/>
              <a:t> =&gt; limits of bank supervision</a:t>
            </a:r>
            <a:endParaRPr lang="en-US" dirty="0"/>
          </a:p>
          <a:p>
            <a:pPr marL="1028700" lvl="1" indent="-571500">
              <a:buAutoNum type="romanUcPeriod"/>
            </a:pPr>
            <a:r>
              <a:rPr lang="en-US" dirty="0"/>
              <a:t>Delegation rules (general)</a:t>
            </a:r>
            <a:r>
              <a:rPr lang="en-DE" dirty="0"/>
              <a:t> =&gt; tail waggles with the dog</a:t>
            </a:r>
            <a:endParaRPr lang="en-US" dirty="0"/>
          </a:p>
          <a:p>
            <a:pPr marL="1028700" lvl="1" indent="-571500">
              <a:buAutoNum type="romanUcPeriod"/>
            </a:pPr>
            <a:r>
              <a:rPr lang="en-US" dirty="0"/>
              <a:t>DORA approach</a:t>
            </a:r>
            <a:r>
              <a:rPr lang="en-DE" dirty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1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B8BD95F6-6197-96EE-97C5-17960F767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>
            <a:extLst>
              <a:ext uri="{FF2B5EF4-FFF2-40B4-BE49-F238E27FC236}">
                <a16:creationId xmlns:a16="http://schemas.microsoft.com/office/drawing/2014/main" id="{3EAE1EF7-AED1-35B2-FCBB-0264308C28F9}"/>
              </a:ext>
            </a:extLst>
          </p:cNvPr>
          <p:cNvSpPr/>
          <p:nvPr/>
        </p:nvSpPr>
        <p:spPr>
          <a:xfrm>
            <a:off x="1089773" y="1"/>
            <a:ext cx="1385032" cy="2572242"/>
          </a:xfrm>
          <a:prstGeom prst="rect">
            <a:avLst/>
          </a:prstGeom>
          <a:solidFill>
            <a:srgbClr val="7C7C7C"/>
          </a:solidFill>
          <a:ln w="28575" cap="flat" cmpd="sng">
            <a:solidFill>
              <a:srgbClr val="7C7C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3656" tIns="46628" rIns="0" bIns="46628" anchor="ctr" anchorCtr="0">
            <a:noAutofit/>
          </a:bodyPr>
          <a:lstStyle/>
          <a:p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ICT Risk Management</a:t>
            </a:r>
            <a:endParaRPr sz="142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27B368DE-BD03-6CFD-16C9-94ADBB81F4D4}"/>
              </a:ext>
            </a:extLst>
          </p:cNvPr>
          <p:cNvSpPr/>
          <p:nvPr/>
        </p:nvSpPr>
        <p:spPr>
          <a:xfrm>
            <a:off x="49542" y="5570871"/>
            <a:ext cx="2425264" cy="621460"/>
          </a:xfrm>
          <a:prstGeom prst="rect">
            <a:avLst/>
          </a:prstGeom>
          <a:solidFill>
            <a:srgbClr val="7C7C7C"/>
          </a:solidFill>
          <a:ln w="28575" cap="flat" cmpd="sng">
            <a:solidFill>
              <a:srgbClr val="7C7C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3656" tIns="46628" rIns="0" bIns="46628" anchor="ctr" anchorCtr="0">
            <a:noAutofit/>
          </a:bodyPr>
          <a:lstStyle/>
          <a:p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Information and Intelligence Sharing</a:t>
            </a:r>
            <a:endParaRPr lang="en-GB" sz="142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8" name="Google Shape;258;p9">
            <a:extLst>
              <a:ext uri="{FF2B5EF4-FFF2-40B4-BE49-F238E27FC236}">
                <a16:creationId xmlns:a16="http://schemas.microsoft.com/office/drawing/2014/main" id="{A14F6A3A-2606-1F9C-708F-F27328E2218E}"/>
              </a:ext>
            </a:extLst>
          </p:cNvPr>
          <p:cNvSpPr/>
          <p:nvPr/>
        </p:nvSpPr>
        <p:spPr>
          <a:xfrm>
            <a:off x="49542" y="6317865"/>
            <a:ext cx="2425264" cy="524041"/>
          </a:xfrm>
          <a:prstGeom prst="rect">
            <a:avLst/>
          </a:prstGeom>
          <a:solidFill>
            <a:srgbClr val="7C7C7C"/>
          </a:solidFill>
          <a:ln w="28575" cap="flat" cmpd="sng">
            <a:solidFill>
              <a:srgbClr val="7C7C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3656" tIns="46628" rIns="0" bIns="46628" anchor="ctr" anchorCtr="0">
            <a:noAutofit/>
          </a:bodyPr>
          <a:lstStyle/>
          <a:p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Competent Authorities</a:t>
            </a:r>
            <a:endParaRPr sz="142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Google Shape;261;p9">
            <a:extLst>
              <a:ext uri="{FF2B5EF4-FFF2-40B4-BE49-F238E27FC236}">
                <a16:creationId xmlns:a16="http://schemas.microsoft.com/office/drawing/2014/main" id="{8D0D132D-ADCA-C235-0785-AF6D4515A46C}"/>
              </a:ext>
            </a:extLst>
          </p:cNvPr>
          <p:cNvSpPr/>
          <p:nvPr/>
        </p:nvSpPr>
        <p:spPr>
          <a:xfrm>
            <a:off x="1089773" y="4087785"/>
            <a:ext cx="1385032" cy="631924"/>
          </a:xfrm>
          <a:prstGeom prst="rect">
            <a:avLst/>
          </a:prstGeom>
          <a:solidFill>
            <a:srgbClr val="7C7C7C"/>
          </a:solidFill>
          <a:ln w="28575" cap="flat" cmpd="sng">
            <a:solidFill>
              <a:srgbClr val="7C7C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3656" tIns="46628" rIns="0" bIns="46628" anchor="ctr" anchorCtr="0">
            <a:noAutofit/>
          </a:bodyPr>
          <a:lstStyle/>
          <a:p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Digital </a:t>
            </a:r>
            <a:r>
              <a:rPr lang="en-GB" sz="1428" b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Operati-onal</a:t>
            </a:r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Resilience Testing</a:t>
            </a:r>
            <a:endParaRPr sz="142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Google Shape;270;p9">
            <a:extLst>
              <a:ext uri="{FF2B5EF4-FFF2-40B4-BE49-F238E27FC236}">
                <a16:creationId xmlns:a16="http://schemas.microsoft.com/office/drawing/2014/main" id="{ADE30AAD-A377-09FE-368F-DB413236D17A}"/>
              </a:ext>
            </a:extLst>
          </p:cNvPr>
          <p:cNvSpPr/>
          <p:nvPr/>
        </p:nvSpPr>
        <p:spPr>
          <a:xfrm>
            <a:off x="1089773" y="2686541"/>
            <a:ext cx="1385032" cy="1286944"/>
          </a:xfrm>
          <a:prstGeom prst="rect">
            <a:avLst/>
          </a:prstGeom>
          <a:solidFill>
            <a:srgbClr val="7C7C7C"/>
          </a:solidFill>
          <a:ln w="28575" cap="flat" cmpd="sng">
            <a:solidFill>
              <a:srgbClr val="7C7C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3656" tIns="46628" rIns="0" bIns="46628" anchor="ctr" anchorCtr="0">
            <a:noAutofit/>
          </a:bodyPr>
          <a:lstStyle/>
          <a:p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ICT Incident Management, Classification, and Reporting</a:t>
            </a:r>
            <a:endParaRPr sz="142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" name="Google Shape;281;p9">
            <a:extLst>
              <a:ext uri="{FF2B5EF4-FFF2-40B4-BE49-F238E27FC236}">
                <a16:creationId xmlns:a16="http://schemas.microsoft.com/office/drawing/2014/main" id="{A0272EA0-B660-EAD5-4541-A56C9D7D7741}"/>
              </a:ext>
            </a:extLst>
          </p:cNvPr>
          <p:cNvSpPr/>
          <p:nvPr/>
        </p:nvSpPr>
        <p:spPr>
          <a:xfrm>
            <a:off x="1089773" y="4834008"/>
            <a:ext cx="1385032" cy="622564"/>
          </a:xfrm>
          <a:prstGeom prst="rect">
            <a:avLst/>
          </a:prstGeom>
          <a:solidFill>
            <a:srgbClr val="7C7C7C"/>
          </a:solidFill>
          <a:ln w="28575" cap="flat" cmpd="sng">
            <a:solidFill>
              <a:srgbClr val="7C7C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3656" tIns="46628" rIns="0" bIns="46628" anchor="ctr" anchorCtr="0">
            <a:noAutofit/>
          </a:bodyPr>
          <a:lstStyle/>
          <a:p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ICT Third-party Risk Manage-</a:t>
            </a:r>
            <a:r>
              <a:rPr lang="en-GB" sz="1428" b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ment</a:t>
            </a:r>
            <a:endParaRPr sz="142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" name="Google Shape;246;p9">
            <a:extLst>
              <a:ext uri="{FF2B5EF4-FFF2-40B4-BE49-F238E27FC236}">
                <a16:creationId xmlns:a16="http://schemas.microsoft.com/office/drawing/2014/main" id="{C5F43F20-A212-C9D9-1A3F-77E54661ACE6}"/>
              </a:ext>
            </a:extLst>
          </p:cNvPr>
          <p:cNvSpPr txBox="1"/>
          <p:nvPr/>
        </p:nvSpPr>
        <p:spPr>
          <a:xfrm>
            <a:off x="2556563" y="-33953"/>
            <a:ext cx="9585896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1409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Governance and organisation (Article 5)</a:t>
            </a:r>
          </a:p>
          <a:p>
            <a:pPr marL="181409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ICT risk management framework (Articles 6 to 16)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ICT systems, protocols, and tools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Identification, classification, and documentation of ICT risks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Prevention, detection, response, and recovery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back-up, restoration, and recovery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Capability building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Crisis communication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Vendor strategy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Implementation strategy for the whole framework</a:t>
            </a:r>
          </a:p>
          <a:p>
            <a:pPr marL="366058" lvl="1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Simplified ICT risk management framework for certain small and non-interconnected financial entities</a:t>
            </a: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6DCF5EB7-4534-F302-229D-7614198BF0E9}"/>
              </a:ext>
            </a:extLst>
          </p:cNvPr>
          <p:cNvSpPr txBox="1"/>
          <p:nvPr/>
        </p:nvSpPr>
        <p:spPr>
          <a:xfrm>
            <a:off x="2556564" y="5577574"/>
            <a:ext cx="963543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1409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Formalisation of cyber threat information and intelligence sharing amongst financial entities</a:t>
            </a:r>
          </a:p>
          <a:p>
            <a:pPr marL="181409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Requirement to notify participation in such arrangements with competent authorities</a:t>
            </a:r>
          </a:p>
        </p:txBody>
      </p:sp>
      <p:sp>
        <p:nvSpPr>
          <p:cNvPr id="259" name="Google Shape;259;p9">
            <a:extLst>
              <a:ext uri="{FF2B5EF4-FFF2-40B4-BE49-F238E27FC236}">
                <a16:creationId xmlns:a16="http://schemas.microsoft.com/office/drawing/2014/main" id="{B5949494-B43B-5477-12BA-9B330147B070}"/>
              </a:ext>
            </a:extLst>
          </p:cNvPr>
          <p:cNvSpPr txBox="1"/>
          <p:nvPr/>
        </p:nvSpPr>
        <p:spPr>
          <a:xfrm>
            <a:off x="2556564" y="6317866"/>
            <a:ext cx="95858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1409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428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Competence of and collaboration among supervisory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authorities</a:t>
            </a:r>
          </a:p>
        </p:txBody>
      </p:sp>
      <p:sp>
        <p:nvSpPr>
          <p:cNvPr id="262" name="Google Shape;262;p9">
            <a:extLst>
              <a:ext uri="{FF2B5EF4-FFF2-40B4-BE49-F238E27FC236}">
                <a16:creationId xmlns:a16="http://schemas.microsoft.com/office/drawing/2014/main" id="{61814DB9-7ADA-C1A7-5002-B9A381888732}"/>
              </a:ext>
            </a:extLst>
          </p:cNvPr>
          <p:cNvSpPr txBox="1"/>
          <p:nvPr/>
        </p:nvSpPr>
        <p:spPr>
          <a:xfrm>
            <a:off x="2556564" y="4088264"/>
            <a:ext cx="95858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1409" indent="-181409">
              <a:buClr>
                <a:schemeClr val="dk1"/>
              </a:buClr>
              <a:buSzPts val="1150"/>
              <a:buFont typeface="Noto Sans Symbols"/>
              <a:buChar char="▪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Mandatory resilience testing, including advanced TLPTs for certain financial entities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Google Shape;271;p9">
            <a:extLst>
              <a:ext uri="{FF2B5EF4-FFF2-40B4-BE49-F238E27FC236}">
                <a16:creationId xmlns:a16="http://schemas.microsoft.com/office/drawing/2014/main" id="{6C71B176-10B2-3960-0E05-F605900EEDE0}"/>
              </a:ext>
            </a:extLst>
          </p:cNvPr>
          <p:cNvSpPr txBox="1"/>
          <p:nvPr/>
        </p:nvSpPr>
        <p:spPr>
          <a:xfrm>
            <a:off x="2556563" y="2731829"/>
            <a:ext cx="958589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L="177800" indent="-177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▪"/>
              <a:defRPr sz="120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  <a:lvl2pPr marL="635000" lvl="1" indent="-177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▪"/>
              <a:defRPr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2pPr>
          </a:lstStyle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Harmonised management, classification, and reporting regime for cyber incidents (Articles 17-20)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 system to disseminate information, enabling NCAs, the ESAs, the ECB, and the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spe-cialist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agency ENISA to manage cyber threats throughout the EU (Articles 19 and 22)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 possible next step may be to establish a single EU hub for major ICT-related incident reporting by financial entities (Article 21)</a:t>
            </a:r>
          </a:p>
        </p:txBody>
      </p:sp>
      <p:cxnSp>
        <p:nvCxnSpPr>
          <p:cNvPr id="274" name="Google Shape;274;p9">
            <a:extLst>
              <a:ext uri="{FF2B5EF4-FFF2-40B4-BE49-F238E27FC236}">
                <a16:creationId xmlns:a16="http://schemas.microsoft.com/office/drawing/2014/main" id="{D571FEE1-AA75-3134-32A7-44235A4BC46B}"/>
              </a:ext>
            </a:extLst>
          </p:cNvPr>
          <p:cNvCxnSpPr>
            <a:cxnSpLocks/>
          </p:cNvCxnSpPr>
          <p:nvPr/>
        </p:nvCxnSpPr>
        <p:spPr>
          <a:xfrm>
            <a:off x="2556561" y="5510250"/>
            <a:ext cx="9585899" cy="0"/>
          </a:xfrm>
          <a:prstGeom prst="straightConnector1">
            <a:avLst/>
          </a:prstGeom>
          <a:noFill/>
          <a:ln w="12700" cap="flat" cmpd="sng">
            <a:solidFill>
              <a:srgbClr val="7C7C7C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6" name="Google Shape;276;p9">
            <a:extLst>
              <a:ext uri="{FF2B5EF4-FFF2-40B4-BE49-F238E27FC236}">
                <a16:creationId xmlns:a16="http://schemas.microsoft.com/office/drawing/2014/main" id="{7A1FDDDE-B34A-332C-91AB-9CFB45DE3D33}"/>
              </a:ext>
            </a:extLst>
          </p:cNvPr>
          <p:cNvCxnSpPr/>
          <p:nvPr/>
        </p:nvCxnSpPr>
        <p:spPr>
          <a:xfrm>
            <a:off x="2556561" y="4039124"/>
            <a:ext cx="6477735" cy="0"/>
          </a:xfrm>
          <a:prstGeom prst="straightConnector1">
            <a:avLst/>
          </a:prstGeom>
          <a:noFill/>
          <a:ln w="12700" cap="flat" cmpd="sng">
            <a:solidFill>
              <a:srgbClr val="7C7C7C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8" name="Google Shape;278;p9">
            <a:extLst>
              <a:ext uri="{FF2B5EF4-FFF2-40B4-BE49-F238E27FC236}">
                <a16:creationId xmlns:a16="http://schemas.microsoft.com/office/drawing/2014/main" id="{A04597A1-58CE-E327-9E97-4DE48F23C8F9}"/>
              </a:ext>
            </a:extLst>
          </p:cNvPr>
          <p:cNvCxnSpPr/>
          <p:nvPr/>
        </p:nvCxnSpPr>
        <p:spPr>
          <a:xfrm>
            <a:off x="2556561" y="6269201"/>
            <a:ext cx="6477735" cy="0"/>
          </a:xfrm>
          <a:prstGeom prst="straightConnector1">
            <a:avLst/>
          </a:prstGeom>
          <a:noFill/>
          <a:ln w="12700" cap="flat" cmpd="sng">
            <a:solidFill>
              <a:srgbClr val="7C7C7C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9" name="Google Shape;279;p9">
            <a:extLst>
              <a:ext uri="{FF2B5EF4-FFF2-40B4-BE49-F238E27FC236}">
                <a16:creationId xmlns:a16="http://schemas.microsoft.com/office/drawing/2014/main" id="{B297D8AD-93D4-7D5C-A72C-6156F5328F75}"/>
              </a:ext>
            </a:extLst>
          </p:cNvPr>
          <p:cNvCxnSpPr/>
          <p:nvPr/>
        </p:nvCxnSpPr>
        <p:spPr>
          <a:xfrm>
            <a:off x="2556561" y="2627182"/>
            <a:ext cx="6477735" cy="0"/>
          </a:xfrm>
          <a:prstGeom prst="straightConnector1">
            <a:avLst/>
          </a:prstGeom>
          <a:noFill/>
          <a:ln w="12700" cap="flat" cmpd="sng">
            <a:solidFill>
              <a:srgbClr val="7C7C7C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0" name="Google Shape;280;p9">
            <a:extLst>
              <a:ext uri="{FF2B5EF4-FFF2-40B4-BE49-F238E27FC236}">
                <a16:creationId xmlns:a16="http://schemas.microsoft.com/office/drawing/2014/main" id="{224B8AA2-3324-BA84-305E-97122DE04089}"/>
              </a:ext>
            </a:extLst>
          </p:cNvPr>
          <p:cNvCxnSpPr/>
          <p:nvPr/>
        </p:nvCxnSpPr>
        <p:spPr>
          <a:xfrm>
            <a:off x="2556561" y="4774647"/>
            <a:ext cx="6477735" cy="0"/>
          </a:xfrm>
          <a:prstGeom prst="straightConnector1">
            <a:avLst/>
          </a:prstGeom>
          <a:noFill/>
          <a:ln w="12700" cap="flat" cmpd="sng">
            <a:solidFill>
              <a:srgbClr val="7C7C7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2" name="Google Shape;282;p9">
            <a:extLst>
              <a:ext uri="{FF2B5EF4-FFF2-40B4-BE49-F238E27FC236}">
                <a16:creationId xmlns:a16="http://schemas.microsoft.com/office/drawing/2014/main" id="{8A16AE5A-DE75-147B-20C3-A396A06B0CDB}"/>
              </a:ext>
            </a:extLst>
          </p:cNvPr>
          <p:cNvSpPr txBox="1"/>
          <p:nvPr/>
        </p:nvSpPr>
        <p:spPr>
          <a:xfrm>
            <a:off x="2556564" y="4823308"/>
            <a:ext cx="95858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L="177800" indent="-177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▪"/>
              <a:defRPr sz="120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  <a:lvl2pPr marL="635000" lvl="1" indent="-177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▪"/>
              <a:defRPr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2pPr>
          </a:lstStyle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isk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management principles, including key contractual provisions (Articles 28-30)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Oversight framework for critical third-party service providers (Articles 31-44)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247;p9">
            <a:extLst>
              <a:ext uri="{FF2B5EF4-FFF2-40B4-BE49-F238E27FC236}">
                <a16:creationId xmlns:a16="http://schemas.microsoft.com/office/drawing/2014/main" id="{C3A71AE6-F1C0-D1D8-1358-E38A9EC1B6A4}"/>
              </a:ext>
            </a:extLst>
          </p:cNvPr>
          <p:cNvSpPr/>
          <p:nvPr/>
        </p:nvSpPr>
        <p:spPr>
          <a:xfrm>
            <a:off x="49541" y="0"/>
            <a:ext cx="968549" cy="5063340"/>
          </a:xfrm>
          <a:prstGeom prst="rect">
            <a:avLst/>
          </a:prstGeom>
          <a:solidFill>
            <a:srgbClr val="7C7C7C"/>
          </a:solidFill>
          <a:ln w="28575" cap="flat" cmpd="sng">
            <a:solidFill>
              <a:srgbClr val="7C7C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731" tIns="46628" rIns="0" bIns="46628" anchor="ctr" anchorCtr="0">
            <a:noAutofit/>
          </a:bodyPr>
          <a:lstStyle/>
          <a:p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Risk Manage-</a:t>
            </a:r>
            <a:r>
              <a:rPr lang="en-GB" sz="1428" b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ment</a:t>
            </a:r>
            <a:r>
              <a:rPr lang="en-GB" sz="1428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Duties of Financial Entities</a:t>
            </a:r>
            <a:endParaRPr sz="142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FAEFA9-50AA-40C2-D56F-33E4DCD960C6}"/>
              </a:ext>
            </a:extLst>
          </p:cNvPr>
          <p:cNvSpPr/>
          <p:nvPr/>
        </p:nvSpPr>
        <p:spPr>
          <a:xfrm>
            <a:off x="950305" y="1125339"/>
            <a:ext cx="278930" cy="27893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2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37F440-BB12-1D15-E255-7FE9A399D994}"/>
              </a:ext>
            </a:extLst>
          </p:cNvPr>
          <p:cNvSpPr/>
          <p:nvPr/>
        </p:nvSpPr>
        <p:spPr>
          <a:xfrm>
            <a:off x="950305" y="3190548"/>
            <a:ext cx="278930" cy="27893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2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A18782-F9F9-D0F8-F7A0-5422EECFD917}"/>
              </a:ext>
            </a:extLst>
          </p:cNvPr>
          <p:cNvSpPr/>
          <p:nvPr/>
        </p:nvSpPr>
        <p:spPr>
          <a:xfrm>
            <a:off x="950305" y="4265422"/>
            <a:ext cx="278930" cy="27893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2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6A1C7E-8F75-8BDE-7AC9-FC6B2EC19073}"/>
              </a:ext>
            </a:extLst>
          </p:cNvPr>
          <p:cNvSpPr/>
          <p:nvPr/>
        </p:nvSpPr>
        <p:spPr>
          <a:xfrm>
            <a:off x="-89927" y="5721181"/>
            <a:ext cx="278930" cy="27893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2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80A40C-BA26-BBDD-6A32-B3A360FF2510}"/>
              </a:ext>
            </a:extLst>
          </p:cNvPr>
          <p:cNvSpPr/>
          <p:nvPr/>
        </p:nvSpPr>
        <p:spPr>
          <a:xfrm>
            <a:off x="-89927" y="6440420"/>
            <a:ext cx="278930" cy="27893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2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</a:t>
            </a:r>
          </a:p>
        </p:txBody>
      </p:sp>
      <p:sp>
        <p:nvSpPr>
          <p:cNvPr id="5" name="Google Shape;281;p9">
            <a:extLst>
              <a:ext uri="{FF2B5EF4-FFF2-40B4-BE49-F238E27FC236}">
                <a16:creationId xmlns:a16="http://schemas.microsoft.com/office/drawing/2014/main" id="{87649954-EEF3-777F-6F5F-C2A48CDCEC6F}"/>
              </a:ext>
            </a:extLst>
          </p:cNvPr>
          <p:cNvSpPr/>
          <p:nvPr/>
        </p:nvSpPr>
        <p:spPr>
          <a:xfrm>
            <a:off x="54921" y="5177641"/>
            <a:ext cx="1044928" cy="278931"/>
          </a:xfrm>
          <a:prstGeom prst="rect">
            <a:avLst/>
          </a:prstGeom>
          <a:solidFill>
            <a:srgbClr val="7C7C7C"/>
          </a:solidFill>
          <a:ln w="28575" cap="flat" cmpd="sng">
            <a:solidFill>
              <a:srgbClr val="7C7C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3656" tIns="46628" rIns="0" bIns="46628" anchor="ctr" anchorCtr="0">
            <a:noAutofit/>
          </a:bodyPr>
          <a:lstStyle/>
          <a:p>
            <a:endParaRPr sz="142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637802-7200-DF3B-0AB6-E7946ABD17A1}"/>
              </a:ext>
            </a:extLst>
          </p:cNvPr>
          <p:cNvSpPr/>
          <p:nvPr/>
        </p:nvSpPr>
        <p:spPr>
          <a:xfrm>
            <a:off x="-89927" y="5176327"/>
            <a:ext cx="278930" cy="27893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2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E5DD01-D4DD-523E-472A-52C39FD84E92}"/>
              </a:ext>
            </a:extLst>
          </p:cNvPr>
          <p:cNvSpPr/>
          <p:nvPr/>
        </p:nvSpPr>
        <p:spPr>
          <a:xfrm>
            <a:off x="122991" y="1566987"/>
            <a:ext cx="278930" cy="27893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2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9089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964B7-4F46-62CE-F3D0-CCEF5A7C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66D6-E6B1-8F8F-2FE9-DFFE2266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</a:t>
            </a:r>
            <a:r>
              <a:rPr lang="en-US" dirty="0"/>
              <a:t>D</a:t>
            </a:r>
            <a:r>
              <a:rPr lang="en-DE" dirty="0"/>
              <a:t>ORA Incident Management Framework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920A5C-DCCB-372A-2DED-2A55A90EF590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Symbol" panose="05050102010706020507" pitchFamily="18" charset="2"/>
              <a:buChar char="Þ"/>
            </a:pPr>
            <a:r>
              <a:rPr lang="en-US" dirty="0"/>
              <a:t>identify, respond to, and </a:t>
            </a:r>
            <a:r>
              <a:rPr lang="en-US" dirty="0" err="1"/>
              <a:t>manag</a:t>
            </a:r>
            <a:r>
              <a:rPr lang="en-DE" dirty="0"/>
              <a:t>e </a:t>
            </a:r>
            <a:r>
              <a:rPr lang="en-US" dirty="0"/>
              <a:t>unexpected events or disruptions that can affect an organization’s operations, security, or integrity. </a:t>
            </a:r>
            <a:endParaRPr lang="en-DE" dirty="0"/>
          </a:p>
          <a:p>
            <a:pPr fontAlgn="base">
              <a:buFont typeface="Symbol" panose="05050102010706020507" pitchFamily="18" charset="2"/>
              <a:buChar char="Þ"/>
            </a:pPr>
            <a:r>
              <a:rPr lang="en-DE" dirty="0"/>
              <a:t>q</a:t>
            </a:r>
            <a:r>
              <a:rPr lang="en-US" dirty="0" err="1"/>
              <a:t>uickly</a:t>
            </a:r>
            <a:r>
              <a:rPr lang="en-US" dirty="0"/>
              <a:t> restore normal operations and minimize the impact of the incident.</a:t>
            </a:r>
            <a:endParaRPr lang="en-DE" dirty="0"/>
          </a:p>
          <a:p>
            <a:pPr fontAlgn="base">
              <a:buFont typeface="Symbol" panose="05050102010706020507" pitchFamily="18" charset="2"/>
              <a:buChar char="Þ"/>
            </a:pPr>
            <a:endParaRPr lang="en-US" dirty="0"/>
          </a:p>
          <a:p>
            <a:pPr fontAlgn="base"/>
            <a:r>
              <a:rPr lang="en-US" b="1" dirty="0"/>
              <a:t>Detection and Identification</a:t>
            </a:r>
            <a:r>
              <a:rPr lang="en-US" dirty="0"/>
              <a:t>: Early identification of incidents through monitoring and alert systems.</a:t>
            </a:r>
          </a:p>
          <a:p>
            <a:pPr fontAlgn="base"/>
            <a:r>
              <a:rPr lang="en-US" b="1" dirty="0"/>
              <a:t>Response</a:t>
            </a:r>
            <a:r>
              <a:rPr lang="en-US" dirty="0"/>
              <a:t>: Immediate actions taken to address and mitigate the incident, including containment measures.</a:t>
            </a:r>
          </a:p>
          <a:p>
            <a:pPr fontAlgn="base"/>
            <a:r>
              <a:rPr lang="en-US" b="1" dirty="0"/>
              <a:t>Communication</a:t>
            </a:r>
            <a:r>
              <a:rPr lang="en-US" dirty="0"/>
              <a:t>: Effective communication strategies to inform stakeholders and coordinate response efforts.</a:t>
            </a:r>
          </a:p>
          <a:p>
            <a:pPr fontAlgn="base"/>
            <a:r>
              <a:rPr lang="en-US" b="1" dirty="0"/>
              <a:t>Resolution and Recovery</a:t>
            </a:r>
            <a:r>
              <a:rPr lang="en-US" dirty="0"/>
              <a:t>: Steps to resolve the incident and restore affected systems and services.</a:t>
            </a:r>
          </a:p>
          <a:p>
            <a:pPr fontAlgn="base"/>
            <a:r>
              <a:rPr lang="en-US" b="1" dirty="0"/>
              <a:t>Post-Incident Analysis</a:t>
            </a:r>
            <a:r>
              <a:rPr lang="en-US" dirty="0"/>
              <a:t>: Investigating the incident to understand its causes and prevent future occurrences.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8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43E61-1458-3FF8-01E9-EA4230C9E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D89C-0749-BA4A-3115-CB02BF9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</a:t>
            </a:r>
            <a:r>
              <a:rPr lang="en-US" dirty="0"/>
              <a:t>D</a:t>
            </a:r>
            <a:r>
              <a:rPr lang="en-DE" dirty="0"/>
              <a:t>ORA Business Continuity Framework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2A7A03-BB6E-62C7-95C9-C8126EC17ECA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Symbol" panose="05050102010706020507" pitchFamily="18" charset="2"/>
              <a:buChar char="Þ"/>
            </a:pPr>
            <a:r>
              <a:rPr lang="en-US" dirty="0"/>
              <a:t>plan and </a:t>
            </a:r>
            <a:r>
              <a:rPr lang="en-US" dirty="0" err="1"/>
              <a:t>prepa</a:t>
            </a:r>
            <a:r>
              <a:rPr lang="en-DE" dirty="0"/>
              <a:t>re</a:t>
            </a:r>
            <a:r>
              <a:rPr lang="en-US" dirty="0"/>
              <a:t> to ensure that an organization can continue to operate and deliver critical services during and after a disruption. It focuses on maintaining essential functions and minimizing downtime.</a:t>
            </a:r>
            <a:endParaRPr lang="en-DE" dirty="0"/>
          </a:p>
          <a:p>
            <a:pPr fontAlgn="base">
              <a:buFont typeface="Symbol" panose="05050102010706020507" pitchFamily="18" charset="2"/>
              <a:buChar char="Þ"/>
            </a:pPr>
            <a:endParaRPr lang="en-US" dirty="0"/>
          </a:p>
          <a:p>
            <a:pPr fontAlgn="base"/>
            <a:r>
              <a:rPr lang="en-US" b="1" dirty="0"/>
              <a:t>Business Impact Analysis (BIA): </a:t>
            </a:r>
            <a:r>
              <a:rPr lang="en-US" dirty="0"/>
              <a:t>Identifying critical business functions and the impact of disruptions on these functions.</a:t>
            </a:r>
          </a:p>
          <a:p>
            <a:pPr fontAlgn="base"/>
            <a:r>
              <a:rPr lang="en-US" b="1" dirty="0"/>
              <a:t>Continuity Planning: </a:t>
            </a:r>
            <a:r>
              <a:rPr lang="en-US" dirty="0"/>
              <a:t>Developing strategies and plans to maintain operations during various types of disruptions.</a:t>
            </a:r>
          </a:p>
          <a:p>
            <a:pPr fontAlgn="base"/>
            <a:r>
              <a:rPr lang="en-US" b="1" dirty="0"/>
              <a:t>Resource Allocation: </a:t>
            </a:r>
            <a:r>
              <a:rPr lang="en-US" dirty="0"/>
              <a:t>Ensuring that necessary resources, such as personnel, technology, and facilities, are available to support continuity efforts.</a:t>
            </a:r>
          </a:p>
          <a:p>
            <a:pPr fontAlgn="base"/>
            <a:r>
              <a:rPr lang="en-US" b="1" dirty="0"/>
              <a:t>Training and Exercises</a:t>
            </a:r>
            <a:r>
              <a:rPr lang="en-US" dirty="0"/>
              <a:t>: Regular training and simulation exercises to prepare staff for continuity procedures.</a:t>
            </a:r>
          </a:p>
          <a:p>
            <a:pPr fontAlgn="base"/>
            <a:r>
              <a:rPr lang="en-US" b="1" dirty="0"/>
              <a:t>Plan Maintenance</a:t>
            </a:r>
            <a:r>
              <a:rPr lang="en-US" dirty="0"/>
              <a:t>: Regularly updating and reviewing the continuity plan to reflect changes in the organization and external environment.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0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A5F72-255B-3518-12E7-1AD907EB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719B-484D-4BA4-4D37-45D32C58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</a:t>
            </a:r>
            <a:r>
              <a:rPr lang="en-US" dirty="0"/>
              <a:t>D</a:t>
            </a:r>
            <a:r>
              <a:rPr lang="en-DE" dirty="0"/>
              <a:t>ORA Disaster Recovery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41DE93-01E3-718F-247D-E5AB383F01F6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specific strategies and actions aimed at restoring IT systems, data, and infrastructure following a major disruption or disaster. It focuses on technical recovery to ensure that IT services and systems are brought back online as quickly as possible.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Data Backup</a:t>
            </a:r>
            <a:r>
              <a:rPr lang="en-US" dirty="0"/>
              <a:t>: Regularly backing up data to ensure that it can be recovered in the event of a loss.</a:t>
            </a:r>
          </a:p>
          <a:p>
            <a:pPr fontAlgn="base"/>
            <a:r>
              <a:rPr lang="en-US" b="1" dirty="0"/>
              <a:t>Recovery Solutions</a:t>
            </a:r>
            <a:r>
              <a:rPr lang="en-US" dirty="0"/>
              <a:t>: Implementing technical solutions such as redundant systems, failover mechanisms, and cloud-based recovery options.</a:t>
            </a:r>
          </a:p>
          <a:p>
            <a:pPr fontAlgn="base"/>
            <a:r>
              <a:rPr lang="en-US" b="1" dirty="0"/>
              <a:t>Recovery Procedures</a:t>
            </a:r>
            <a:r>
              <a:rPr lang="en-US" dirty="0"/>
              <a:t>: Detailed procedures for restoring IT systems, applications, and data.</a:t>
            </a:r>
          </a:p>
          <a:p>
            <a:pPr fontAlgn="base"/>
            <a:r>
              <a:rPr lang="en-US" b="1" dirty="0"/>
              <a:t>Testing and Validation</a:t>
            </a:r>
            <a:r>
              <a:rPr lang="en-US" dirty="0"/>
              <a:t>: Regularly testing disaster recovery plans to ensure their effectiveness and reliability.</a:t>
            </a:r>
          </a:p>
          <a:p>
            <a:pPr fontAlgn="base"/>
            <a:r>
              <a:rPr lang="en-US" b="1" dirty="0"/>
              <a:t>Coordination with Business Continuity</a:t>
            </a:r>
            <a:r>
              <a:rPr lang="en-US" dirty="0"/>
              <a:t>: Ensuring that disaster recovery efforts support the overall business continuity plan.</a:t>
            </a:r>
          </a:p>
        </p:txBody>
      </p:sp>
    </p:spTree>
    <p:extLst>
      <p:ext uri="{BB962C8B-B14F-4D97-AF65-F5344CB8AC3E}">
        <p14:creationId xmlns:p14="http://schemas.microsoft.com/office/powerpoint/2010/main" val="47592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A3B1B-8EF6-E0AC-2E58-4DEEBA30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3276-857C-ABB6-6962-80450BBE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DORA – AI as critical ICT TPP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AE8475-4753-0FB2-230A-D5B30FF34F9E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AI as ICT service?</a:t>
            </a:r>
          </a:p>
          <a:p>
            <a:r>
              <a:rPr lang="en-US" dirty="0"/>
              <a:t>article 3 (21) of DORA, “ICT services” means “digital and data services provided through ICT systems to one or more internal or external users </a:t>
            </a:r>
            <a:r>
              <a:rPr lang="en-US" b="1" u="sng" dirty="0"/>
              <a:t>on an ongoing basis</a:t>
            </a:r>
            <a:r>
              <a:rPr lang="en-US" dirty="0"/>
              <a:t>, including hardware as a service and hardware services which includes the provision of technical support via software or firmware updates by the hardware provider, excluding traditional analogue telephone services.”</a:t>
            </a:r>
          </a:p>
        </p:txBody>
      </p:sp>
    </p:spTree>
    <p:extLst>
      <p:ext uri="{BB962C8B-B14F-4D97-AF65-F5344CB8AC3E}">
        <p14:creationId xmlns:p14="http://schemas.microsoft.com/office/powerpoint/2010/main" val="369699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A8829-74F2-27DE-0F9F-AE155C6DD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01F6-14F7-6A7E-430D-7E9516EC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DORA – AI as critical ICT TPP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28BD08-38F1-6226-7988-24EEA4D9F1BB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AI as ICT service?  - Outsourcing arrangements</a:t>
            </a:r>
          </a:p>
          <a:p>
            <a:r>
              <a:rPr lang="en-US" dirty="0"/>
              <a:t>E</a:t>
            </a:r>
            <a:r>
              <a:rPr lang="en-DE" dirty="0" err="1"/>
              <a:t>mbedded</a:t>
            </a:r>
            <a:r>
              <a:rPr lang="en-DE" dirty="0"/>
              <a:t> in FS? Q&amp;A: “</a:t>
            </a:r>
            <a:r>
              <a:rPr lang="en-US" dirty="0"/>
              <a:t>if a regulated financial entity provides ICT services to other (regulated) financial entities </a:t>
            </a:r>
            <a:r>
              <a:rPr lang="en-US" b="1" dirty="0"/>
              <a:t>in connection to their regulated financial services</a:t>
            </a:r>
            <a:r>
              <a:rPr lang="en-DE" b="1" dirty="0"/>
              <a:t> </a:t>
            </a:r>
            <a:r>
              <a:rPr lang="en-DE" dirty="0"/>
              <a:t>(or ancillary services)</a:t>
            </a:r>
            <a:r>
              <a:rPr lang="en-US" dirty="0"/>
              <a:t>, the related ICT services predominantly constitutes financial services</a:t>
            </a:r>
            <a:r>
              <a:rPr lang="en-DE" dirty="0"/>
              <a:t>.”</a:t>
            </a:r>
            <a:r>
              <a:rPr lang="en-US" dirty="0"/>
              <a:t> </a:t>
            </a:r>
            <a:endParaRPr lang="en-DE" dirty="0"/>
          </a:p>
          <a:p>
            <a:r>
              <a:rPr lang="en-DE" dirty="0"/>
              <a:t>Rationale: financial entity subject to DORA RM rules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R</a:t>
            </a:r>
            <a:r>
              <a:rPr lang="en-DE" dirty="0" err="1"/>
              <a:t>ating</a:t>
            </a:r>
            <a:r>
              <a:rPr lang="en-DE" dirty="0"/>
              <a:t> agencies, AI-based traders etc.</a:t>
            </a:r>
          </a:p>
          <a:p>
            <a:pPr>
              <a:buFont typeface="Symbol" panose="05050102010706020507" pitchFamily="18" charset="2"/>
              <a:buChar char="Þ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7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E05E-F459-702A-B487-D9188DB23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FF41-1AA6-DFBF-114F-C4E4B4A2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DORA – critical ICTTPP?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7B68E1-68F3-4E7A-F110-1E700CE4AA43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-457200">
              <a:buAutoNum type="arabicPeriod"/>
            </a:pPr>
            <a:r>
              <a:rPr lang="en-DE" dirty="0"/>
              <a:t>Outsourcing / </a:t>
            </a:r>
            <a:r>
              <a:rPr lang="en-US" dirty="0"/>
              <a:t>Delegation model</a:t>
            </a:r>
            <a:r>
              <a:rPr lang="en-DE" dirty="0"/>
              <a:t> – ICT TPP unless regulated financial services</a:t>
            </a:r>
            <a:endParaRPr lang="en-US" dirty="0"/>
          </a:p>
          <a:p>
            <a:pPr marL="0" lvl="2" indent="-457200">
              <a:buAutoNum type="arabicPeriod"/>
            </a:pPr>
            <a:r>
              <a:rPr lang="en-DE" dirty="0"/>
              <a:t>Licensed software </a:t>
            </a:r>
            <a:r>
              <a:rPr lang="en-DE" i="1" dirty="0"/>
              <a:t>if </a:t>
            </a:r>
            <a:r>
              <a:rPr lang="en-US" i="1" dirty="0"/>
              <a:t>provided on an ongoing basis </a:t>
            </a:r>
            <a:r>
              <a:rPr lang="en-DE" dirty="0"/>
              <a:t>(</a:t>
            </a:r>
            <a:r>
              <a:rPr lang="en-US" dirty="0"/>
              <a:t>ongoing maintenance, support, or updates</a:t>
            </a:r>
            <a:r>
              <a:rPr lang="en-DE" dirty="0"/>
              <a:t>) =&gt; ICT service(+)</a:t>
            </a:r>
          </a:p>
          <a:p>
            <a:pPr marL="0" lvl="2" indent="-457200">
              <a:buAutoNum type="arabicPeriod"/>
            </a:pPr>
            <a:r>
              <a:rPr lang="en-DE" dirty="0"/>
              <a:t>Integrated AI as own risk =&gt; DORA risk management</a:t>
            </a:r>
          </a:p>
          <a:p>
            <a:pPr marL="1371600" lvl="2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1C919-5E46-7B26-A320-91367691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BB88-22D4-4ECC-E6F2-DD920742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b="0" dirty="0"/>
              <a:t>Overview</a:t>
            </a:r>
            <a:endParaRPr lang="en-L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68BD27-3FAF-F087-AD5A-8CEE2601318D}"/>
              </a:ext>
            </a:extLst>
          </p:cNvPr>
          <p:cNvSpPr txBox="1">
            <a:spLocks/>
          </p:cNvSpPr>
          <p:nvPr/>
        </p:nvSpPr>
        <p:spPr>
          <a:xfrm>
            <a:off x="651932" y="1335832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eriod"/>
            </a:pPr>
            <a:r>
              <a:rPr lang="en-US" dirty="0"/>
              <a:t>AI is everywhere</a:t>
            </a:r>
          </a:p>
          <a:p>
            <a:pPr marL="514350" indent="-514350">
              <a:buAutoNum type="alphaUcPeriod"/>
            </a:pPr>
            <a:r>
              <a:rPr lang="en-US" dirty="0"/>
              <a:t>Risks of AI in Finance</a:t>
            </a:r>
          </a:p>
          <a:p>
            <a:pPr marL="514350" indent="-514350">
              <a:buAutoNum type="alphaUcPeriod"/>
            </a:pPr>
            <a:r>
              <a:rPr lang="en-US" dirty="0"/>
              <a:t>Regulatory </a:t>
            </a:r>
            <a:r>
              <a:rPr lang="en-DE" dirty="0"/>
              <a:t>A</a:t>
            </a:r>
            <a:r>
              <a:rPr lang="en-US" dirty="0" err="1"/>
              <a:t>pproaches</a:t>
            </a:r>
            <a:r>
              <a:rPr lang="en-US" dirty="0"/>
              <a:t> to AI &amp; F</a:t>
            </a:r>
            <a:r>
              <a:rPr lang="en-DE" dirty="0" err="1"/>
              <a:t>i</a:t>
            </a:r>
            <a:r>
              <a:rPr lang="en-US" dirty="0"/>
              <a:t>nance</a:t>
            </a:r>
          </a:p>
          <a:p>
            <a:pPr marL="514350" indent="-514350">
              <a:buAutoNum type="alphaUcPeriod"/>
            </a:pPr>
            <a:r>
              <a:rPr lang="en-DE" dirty="0"/>
              <a:t>Integrated </a:t>
            </a:r>
            <a:r>
              <a:rPr lang="en-US" dirty="0"/>
              <a:t>AI as Regulatory Problem</a:t>
            </a:r>
          </a:p>
          <a:p>
            <a:pPr marL="514350" indent="-514350">
              <a:buAutoNum type="alphaUcPeriod"/>
            </a:pPr>
            <a:r>
              <a:rPr lang="en-US" dirty="0"/>
              <a:t>Conclusion</a:t>
            </a:r>
            <a:r>
              <a:rPr lang="en-DE" dirty="0"/>
              <a:t> &amp; Recommendations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7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ADB6-5764-D6D9-FB7E-AA6E73AF6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3328-4865-39C9-6081-10E62056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DORA – critical ICT TPP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5ED9EB-F996-0FE0-3ACE-64B5AAC9158D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number and size of reliant financial entities</a:t>
            </a:r>
            <a:r>
              <a:rPr lang="en-US" dirty="0"/>
              <a:t>: whether an operational failure at the provider could </a:t>
            </a:r>
            <a:r>
              <a:rPr lang="en-US" dirty="0" err="1"/>
              <a:t>jeopardise</a:t>
            </a:r>
            <a:r>
              <a:rPr lang="en-US" dirty="0"/>
              <a:t> financial stability considering the number of financial entities which rely on the provider and their total value of assets;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b="1" dirty="0"/>
              <a:t>systemic importance of reliant financial entities</a:t>
            </a:r>
            <a:r>
              <a:rPr lang="en-US" dirty="0"/>
              <a:t>: the number of G-SIIs and O-SIIs which rely on the provider and their interdependence with other financial entities (including financial infrastructure services);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b="1" dirty="0"/>
              <a:t>critical or important functions supported</a:t>
            </a:r>
            <a:r>
              <a:rPr lang="en-US" dirty="0"/>
              <a:t>: the extent to which financial entities rely on the services in relation to their critical or important functions;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b="1" dirty="0"/>
              <a:t>substitutability</a:t>
            </a:r>
            <a:r>
              <a:rPr lang="en-US" dirty="0"/>
              <a:t>: the degree of substitutability of the provider considering potential alternatives and the necessary efforts of a potential migration.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5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BDE09-1103-E328-B67D-6A66387CC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E365-6155-D71E-5FCC-4B32546D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C. </a:t>
            </a:r>
            <a:r>
              <a:rPr lang="en-US" dirty="0"/>
              <a:t>Regulatory </a:t>
            </a:r>
            <a:r>
              <a:rPr lang="en-DE" dirty="0"/>
              <a:t>A</a:t>
            </a:r>
            <a:r>
              <a:rPr lang="en-US" dirty="0" err="1"/>
              <a:t>pproaches</a:t>
            </a:r>
            <a:r>
              <a:rPr lang="en-US" dirty="0"/>
              <a:t> to AI &amp; F</a:t>
            </a:r>
            <a:r>
              <a:rPr lang="en-DE" dirty="0" err="1"/>
              <a:t>i</a:t>
            </a:r>
            <a:r>
              <a:rPr lang="en-US" dirty="0"/>
              <a:t>nance</a:t>
            </a:r>
            <a:r>
              <a:rPr lang="en-DE" dirty="0"/>
              <a:t>: DORA – critical ICT SP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F72755-8BA7-1FA9-B944-CF7FFD95D396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</a:t>
            </a:r>
            <a:r>
              <a:rPr lang="en-DE" dirty="0" err="1"/>
              <a:t>versight</a:t>
            </a:r>
            <a:r>
              <a:rPr lang="en-DE" dirty="0"/>
              <a:t> by Joint ESAs</a:t>
            </a:r>
          </a:p>
          <a:p>
            <a:r>
              <a:rPr lang="en-US" dirty="0"/>
              <a:t>B</a:t>
            </a:r>
            <a:r>
              <a:rPr lang="en-DE" dirty="0" err="1"/>
              <a:t>espoke</a:t>
            </a:r>
            <a:r>
              <a:rPr lang="en-DE" dirty="0"/>
              <a:t> tech resilience framework</a:t>
            </a:r>
          </a:p>
          <a:p>
            <a:r>
              <a:rPr lang="en-DE" dirty="0"/>
              <a:t>Regulatory approach effective?</a:t>
            </a:r>
          </a:p>
          <a:p>
            <a:pPr lvl="1"/>
            <a:r>
              <a:rPr lang="en-DE" dirty="0"/>
              <a:t>RM challenge: how shall we </a:t>
            </a:r>
            <a:r>
              <a:rPr lang="en-DE" b="1" dirty="0"/>
              <a:t>prevent </a:t>
            </a:r>
            <a:r>
              <a:rPr lang="en-DE" dirty="0"/>
              <a:t>the known unknowns and the unknown unknowns?</a:t>
            </a:r>
          </a:p>
          <a:p>
            <a:pPr lvl="1"/>
            <a:r>
              <a:rPr lang="en-DE" b="1" dirty="0"/>
              <a:t>Compensation &amp; buffering</a:t>
            </a:r>
            <a:r>
              <a:rPr lang="en-DE" dirty="0"/>
              <a:t>: outsourcing and licensed services can come with liability pools (insurance, warranties) for unknown unknowns, but which size is adequate?</a:t>
            </a:r>
          </a:p>
          <a:p>
            <a:pPr lvl="1"/>
            <a:r>
              <a:rPr lang="en-DE" dirty="0"/>
              <a:t> Integrated AI? – prevention (-) and buffering takes place by financial institution’s own capital.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DE" dirty="0"/>
              <a:t>Accumulation of the unknown unknowns.</a:t>
            </a:r>
          </a:p>
          <a:p>
            <a:pPr marL="457200" lvl="1" indent="0">
              <a:buNone/>
            </a:pPr>
            <a:endParaRPr lang="en-DE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75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4B62D-AF5A-4606-2264-D9256727B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9BED-2EAA-2512-F63D-A4B6E03B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D. </a:t>
            </a:r>
            <a:r>
              <a:rPr lang="en-US" dirty="0"/>
              <a:t>I</a:t>
            </a:r>
            <a:r>
              <a:rPr lang="en-DE" dirty="0" err="1"/>
              <a:t>ntegrated</a:t>
            </a:r>
            <a:r>
              <a:rPr lang="en-DE" dirty="0"/>
              <a:t> AI as Regulatory Problem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D80C51-37CE-4439-A6D9-AA40DE4D2EF7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spcBef>
                <a:spcPts val="1000"/>
              </a:spcBef>
              <a:buFont typeface="Arial" panose="020B0604020202020204" pitchFamily="34" charset="0"/>
              <a:buAutoNum type="romanUcPeriod"/>
            </a:pPr>
            <a:r>
              <a:rPr lang="en-US" dirty="0"/>
              <a:t>AI Act =&gt; privacy focus</a:t>
            </a:r>
          </a:p>
          <a:p>
            <a:pPr marL="571500" lvl="1" indent="-571500">
              <a:spcBef>
                <a:spcPts val="1000"/>
              </a:spcBef>
              <a:buFont typeface="Arial" panose="020B0604020202020204" pitchFamily="34" charset="0"/>
              <a:buAutoNum type="romanUcPeriod"/>
            </a:pPr>
            <a:r>
              <a:rPr lang="en-US" dirty="0"/>
              <a:t>Capital requirements</a:t>
            </a:r>
            <a:r>
              <a:rPr lang="en-DE" dirty="0"/>
              <a:t>, insurance</a:t>
            </a:r>
            <a:r>
              <a:rPr lang="en-US" dirty="0"/>
              <a:t> =&gt; SERB (difficult to price)</a:t>
            </a:r>
          </a:p>
          <a:p>
            <a:pPr marL="571500" lvl="1" indent="-571500">
              <a:spcBef>
                <a:spcPts val="1000"/>
              </a:spcBef>
              <a:buFont typeface="Arial" panose="020B0604020202020204" pitchFamily="34" charset="0"/>
              <a:buAutoNum type="romanUcPeriod"/>
            </a:pPr>
            <a:r>
              <a:rPr lang="en-US" dirty="0"/>
              <a:t>Product </a:t>
            </a:r>
            <a:r>
              <a:rPr lang="en-DE" dirty="0" err="1"/>
              <a:t>Liab</a:t>
            </a:r>
            <a:r>
              <a:rPr lang="en-DE" dirty="0"/>
              <a:t>. Dir. 2024/2853: physical harm, non-professional services</a:t>
            </a:r>
            <a:endParaRPr lang="en-US" dirty="0"/>
          </a:p>
          <a:p>
            <a:pPr marL="571500" lvl="1" indent="-571500">
              <a:spcBef>
                <a:spcPts val="1000"/>
              </a:spcBef>
              <a:buFont typeface="Arial" panose="020B0604020202020204" pitchFamily="34" charset="0"/>
              <a:buAutoNum type="romanUcPeriod"/>
            </a:pPr>
            <a:r>
              <a:rPr lang="en-US" dirty="0"/>
              <a:t>Operational resilience =&gt; </a:t>
            </a:r>
            <a:r>
              <a:rPr lang="en-DE" dirty="0"/>
              <a:t>Integrated </a:t>
            </a:r>
            <a:r>
              <a:rPr lang="en-US" dirty="0"/>
              <a:t>AI</a:t>
            </a:r>
            <a:r>
              <a:rPr lang="en-DE" dirty="0"/>
              <a:t>: is</a:t>
            </a:r>
            <a:r>
              <a:rPr lang="en-US" dirty="0"/>
              <a:t>s</a:t>
            </a:r>
            <a:r>
              <a:rPr lang="en-DE" dirty="0" err="1"/>
              <a:t>ue</a:t>
            </a:r>
            <a:r>
              <a:rPr lang="en-DE" dirty="0"/>
              <a:t> of </a:t>
            </a:r>
            <a:r>
              <a:rPr lang="en-US" dirty="0"/>
              <a:t>FI rather than delegate</a:t>
            </a:r>
            <a:r>
              <a:rPr lang="en-DE" dirty="0"/>
              <a:t>; </a:t>
            </a:r>
            <a:endParaRPr lang="en-US" dirty="0"/>
          </a:p>
          <a:p>
            <a:pPr marL="457200" lvl="1" indent="-457200">
              <a:spcBef>
                <a:spcPts val="1000"/>
              </a:spcBef>
              <a:buFont typeface="Symbol" panose="05050102010706020507" pitchFamily="18" charset="2"/>
              <a:buChar char="Þ"/>
            </a:pPr>
            <a:r>
              <a:rPr lang="en-DE" dirty="0"/>
              <a:t>How to address the unknown unknowns?</a:t>
            </a:r>
          </a:p>
          <a:p>
            <a:pPr marL="457200" lvl="1" indent="-457200">
              <a:spcBef>
                <a:spcPts val="1000"/>
              </a:spcBef>
              <a:buFont typeface="Symbol" panose="05050102010706020507" pitchFamily="18" charset="2"/>
              <a:buChar char="Þ"/>
            </a:pPr>
            <a:r>
              <a:rPr lang="en-US" dirty="0"/>
              <a:t>Does (EU) Regulation Matter? =&gt; liability </a:t>
            </a:r>
            <a:r>
              <a:rPr lang="en-US" dirty="0" err="1"/>
              <a:t>allocatio</a:t>
            </a:r>
            <a:r>
              <a:rPr lang="en-DE" dirty="0"/>
              <a:t>n, sufficient capital, enforcement etc =&gt; will it buffer systemic risk?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1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C2152-2A85-473B-24A0-DC412B54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228C-F560-CDD6-3080-C813E819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E. </a:t>
            </a:r>
            <a:r>
              <a:rPr lang="en-US" dirty="0"/>
              <a:t>C</a:t>
            </a:r>
            <a:r>
              <a:rPr lang="en-DE" dirty="0" err="1"/>
              <a:t>onclusion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A9D02D-A4CE-DC11-9AE7-A07BF96F3E2D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spcBef>
                <a:spcPts val="1000"/>
              </a:spcBef>
              <a:buFont typeface="Arial" panose="020B0604020202020204" pitchFamily="34" charset="0"/>
              <a:buAutoNum type="romanUcPeriod"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2DE0E-D516-6F42-4C25-8CAAF263344E}"/>
              </a:ext>
            </a:extLst>
          </p:cNvPr>
          <p:cNvSpPr txBox="1">
            <a:spLocks/>
          </p:cNvSpPr>
          <p:nvPr/>
        </p:nvSpPr>
        <p:spPr>
          <a:xfrm>
            <a:off x="111968" y="1399592"/>
            <a:ext cx="12080032" cy="532000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In modern finance AI is ever</a:t>
            </a:r>
            <a:r>
              <a:rPr lang="en-US" dirty="0"/>
              <a:t>y</a:t>
            </a:r>
            <a:r>
              <a:rPr lang="en-DE" dirty="0"/>
              <a:t>where, we just do not know </a:t>
            </a:r>
            <a:r>
              <a:rPr lang="en-DE" dirty="0" err="1"/>
              <a:t>wh</a:t>
            </a:r>
            <a:r>
              <a:rPr lang="en-US" dirty="0"/>
              <a:t>e</a:t>
            </a:r>
            <a:r>
              <a:rPr lang="en-DE" dirty="0"/>
              <a:t>re and how exactly</a:t>
            </a:r>
          </a:p>
          <a:p>
            <a:r>
              <a:rPr lang="en-US" dirty="0"/>
              <a:t>M</a:t>
            </a:r>
            <a:r>
              <a:rPr lang="en-DE" dirty="0"/>
              <a:t>any AI risks are known or unknown </a:t>
            </a:r>
            <a:r>
              <a:rPr lang="en-DE" b="1" dirty="0"/>
              <a:t>unknowns</a:t>
            </a:r>
          </a:p>
          <a:p>
            <a:r>
              <a:rPr lang="en-US" dirty="0"/>
              <a:t>C</a:t>
            </a:r>
            <a:r>
              <a:rPr lang="en-DE" dirty="0" err="1"/>
              <a:t>apitalisation</a:t>
            </a:r>
            <a:r>
              <a:rPr lang="en-DE" dirty="0"/>
              <a:t> and buffering challenging</a:t>
            </a:r>
          </a:p>
          <a:p>
            <a:r>
              <a:rPr lang="en-DE" dirty="0"/>
              <a:t>Market concentration in ICT services as severe challenge: </a:t>
            </a:r>
            <a:br>
              <a:rPr lang="en-DE" dirty="0"/>
            </a:br>
            <a:r>
              <a:rPr lang="en-DE" dirty="0"/>
              <a:t>interlinkages? Ability to substitute monopolies (oligopolies)? </a:t>
            </a:r>
          </a:p>
          <a:p>
            <a:r>
              <a:rPr lang="en-DE" dirty="0"/>
              <a:t>Organisational approaches (DORA) as second-best solution (without best solutions)</a:t>
            </a:r>
          </a:p>
          <a:p>
            <a:pPr lvl="1"/>
            <a:r>
              <a:rPr lang="en-DE" dirty="0"/>
              <a:t>Incident Management, Resilience plans, BCA, Recovery</a:t>
            </a:r>
          </a:p>
          <a:p>
            <a:pPr lvl="1"/>
            <a:r>
              <a:rPr lang="en-DE" dirty="0"/>
              <a:t>Kill Switch, Human Intervention etc</a:t>
            </a:r>
          </a:p>
          <a:p>
            <a:endParaRPr lang="en-DE" dirty="0"/>
          </a:p>
          <a:p>
            <a:pPr>
              <a:buFont typeface="Symbol" panose="05050102010706020507" pitchFamily="18" charset="2"/>
              <a:buChar char="Þ"/>
            </a:pPr>
            <a:r>
              <a:rPr lang="en-DE" dirty="0"/>
              <a:t>The Case for a Regulatory Coordination Mechanism re Systemic Risk, Operational Resilience, Consumer Protection, Antitrust, DP and other regulatory objectives</a:t>
            </a:r>
          </a:p>
          <a:p>
            <a:pPr>
              <a:buFont typeface="Symbol" panose="05050102010706020507" pitchFamily="18" charset="2"/>
              <a:buChar char="Þ"/>
            </a:pPr>
            <a:endParaRPr lang="en-DE" dirty="0"/>
          </a:p>
          <a:p>
            <a:pPr marL="457200" lvl="1" indent="0">
              <a:buNone/>
            </a:pPr>
            <a:endParaRPr lang="en-DE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3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CFF03A0-C58B-4934-A6B9-C2014029B29E}"/>
              </a:ext>
            </a:extLst>
          </p:cNvPr>
          <p:cNvSpPr txBox="1">
            <a:spLocks/>
          </p:cNvSpPr>
          <p:nvPr/>
        </p:nvSpPr>
        <p:spPr>
          <a:xfrm>
            <a:off x="391887" y="2072118"/>
            <a:ext cx="11579289" cy="708957"/>
          </a:xfrm>
          <a:prstGeom prst="rect">
            <a:avLst/>
          </a:prstGeom>
        </p:spPr>
        <p:txBody>
          <a:bodyPr vert="horz" lIns="0" tIns="0" r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</a:t>
            </a:r>
            <a:r>
              <a:rPr lang="fr-CH" dirty="0" err="1"/>
              <a:t>very</a:t>
            </a:r>
            <a:r>
              <a:rPr lang="fr-CH" dirty="0"/>
              <a:t> </a:t>
            </a:r>
            <a:r>
              <a:rPr lang="fr-CH" dirty="0" err="1"/>
              <a:t>much</a:t>
            </a:r>
            <a:r>
              <a:rPr lang="fr-CH" dirty="0"/>
              <a:t> !</a:t>
            </a:r>
          </a:p>
          <a:p>
            <a:endParaRPr lang="fr-CH" sz="2400" dirty="0">
              <a:hlinkClick r:id="rId3"/>
            </a:endParaRPr>
          </a:p>
          <a:p>
            <a:endParaRPr lang="fr-CH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64797-3B0C-40E3-5E93-AF8C7A71F5E7}"/>
              </a:ext>
            </a:extLst>
          </p:cNvPr>
          <p:cNvSpPr txBox="1"/>
          <p:nvPr/>
        </p:nvSpPr>
        <p:spPr>
          <a:xfrm>
            <a:off x="0" y="2547"/>
            <a:ext cx="12192000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Prof. Dr. Dirk Zetzsche, LL.M.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ADA Chair in Financial Law / Inclusive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FinanceFaculty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of Law, Economics &amp; Finance</a:t>
            </a:r>
            <a:r>
              <a:rPr lang="en-DE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DE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University of Luxembourg</a:t>
            </a:r>
            <a:br>
              <a:rPr lang="en-D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Dirk.Zetzsche@uni</a:t>
            </a:r>
            <a:r>
              <a:rPr lang="en-DE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DE" sz="18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</a:t>
            </a:r>
            <a:br>
              <a:rPr lang="en-DE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sng" strike="noStrike" cap="none" dirty="0"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www.ssrn.com/author=357808</a:t>
            </a:r>
            <a:r>
              <a:rPr lang="en-US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" name="Picture 2" descr="Fintech: Finance, Technology and Regulation">
            <a:extLst>
              <a:ext uri="{FF2B5EF4-FFF2-40B4-BE49-F238E27FC236}">
                <a16:creationId xmlns:a16="http://schemas.microsoft.com/office/drawing/2014/main" id="{6B721A3C-9686-40A0-3D3D-66AA2D99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64" y="3699231"/>
            <a:ext cx="2211272" cy="31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CA9BA8-911F-AB3E-1076-7D856E32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77" y="3727225"/>
            <a:ext cx="2211272" cy="30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Alternative Investment Fund Managers Directive, Third Edition">
            <a:extLst>
              <a:ext uri="{FF2B5EF4-FFF2-40B4-BE49-F238E27FC236}">
                <a16:creationId xmlns:a16="http://schemas.microsoft.com/office/drawing/2014/main" id="{8BACA711-5DCC-33BD-A21A-22F53010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52" y="3737035"/>
            <a:ext cx="2364377" cy="30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1513DE7-432D-A68C-7C96-E6079CF0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99" y="1993416"/>
            <a:ext cx="1223230" cy="12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C3A8FE-3552-FCE3-478C-BA7C2BD0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45" y="4442794"/>
            <a:ext cx="1571840" cy="129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FE53A140-545A-B44D-3567-5D0B7D011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13" y="5170201"/>
            <a:ext cx="1307559" cy="130755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B65FD8C-ADA4-E810-3193-F9DCFA246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84" y="5374225"/>
            <a:ext cx="1266307" cy="126630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250216F-9FB5-53BF-EB39-DB7AE5389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84" y="3720424"/>
            <a:ext cx="1266306" cy="1266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AEEF3-6A70-0DF5-6915-E3FC4540CBA0}"/>
              </a:ext>
            </a:extLst>
          </p:cNvPr>
          <p:cNvSpPr txBox="1"/>
          <p:nvPr/>
        </p:nvSpPr>
        <p:spPr>
          <a:xfrm>
            <a:off x="3210550" y="512168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 err="1"/>
              <a:t>Regulatory</a:t>
            </a:r>
            <a:r>
              <a:rPr lang="fr-LU" sz="1000" dirty="0"/>
              <a:t> </a:t>
            </a:r>
            <a:r>
              <a:rPr lang="fr-LU" sz="1000" dirty="0" err="1"/>
              <a:t>Sandboxes</a:t>
            </a:r>
            <a:endParaRPr lang="fr-LU" sz="1000" dirty="0"/>
          </a:p>
          <a:p>
            <a:pPr algn="ctr"/>
            <a:r>
              <a:rPr lang="fr-LU" sz="1000" dirty="0">
                <a:hlinkClick r:id="rId8"/>
              </a:rPr>
              <a:t>www.ssrn.com/abstract=3018534</a:t>
            </a:r>
            <a:r>
              <a:rPr lang="fr-LU" sz="1000" dirty="0"/>
              <a:t>  </a:t>
            </a:r>
            <a:endParaRPr lang="en-US" sz="1000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B9FBBDED-378B-68A5-C0B9-179D39985547}"/>
              </a:ext>
            </a:extLst>
          </p:cNvPr>
          <p:cNvSpPr txBox="1"/>
          <p:nvPr/>
        </p:nvSpPr>
        <p:spPr>
          <a:xfrm>
            <a:off x="3282558" y="343239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 err="1"/>
              <a:t>TechFin</a:t>
            </a:r>
            <a:r>
              <a:rPr lang="fr-LU" sz="1000" dirty="0"/>
              <a:t> / Data-</a:t>
            </a:r>
            <a:r>
              <a:rPr lang="fr-LU" sz="1000" dirty="0" err="1"/>
              <a:t>driven</a:t>
            </a:r>
            <a:r>
              <a:rPr lang="fr-LU" sz="1000" dirty="0"/>
              <a:t> Finance</a:t>
            </a:r>
          </a:p>
          <a:p>
            <a:pPr algn="ctr"/>
            <a:r>
              <a:rPr lang="fr-LU" sz="1000" dirty="0">
                <a:hlinkClick r:id="rId9"/>
              </a:rPr>
              <a:t>www.ssrn.com/abstract=2959925</a:t>
            </a:r>
            <a:r>
              <a:rPr lang="fr-LU" sz="1000" dirty="0"/>
              <a:t>   </a:t>
            </a:r>
            <a:endParaRPr lang="en-US" sz="1000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E4D405A-8CED-5DBE-A15E-53CD2A6D06E5}"/>
              </a:ext>
            </a:extLst>
          </p:cNvPr>
          <p:cNvSpPr txBox="1"/>
          <p:nvPr/>
        </p:nvSpPr>
        <p:spPr>
          <a:xfrm>
            <a:off x="6757633" y="29699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 err="1"/>
              <a:t>Distributed</a:t>
            </a:r>
            <a:r>
              <a:rPr lang="fr-LU" sz="1000" dirty="0"/>
              <a:t> </a:t>
            </a:r>
            <a:r>
              <a:rPr lang="fr-LU" sz="1000" dirty="0" err="1"/>
              <a:t>Ledgers</a:t>
            </a:r>
            <a:r>
              <a:rPr lang="fr-LU" sz="1000" dirty="0"/>
              <a:t> / </a:t>
            </a:r>
            <a:r>
              <a:rPr lang="fr-LU" sz="1000" dirty="0" err="1"/>
              <a:t>Blockchain</a:t>
            </a:r>
            <a:endParaRPr lang="fr-LU" sz="1000" dirty="0"/>
          </a:p>
          <a:p>
            <a:pPr algn="ctr"/>
            <a:r>
              <a:rPr lang="fr-LU" sz="1000" dirty="0">
                <a:hlinkClick r:id="rId10"/>
              </a:rPr>
              <a:t>www.ssrn.com/abstract=3018214</a:t>
            </a:r>
            <a:r>
              <a:rPr lang="fr-LU" sz="1000" dirty="0"/>
              <a:t>  </a:t>
            </a:r>
            <a:endParaRPr lang="en-US" sz="1000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9798B5A2-74FF-1F09-5995-968E2216EF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355048"/>
            <a:ext cx="1193116" cy="1154199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83F84DC9-A800-8402-C924-0BD8BB94FD75}"/>
              </a:ext>
            </a:extLst>
          </p:cNvPr>
          <p:cNvSpPr txBox="1"/>
          <p:nvPr/>
        </p:nvSpPr>
        <p:spPr>
          <a:xfrm>
            <a:off x="6790882" y="482218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 err="1"/>
              <a:t>eID</a:t>
            </a:r>
            <a:r>
              <a:rPr lang="fr-LU" sz="1000" dirty="0"/>
              <a:t> / KYC Utilities</a:t>
            </a:r>
          </a:p>
          <a:p>
            <a:pPr algn="ctr"/>
            <a:r>
              <a:rPr lang="fr-LU" sz="1000" dirty="0">
                <a:hlinkClick r:id="rId12"/>
              </a:rPr>
              <a:t>www.ssrn.com/abstract=3224115</a:t>
            </a:r>
            <a:r>
              <a:rPr lang="fr-LU" sz="1000" dirty="0"/>
              <a:t> </a:t>
            </a:r>
            <a:endParaRPr lang="en-US" sz="1000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5729087B-3E80-C948-35D2-068E2734284F}"/>
              </a:ext>
            </a:extLst>
          </p:cNvPr>
          <p:cNvSpPr/>
          <p:nvPr/>
        </p:nvSpPr>
        <p:spPr bwMode="auto">
          <a:xfrm>
            <a:off x="7418909" y="3260874"/>
            <a:ext cx="2144709" cy="17772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56"/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BA078AD2-B9E8-42F9-6F96-0D90E448D6A1}"/>
              </a:ext>
            </a:extLst>
          </p:cNvPr>
          <p:cNvSpPr txBox="1"/>
          <p:nvPr/>
        </p:nvSpPr>
        <p:spPr>
          <a:xfrm>
            <a:off x="5103049" y="2511261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 err="1"/>
              <a:t>Corporate</a:t>
            </a:r>
            <a:r>
              <a:rPr lang="fr-LU" sz="1000" dirty="0"/>
              <a:t> Technologies (AI etc.) </a:t>
            </a:r>
            <a:r>
              <a:rPr lang="en-US" sz="1000" dirty="0">
                <a:hlinkClick r:id="rId13"/>
              </a:rPr>
              <a:t>www.ssrn.com/abstract=3392321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D48E3E7-45EF-2395-343D-141117EA219F}"/>
              </a:ext>
            </a:extLst>
          </p:cNvPr>
          <p:cNvSpPr txBox="1"/>
          <p:nvPr/>
        </p:nvSpPr>
        <p:spPr>
          <a:xfrm>
            <a:off x="8269408" y="4193051"/>
            <a:ext cx="232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/>
              <a:t>ICO Gold Rush </a:t>
            </a:r>
            <a:r>
              <a:rPr lang="en-US" sz="1000" dirty="0">
                <a:hlinkClick r:id="rId14"/>
              </a:rPr>
              <a:t>www.ssrn.com/abstract=3072298</a:t>
            </a:r>
            <a:r>
              <a:rPr lang="en-US" sz="1000" dirty="0"/>
              <a:t> </a:t>
            </a:r>
            <a:endParaRPr lang="fr-LU" sz="10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051C33B-07AD-CD67-AA3F-F2C39A4036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7437" y="2928779"/>
            <a:ext cx="833055" cy="833055"/>
          </a:xfrm>
          <a:prstGeom prst="rect">
            <a:avLst/>
          </a:prstGeom>
        </p:spPr>
      </p:pic>
      <p:sp>
        <p:nvSpPr>
          <p:cNvPr id="17" name="TextBox 18">
            <a:extLst>
              <a:ext uri="{FF2B5EF4-FFF2-40B4-BE49-F238E27FC236}">
                <a16:creationId xmlns:a16="http://schemas.microsoft.com/office/drawing/2014/main" id="{9FCFA07C-5355-9057-035D-0D8169A4878D}"/>
              </a:ext>
            </a:extLst>
          </p:cNvPr>
          <p:cNvSpPr txBox="1"/>
          <p:nvPr/>
        </p:nvSpPr>
        <p:spPr>
          <a:xfrm>
            <a:off x="4920380" y="425736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 err="1"/>
              <a:t>Regulating</a:t>
            </a:r>
            <a:r>
              <a:rPr lang="fr-LU" sz="1000" dirty="0"/>
              <a:t> </a:t>
            </a:r>
            <a:r>
              <a:rPr lang="fr-LU" sz="1000" dirty="0" err="1"/>
              <a:t>Libra</a:t>
            </a:r>
            <a:endParaRPr lang="fr-LU" sz="1000" dirty="0"/>
          </a:p>
          <a:p>
            <a:pPr algn="ctr"/>
            <a:r>
              <a:rPr lang="en-US" sz="1000" dirty="0">
                <a:hlinkClick r:id="rId16"/>
              </a:rPr>
              <a:t>www.ssrn.com/abstract =3414401</a:t>
            </a:r>
            <a:r>
              <a:rPr lang="en-US" sz="1000" dirty="0"/>
              <a:t> 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5F21168-EE9F-93A1-EB45-AB95B4D658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4542" y="4638416"/>
            <a:ext cx="932776" cy="1066803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1415F636-9936-10D2-AE9F-2ED0989926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7436" y="4775607"/>
            <a:ext cx="856988" cy="942168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1702BD33-FE44-2936-C07E-71F3AA3853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27757" y="3109830"/>
            <a:ext cx="849487" cy="1005843"/>
          </a:xfrm>
          <a:prstGeom prst="rect">
            <a:avLst/>
          </a:prstGeom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id="{37C3B8E0-3784-1A97-EA9D-74827AEA9627}"/>
              </a:ext>
            </a:extLst>
          </p:cNvPr>
          <p:cNvSpPr txBox="1"/>
          <p:nvPr/>
        </p:nvSpPr>
        <p:spPr>
          <a:xfrm>
            <a:off x="8409656" y="2642847"/>
            <a:ext cx="2189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/>
              <a:t>Rise of Tech </a:t>
            </a:r>
            <a:r>
              <a:rPr lang="fr-LU" sz="1000" dirty="0" err="1"/>
              <a:t>Risk</a:t>
            </a:r>
            <a:endParaRPr lang="fr-LU" sz="1000" dirty="0"/>
          </a:p>
          <a:p>
            <a:pPr algn="ctr"/>
            <a:r>
              <a:rPr lang="en-US" sz="1000" dirty="0">
                <a:hlinkClick r:id="rId20"/>
              </a:rPr>
              <a:t>www.ssrn.com/abstract=3478640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22" name="Picture 13">
            <a:extLst>
              <a:ext uri="{FF2B5EF4-FFF2-40B4-BE49-F238E27FC236}">
                <a16:creationId xmlns:a16="http://schemas.microsoft.com/office/drawing/2014/main" id="{4B6D877D-AA23-596B-AB5E-314742C02D4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47437" y="1638606"/>
            <a:ext cx="833259" cy="833259"/>
          </a:xfrm>
          <a:prstGeom prst="rect">
            <a:avLst/>
          </a:prstGeom>
        </p:spPr>
      </p:pic>
      <p:sp>
        <p:nvSpPr>
          <p:cNvPr id="23" name="TextBox 20">
            <a:extLst>
              <a:ext uri="{FF2B5EF4-FFF2-40B4-BE49-F238E27FC236}">
                <a16:creationId xmlns:a16="http://schemas.microsoft.com/office/drawing/2014/main" id="{B6152AB0-FE48-7CB5-E732-D702F6DA55F7}"/>
              </a:ext>
            </a:extLst>
          </p:cNvPr>
          <p:cNvSpPr txBox="1"/>
          <p:nvPr/>
        </p:nvSpPr>
        <p:spPr>
          <a:xfrm>
            <a:off x="5156161" y="1204288"/>
            <a:ext cx="2265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/>
              <a:t>FT4FI Roadmap</a:t>
            </a:r>
          </a:p>
          <a:p>
            <a:pPr algn="ctr"/>
            <a:r>
              <a:rPr lang="en-US" sz="1000" dirty="0">
                <a:hlinkClick r:id="rId22"/>
              </a:rPr>
              <a:t>www.ssrn.com/abstract=3245287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24" name="Picture 21">
            <a:extLst>
              <a:ext uri="{FF2B5EF4-FFF2-40B4-BE49-F238E27FC236}">
                <a16:creationId xmlns:a16="http://schemas.microsoft.com/office/drawing/2014/main" id="{9C0FD625-92A8-03FB-1F8C-3BA9649DA46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98187" y="1669196"/>
            <a:ext cx="892117" cy="892117"/>
          </a:xfrm>
          <a:prstGeom prst="rect">
            <a:avLst/>
          </a:prstGeom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7B850CFE-C85B-07BB-A2DB-34C5466E3DC0}"/>
              </a:ext>
            </a:extLst>
          </p:cNvPr>
          <p:cNvSpPr txBox="1"/>
          <p:nvPr/>
        </p:nvSpPr>
        <p:spPr>
          <a:xfrm>
            <a:off x="8357402" y="1256929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/>
              <a:t>Future of Data-</a:t>
            </a:r>
            <a:r>
              <a:rPr lang="fr-LU" sz="1000" dirty="0" err="1"/>
              <a:t>Driven</a:t>
            </a:r>
            <a:r>
              <a:rPr lang="fr-LU" sz="1000" dirty="0"/>
              <a:t> Finance</a:t>
            </a:r>
          </a:p>
          <a:p>
            <a:pPr algn="ctr"/>
            <a:r>
              <a:rPr lang="en-US" sz="1000" dirty="0">
                <a:hlinkClick r:id="rId24"/>
              </a:rPr>
              <a:t>www.ssrn.com/abstract=3359399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92825EF3-77BD-A26B-C696-CA7EA95138D8}"/>
              </a:ext>
            </a:extLst>
          </p:cNvPr>
          <p:cNvSpPr txBox="1"/>
          <p:nvPr/>
        </p:nvSpPr>
        <p:spPr>
          <a:xfrm>
            <a:off x="1464170" y="4232861"/>
            <a:ext cx="239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/>
              <a:t>AI in Finance: Putting </a:t>
            </a:r>
            <a:r>
              <a:rPr lang="fr-LU" sz="1000" dirty="0" err="1"/>
              <a:t>Humans</a:t>
            </a:r>
            <a:r>
              <a:rPr lang="fr-LU" sz="1000" dirty="0"/>
              <a:t> ….</a:t>
            </a:r>
          </a:p>
          <a:p>
            <a:pPr algn="ctr"/>
            <a:r>
              <a:rPr lang="fr-LU" sz="1000" dirty="0">
                <a:hlinkClick r:id="rId25"/>
              </a:rPr>
              <a:t>www.ssrn.com/abstract=3531711</a:t>
            </a:r>
            <a:r>
              <a:rPr lang="fr-LU" sz="1000" dirty="0"/>
              <a:t>  </a:t>
            </a:r>
            <a:endParaRPr lang="en-US" sz="1000" dirty="0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595A53D0-191B-94EA-65FF-772C723820A6}"/>
              </a:ext>
            </a:extLst>
          </p:cNvPr>
          <p:cNvSpPr txBox="1"/>
          <p:nvPr/>
        </p:nvSpPr>
        <p:spPr>
          <a:xfrm>
            <a:off x="3224687" y="173362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000" dirty="0"/>
              <a:t>Digital Finance </a:t>
            </a:r>
            <a:r>
              <a:rPr lang="fr-LU" sz="1000" dirty="0" err="1"/>
              <a:t>Platforms</a:t>
            </a:r>
            <a:endParaRPr lang="fr-LU" sz="1000" dirty="0"/>
          </a:p>
          <a:p>
            <a:pPr algn="ctr"/>
            <a:r>
              <a:rPr lang="fr-LU" sz="1000" dirty="0">
                <a:hlinkClick r:id="rId26"/>
              </a:rPr>
              <a:t>www.ssrn.com/abstract=3532975</a:t>
            </a:r>
            <a:endParaRPr lang="en-US" sz="1000" dirty="0"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9BA66A71-DD54-0EC0-17AC-DF2602D04C7F}"/>
              </a:ext>
            </a:extLst>
          </p:cNvPr>
          <p:cNvSpPr txBox="1"/>
          <p:nvPr/>
        </p:nvSpPr>
        <p:spPr>
          <a:xfrm>
            <a:off x="1619921" y="1185530"/>
            <a:ext cx="211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LU" sz="1000" dirty="0" err="1">
                <a:solidFill>
                  <a:srgbClr val="4B859F">
                    <a:lumMod val="50000"/>
                  </a:srgbClr>
                </a:solidFill>
              </a:rPr>
              <a:t>Sandboxes</a:t>
            </a:r>
            <a:r>
              <a:rPr lang="fr-LU" sz="1000" dirty="0">
                <a:solidFill>
                  <a:srgbClr val="4B859F">
                    <a:lumMod val="50000"/>
                  </a:srgbClr>
                </a:solidFill>
              </a:rPr>
              <a:t> vs Innovation Hubs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LU" sz="1000" dirty="0">
                <a:solidFill>
                  <a:srgbClr val="000000"/>
                </a:solidFill>
                <a:ea typeface="ＭＳ Ｐゴシック" charset="0"/>
                <a:hlinkClick r:id="rId27"/>
              </a:rPr>
              <a:t>https://ssrn.com/abstract=3455872</a:t>
            </a:r>
            <a:endParaRPr lang="fr-LU" sz="1000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9124771E-85F2-1A19-328C-EEA1006FEA8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39243" y="1603179"/>
            <a:ext cx="972931" cy="995136"/>
          </a:xfrm>
          <a:prstGeom prst="rect">
            <a:avLst/>
          </a:prstGeom>
        </p:spPr>
      </p:pic>
      <p:sp>
        <p:nvSpPr>
          <p:cNvPr id="31" name="TextBox 19">
            <a:extLst>
              <a:ext uri="{FF2B5EF4-FFF2-40B4-BE49-F238E27FC236}">
                <a16:creationId xmlns:a16="http://schemas.microsoft.com/office/drawing/2014/main" id="{CD820399-B1B0-D743-4358-7E32FEB8F0F9}"/>
              </a:ext>
            </a:extLst>
          </p:cNvPr>
          <p:cNvSpPr txBox="1"/>
          <p:nvPr/>
        </p:nvSpPr>
        <p:spPr>
          <a:xfrm>
            <a:off x="1579374" y="2596280"/>
            <a:ext cx="211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LU" sz="1000" dirty="0">
                <a:solidFill>
                  <a:srgbClr val="4B859F">
                    <a:lumMod val="50000"/>
                  </a:srgbClr>
                </a:solidFill>
              </a:rPr>
              <a:t>Covid 19, </a:t>
            </a:r>
            <a:r>
              <a:rPr lang="fr-LU" sz="1000" dirty="0" err="1">
                <a:solidFill>
                  <a:srgbClr val="4B859F">
                    <a:lumMod val="50000"/>
                  </a:srgbClr>
                </a:solidFill>
              </a:rPr>
              <a:t>Sustainability</a:t>
            </a:r>
            <a:r>
              <a:rPr lang="fr-LU" sz="1000" dirty="0">
                <a:solidFill>
                  <a:srgbClr val="4B859F">
                    <a:lumMod val="50000"/>
                  </a:srgbClr>
                </a:solidFill>
              </a:rPr>
              <a:t> Crisis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LU" sz="1000" dirty="0">
                <a:solidFill>
                  <a:srgbClr val="000000"/>
                </a:solidFill>
                <a:ea typeface="ＭＳ Ｐゴシック" charset="0"/>
                <a:hlinkClick r:id="rId29"/>
              </a:rPr>
              <a:t>https://ssrn.com/abstract=3783605</a:t>
            </a:r>
            <a:r>
              <a:rPr lang="fr-LU" sz="1000" dirty="0">
                <a:solidFill>
                  <a:srgbClr val="000000"/>
                </a:solidFill>
                <a:ea typeface="ＭＳ Ｐゴシック" charset="0"/>
              </a:rPr>
              <a:t> 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0E69E7D-7380-B614-45F2-3C53525B4AF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62" y="2980777"/>
            <a:ext cx="1013290" cy="10684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33CDD11-EA16-971B-5F3E-F52A7FE6CBE0}"/>
              </a:ext>
            </a:extLst>
          </p:cNvPr>
          <p:cNvSpPr txBox="1"/>
          <p:nvPr/>
        </p:nvSpPr>
        <p:spPr>
          <a:xfrm>
            <a:off x="1410853" y="82875"/>
            <a:ext cx="7954819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Prof. Dr. Dirk Zetzsche, LL.M.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ADA Chair in Financial Law / Inclusive </a:t>
            </a:r>
            <a:r>
              <a:rPr lang="en-US" sz="1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FinanceFaculty</a:t>
            </a: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of Law, Economics &amp; Finance</a:t>
            </a:r>
            <a:r>
              <a:rPr lang="en-DE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DE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University of Luxembourg</a:t>
            </a:r>
            <a:r>
              <a:rPr lang="en-DE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Dirk.Zetzsche@uni</a:t>
            </a:r>
            <a:r>
              <a:rPr lang="en-DE" sz="1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DE" sz="14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</a:t>
            </a:r>
            <a:b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www.ssrn.com/author=357808</a:t>
            </a: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13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AD124-08AF-47E2-D210-EA4C52A7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CF99-0DC7-3464-F9CA-CA82027B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A. AI is everywhere</a:t>
            </a:r>
            <a:endParaRPr lang="en-L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5F81A5-750D-F1E8-2CEF-74035C758E5B}"/>
              </a:ext>
            </a:extLst>
          </p:cNvPr>
          <p:cNvSpPr txBox="1">
            <a:spLocks/>
          </p:cNvSpPr>
          <p:nvPr/>
        </p:nvSpPr>
        <p:spPr>
          <a:xfrm>
            <a:off x="651932" y="1324946"/>
            <a:ext cx="11281921" cy="5449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Public perception of AI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Delegation to AI Agent </a:t>
            </a:r>
            <a:r>
              <a:rPr lang="en-DE" dirty="0"/>
              <a:t>(1) </a:t>
            </a:r>
            <a:r>
              <a:rPr lang="en-US" dirty="0"/>
              <a:t>=&gt; Outsourcing to entity that uses AI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Delegation to AI Agent </a:t>
            </a:r>
            <a:r>
              <a:rPr lang="en-DE" dirty="0"/>
              <a:t>(2) </a:t>
            </a:r>
            <a:r>
              <a:rPr lang="en-US" dirty="0"/>
              <a:t>=&gt; </a:t>
            </a:r>
            <a:r>
              <a:rPr lang="en-DE" dirty="0"/>
              <a:t>Explicit AI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DE" dirty="0"/>
              <a:t>Delegation to AI Agent (3) =&gt; Implicit AI Functionality (“Integrated AI”)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4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8A08-EC0C-11EF-AD68-B98FE7846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F55B-2297-F8E7-CDE5-61DD3F15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Public Perception of AI</a:t>
            </a:r>
            <a:endParaRPr lang="en-LU" dirty="0"/>
          </a:p>
        </p:txBody>
      </p:sp>
      <p:pic>
        <p:nvPicPr>
          <p:cNvPr id="3" name="Picture 2" descr="Artificial intelligence woman looking up at face">
            <a:extLst>
              <a:ext uri="{FF2B5EF4-FFF2-40B4-BE49-F238E27FC236}">
                <a16:creationId xmlns:a16="http://schemas.microsoft.com/office/drawing/2014/main" id="{D8A68AB0-9765-5548-7954-06363F8C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31" y="1257300"/>
            <a:ext cx="8301908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4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ks can identify business areas for AI transformation and then rewire them to boost value. ">
            <a:extLst>
              <a:ext uri="{FF2B5EF4-FFF2-40B4-BE49-F238E27FC236}">
                <a16:creationId xmlns:a16="http://schemas.microsoft.com/office/drawing/2014/main" id="{BDB36EE7-8BE7-69FA-CBD9-D583FDA5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2"/>
            <a:ext cx="12191999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737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00018-B26E-2493-51DF-ADF4B1AF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B3AD8-8A6E-E873-9031-34AFF0EDEB3C}"/>
              </a:ext>
            </a:extLst>
          </p:cNvPr>
          <p:cNvSpPr/>
          <p:nvPr/>
        </p:nvSpPr>
        <p:spPr>
          <a:xfrm>
            <a:off x="7007290" y="2127380"/>
            <a:ext cx="4935894" cy="33776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83826-4EF9-2C1D-9117-7AAA1A2C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Delegation to AI Agent </a:t>
            </a:r>
            <a:r>
              <a:rPr lang="en-DE" dirty="0"/>
              <a:t>(1) </a:t>
            </a:r>
            <a:r>
              <a:rPr lang="en-US" dirty="0"/>
              <a:t>=&gt; Outsourcing to </a:t>
            </a:r>
            <a:r>
              <a:rPr lang="en-DE" dirty="0"/>
              <a:t>e</a:t>
            </a:r>
            <a:r>
              <a:rPr lang="en-US" dirty="0" err="1"/>
              <a:t>ntity</a:t>
            </a:r>
            <a:r>
              <a:rPr lang="en-US" dirty="0"/>
              <a:t> that </a:t>
            </a:r>
            <a:r>
              <a:rPr lang="en-DE" dirty="0"/>
              <a:t>u</a:t>
            </a:r>
            <a:r>
              <a:rPr lang="en-US" dirty="0" err="1"/>
              <a:t>ses</a:t>
            </a:r>
            <a:r>
              <a:rPr lang="en-US" dirty="0"/>
              <a:t> AI</a:t>
            </a:r>
            <a:endParaRPr lang="en-L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124CF-BA6E-2AE1-C1D9-565B951C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76" y="2705877"/>
            <a:ext cx="2056623" cy="205662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FBB028F-C131-2BE4-3678-8B8BFA72EF21}"/>
              </a:ext>
            </a:extLst>
          </p:cNvPr>
          <p:cNvSpPr/>
          <p:nvPr/>
        </p:nvSpPr>
        <p:spPr>
          <a:xfrm>
            <a:off x="2948475" y="3312367"/>
            <a:ext cx="3582955" cy="74644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i assistant - Free technology icons">
            <a:extLst>
              <a:ext uri="{FF2B5EF4-FFF2-40B4-BE49-F238E27FC236}">
                <a16:creationId xmlns:a16="http://schemas.microsoft.com/office/drawing/2014/main" id="{11DA96E4-3A5A-D26F-0D2B-EC33D077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96" y="2258010"/>
            <a:ext cx="3066660" cy="30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F186E-7EF6-F184-5C38-CEC060C2579E}"/>
              </a:ext>
            </a:extLst>
          </p:cNvPr>
          <p:cNvSpPr txBox="1"/>
          <p:nvPr/>
        </p:nvSpPr>
        <p:spPr>
          <a:xfrm>
            <a:off x="7007289" y="1707502"/>
            <a:ext cx="4926563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Service Provider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42A31-1738-F556-BFEF-F1439CAA41BA}"/>
              </a:ext>
            </a:extLst>
          </p:cNvPr>
          <p:cNvSpPr txBox="1"/>
          <p:nvPr/>
        </p:nvSpPr>
        <p:spPr>
          <a:xfrm>
            <a:off x="7007289" y="5682343"/>
            <a:ext cx="492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Rating Agencies, Credit Scoring, Asset Manager, Data Provider, Product Distributor, KYC Provider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CAC49-6CBD-AF28-5ED7-087E139999E6}"/>
              </a:ext>
            </a:extLst>
          </p:cNvPr>
          <p:cNvSpPr txBox="1"/>
          <p:nvPr/>
        </p:nvSpPr>
        <p:spPr>
          <a:xfrm>
            <a:off x="3349690" y="2593910"/>
            <a:ext cx="260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Outsourcing Arrangement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2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9B6A0-16B4-7718-51DF-B63F56FD6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D3EF32-AB43-07BB-CBFE-971180A3FAB9}"/>
              </a:ext>
            </a:extLst>
          </p:cNvPr>
          <p:cNvSpPr/>
          <p:nvPr/>
        </p:nvSpPr>
        <p:spPr>
          <a:xfrm>
            <a:off x="7007290" y="2127380"/>
            <a:ext cx="4935894" cy="33776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B96D-5467-23CF-E958-3DAB45E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Delegation to AI Agent </a:t>
            </a:r>
            <a:r>
              <a:rPr lang="en-DE" dirty="0"/>
              <a:t>(2) </a:t>
            </a:r>
            <a:r>
              <a:rPr lang="en-US" dirty="0"/>
              <a:t>=&gt; </a:t>
            </a:r>
            <a:r>
              <a:rPr lang="en-DE" dirty="0"/>
              <a:t>Explicit AI Software</a:t>
            </a:r>
            <a:endParaRPr lang="en-L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F3B95-4A60-2ADB-0CC4-953A741F6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76" y="2705877"/>
            <a:ext cx="2056623" cy="205662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D2C072D-CAC7-8A2C-73E8-4305E7BDF61C}"/>
              </a:ext>
            </a:extLst>
          </p:cNvPr>
          <p:cNvSpPr/>
          <p:nvPr/>
        </p:nvSpPr>
        <p:spPr>
          <a:xfrm>
            <a:off x="2948475" y="3312367"/>
            <a:ext cx="3582955" cy="746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2052" name="Picture 4" descr="Ai assistant - Free technology icons">
            <a:extLst>
              <a:ext uri="{FF2B5EF4-FFF2-40B4-BE49-F238E27FC236}">
                <a16:creationId xmlns:a16="http://schemas.microsoft.com/office/drawing/2014/main" id="{03446A0F-E894-3A6E-D5C2-879135B4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96" y="2200858"/>
            <a:ext cx="3066660" cy="30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850168-424E-512D-F761-899E5FD994CD}"/>
              </a:ext>
            </a:extLst>
          </p:cNvPr>
          <p:cNvSpPr txBox="1"/>
          <p:nvPr/>
        </p:nvSpPr>
        <p:spPr>
          <a:xfrm>
            <a:off x="7007289" y="1240970"/>
            <a:ext cx="4926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Chat GPT, MS Copilot, Google Assistant, Siri, Alexa, AI Copilot (Joule), </a:t>
            </a:r>
            <a:r>
              <a:rPr lang="it-IT" dirty="0"/>
              <a:t>Oracle AI Data Platform (AIDP)</a:t>
            </a:r>
            <a:r>
              <a:rPr lang="en-DE" dirty="0"/>
              <a:t>, </a:t>
            </a:r>
            <a:r>
              <a:rPr lang="en-US" dirty="0"/>
              <a:t>Oracle Cloud Infrastructure (OCI)</a:t>
            </a:r>
            <a:r>
              <a:rPr lang="en-DE" dirty="0"/>
              <a:t>, FCM AI Agent</a:t>
            </a:r>
            <a:r>
              <a:rPr lang="en-US" dirty="0"/>
              <a:t> </a:t>
            </a:r>
            <a:r>
              <a:rPr lang="en-DE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8AF68-20D0-FBE6-C655-F6D050B40A4A}"/>
              </a:ext>
            </a:extLst>
          </p:cNvPr>
          <p:cNvSpPr txBox="1"/>
          <p:nvPr/>
        </p:nvSpPr>
        <p:spPr>
          <a:xfrm>
            <a:off x="3349690" y="2836510"/>
            <a:ext cx="260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Licensing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7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3FC34-4719-28C5-34AB-77F6A04D9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0A8C973-03EE-17ED-9C84-9E30632D064F}"/>
              </a:ext>
            </a:extLst>
          </p:cNvPr>
          <p:cNvSpPr/>
          <p:nvPr/>
        </p:nvSpPr>
        <p:spPr>
          <a:xfrm>
            <a:off x="6277934" y="1655892"/>
            <a:ext cx="2175586" cy="173433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Self-developed Management Cockpit</a:t>
            </a:r>
          </a:p>
          <a:p>
            <a:pPr algn="ctr"/>
            <a:endParaRPr lang="en-DE" dirty="0"/>
          </a:p>
          <a:p>
            <a:pPr algn="ctr"/>
            <a:endParaRPr lang="en-DE" dirty="0"/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FF1EE-14CB-2B22-A8EF-3CA30B237F26}"/>
              </a:ext>
            </a:extLst>
          </p:cNvPr>
          <p:cNvSpPr/>
          <p:nvPr/>
        </p:nvSpPr>
        <p:spPr>
          <a:xfrm>
            <a:off x="3247054" y="1931437"/>
            <a:ext cx="1987420" cy="1306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A8059-C63B-F30D-72DF-F635CF9C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Delegation to AI Agent </a:t>
            </a:r>
            <a:r>
              <a:rPr lang="en-DE" dirty="0"/>
              <a:t>(3) </a:t>
            </a:r>
            <a:r>
              <a:rPr lang="en-US" dirty="0"/>
              <a:t>=&gt; I</a:t>
            </a:r>
            <a:r>
              <a:rPr lang="en-DE" dirty="0" err="1"/>
              <a:t>ntegrated</a:t>
            </a:r>
            <a:r>
              <a:rPr lang="en-DE" dirty="0"/>
              <a:t> AI</a:t>
            </a:r>
            <a:endParaRPr lang="en-LU" dirty="0"/>
          </a:p>
        </p:txBody>
      </p:sp>
      <p:pic>
        <p:nvPicPr>
          <p:cNvPr id="2052" name="Picture 4" descr="Ai assistant - Free technology icons">
            <a:extLst>
              <a:ext uri="{FF2B5EF4-FFF2-40B4-BE49-F238E27FC236}">
                <a16:creationId xmlns:a16="http://schemas.microsoft.com/office/drawing/2014/main" id="{ED458CAB-6D79-095F-B5F1-89FD7534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06" y="2035042"/>
            <a:ext cx="946281" cy="9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i assistant - Free technology icons">
            <a:extLst>
              <a:ext uri="{FF2B5EF4-FFF2-40B4-BE49-F238E27FC236}">
                <a16:creationId xmlns:a16="http://schemas.microsoft.com/office/drawing/2014/main" id="{48381511-CF51-FEBF-14F2-665D73B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83" y="2291441"/>
            <a:ext cx="946281" cy="9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9709BD-87F9-352B-855F-F5BD605EDE33}"/>
              </a:ext>
            </a:extLst>
          </p:cNvPr>
          <p:cNvSpPr txBox="1"/>
          <p:nvPr/>
        </p:nvSpPr>
        <p:spPr>
          <a:xfrm>
            <a:off x="2971800" y="1595532"/>
            <a:ext cx="264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SAP, Oracle, Temenos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F17FB-A3DC-7854-262C-4FA975921F8E}"/>
              </a:ext>
            </a:extLst>
          </p:cNvPr>
          <p:cNvSpPr/>
          <p:nvPr/>
        </p:nvSpPr>
        <p:spPr>
          <a:xfrm>
            <a:off x="3257941" y="4522237"/>
            <a:ext cx="1987420" cy="1306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Ai assistant - Free technology icons">
            <a:extLst>
              <a:ext uri="{FF2B5EF4-FFF2-40B4-BE49-F238E27FC236}">
                <a16:creationId xmlns:a16="http://schemas.microsoft.com/office/drawing/2014/main" id="{E3CB7C8F-CF5D-3123-44D7-C5739889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93" y="4625842"/>
            <a:ext cx="946281" cy="9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B980B2-A4BD-7E12-9092-AB9DA05B443D}"/>
              </a:ext>
            </a:extLst>
          </p:cNvPr>
          <p:cNvSpPr txBox="1"/>
          <p:nvPr/>
        </p:nvSpPr>
        <p:spPr>
          <a:xfrm>
            <a:off x="3211287" y="4186332"/>
            <a:ext cx="205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Avaloq Insight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FA515-2049-360D-D673-AE4D70F80D68}"/>
              </a:ext>
            </a:extLst>
          </p:cNvPr>
          <p:cNvSpPr/>
          <p:nvPr/>
        </p:nvSpPr>
        <p:spPr>
          <a:xfrm>
            <a:off x="6425681" y="4500466"/>
            <a:ext cx="1987420" cy="1306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9F259D-E434-2355-1401-D01CE2C55774}"/>
              </a:ext>
            </a:extLst>
          </p:cNvPr>
          <p:cNvSpPr txBox="1"/>
          <p:nvPr/>
        </p:nvSpPr>
        <p:spPr>
          <a:xfrm>
            <a:off x="6379027" y="4164561"/>
            <a:ext cx="205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FI Serve</a:t>
            </a:r>
            <a:endParaRPr lang="en-US" dirty="0"/>
          </a:p>
        </p:txBody>
      </p:sp>
      <p:pic>
        <p:nvPicPr>
          <p:cNvPr id="17" name="Picture 4" descr="Ai assistant - Free technology icons">
            <a:extLst>
              <a:ext uri="{FF2B5EF4-FFF2-40B4-BE49-F238E27FC236}">
                <a16:creationId xmlns:a16="http://schemas.microsoft.com/office/drawing/2014/main" id="{489E92F5-E0B1-4B68-9A07-509338BC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48" y="4647613"/>
            <a:ext cx="946281" cy="9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FF2E50-9409-4FFD-C930-70C46079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345" y="2433634"/>
            <a:ext cx="2462117" cy="24621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D34399-CFB1-E5B1-773D-F4D6A577170C}"/>
              </a:ext>
            </a:extLst>
          </p:cNvPr>
          <p:cNvSpPr txBox="1"/>
          <p:nvPr/>
        </p:nvSpPr>
        <p:spPr>
          <a:xfrm>
            <a:off x="543333" y="3124100"/>
            <a:ext cx="2644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AI part of a major software service, but extent of AI use, interaction, </a:t>
            </a:r>
            <a:r>
              <a:rPr lang="en-DE" dirty="0" err="1"/>
              <a:t>datapools</a:t>
            </a:r>
            <a:r>
              <a:rPr lang="en-DE" dirty="0"/>
              <a:t> unknown / not specified.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627199-BCAC-933A-0E92-7EBB09436288}"/>
              </a:ext>
            </a:extLst>
          </p:cNvPr>
          <p:cNvSpPr/>
          <p:nvPr/>
        </p:nvSpPr>
        <p:spPr>
          <a:xfrm>
            <a:off x="8966718" y="3051110"/>
            <a:ext cx="2967135" cy="173433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All major software and OS vendors claim being “AI powered.”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9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1941-CE8F-DB0A-E683-E3AFD41E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ICT services provided to 1,600 EU Financial Institutions (Joint ESAs)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5B8DD-B2F6-E002-B8C7-55BE1EC6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841"/>
            <a:ext cx="12192000" cy="62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5643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L_PP_Template_2020_FDEF" id="{E3DECB2E-00B2-D24B-81E7-D8D1A2D531E3}" vid="{681A2205-957B-134D-A363-D99485D139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TaxCatchAll xmlns="a6c533f7-61db-40a9-92cc-7bf39d0de398"/>
    <o606121503634f60aadbd34f286ff3d9 xmlns="a6c533f7-61db-40a9-92cc-7bf39d0de398">
      <Terms xmlns="http://schemas.microsoft.com/office/infopath/2007/PartnerControls"/>
    </o606121503634f60aadbd34f286ff3d9>
    <a60e8a9bb7a5498084be0308f3b51622 xmlns="a6c533f7-61db-40a9-92cc-7bf39d0de398">
      <Terms xmlns="http://schemas.microsoft.com/office/infopath/2007/PartnerControls"/>
    </a60e8a9bb7a5498084be0308f3b51622>
    <ImageCreateDate xmlns="41D49E40-7AA3-4CC5-AB3B-2A82668DF533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65E026D70FD5C40BD50F07AFDA50A9F" ma:contentTypeVersion="2" ma:contentTypeDescription="Upload an image." ma:contentTypeScope="" ma:versionID="67115d42c7de8647f2770c88be440fdd">
  <xsd:schema xmlns:xsd="http://www.w3.org/2001/XMLSchema" xmlns:xs="http://www.w3.org/2001/XMLSchema" xmlns:p="http://schemas.microsoft.com/office/2006/metadata/properties" xmlns:ns1="http://schemas.microsoft.com/sharepoint/v3" xmlns:ns2="41D49E40-7AA3-4CC5-AB3B-2A82668DF533" xmlns:ns3="http://schemas.microsoft.com/sharepoint/v3/fields" xmlns:ns4="a6c533f7-61db-40a9-92cc-7bf39d0de398" targetNamespace="http://schemas.microsoft.com/office/2006/metadata/properties" ma:root="true" ma:fieldsID="863a5f75aff430996642719c276c10d4" ns1:_="" ns2:_="" ns3:_="" ns4:_="">
    <xsd:import namespace="http://schemas.microsoft.com/sharepoint/v3"/>
    <xsd:import namespace="41D49E40-7AA3-4CC5-AB3B-2A82668DF533"/>
    <xsd:import namespace="http://schemas.microsoft.com/sharepoint/v3/fields"/>
    <xsd:import namespace="a6c533f7-61db-40a9-92cc-7bf39d0de39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o606121503634f60aadbd34f286ff3d9" minOccurs="0"/>
                <xsd:element ref="ns4:TaxCatchAll" minOccurs="0"/>
                <xsd:element ref="ns4:TaxCatchAllLabel" minOccurs="0"/>
                <xsd:element ref="ns4:a60e8a9bb7a5498084be0308f3b5162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9E40-7AA3-4CC5-AB3B-2A82668DF533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33f7-61db-40a9-92cc-7bf39d0de398" elementFormDefault="qualified">
    <xsd:import namespace="http://schemas.microsoft.com/office/2006/documentManagement/types"/>
    <xsd:import namespace="http://schemas.microsoft.com/office/infopath/2007/PartnerControls"/>
    <xsd:element name="o606121503634f60aadbd34f286ff3d9" ma:index="29" nillable="true" ma:taxonomy="true" ma:internalName="o606121503634f60aadbd34f286ff3d9" ma:taxonomyFieldName="Document_x0020_Category" ma:displayName="Document Category" ma:default="" ma:fieldId="{86061215-0363-4f60-aadb-d34f286ff3d9}" ma:taxonomyMulti="true" ma:sspId="ceefa7fb-4336-4fa1-9d81-8bd6ad6a0761" ma:termSetId="8467628b-cc19-41c8-84de-1e197b3524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0" nillable="true" ma:displayName="Taxonomy Catch All Column" ma:hidden="true" ma:list="{88da9af2-fc06-457f-9f9b-54ea4b8c2f8e}" ma:internalName="TaxCatchAll" ma:showField="CatchAllData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hidden="true" ma:list="{88da9af2-fc06-457f-9f9b-54ea4b8c2f8e}" ma:internalName="TaxCatchAllLabel" ma:readOnly="true" ma:showField="CatchAllDataLabel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60e8a9bb7a5498084be0308f3b51622" ma:index="33" nillable="true" ma:taxonomy="true" ma:internalName="a60e8a9bb7a5498084be0308f3b51622" ma:taxonomyFieldName="The_x0020_University" ma:displayName="The University" ma:default="" ma:fieldId="{a60e8a9b-b7a5-4980-84be-0308f3b51622}" ma:taxonomyMulti="true" ma:sspId="ceefa7fb-4336-4fa1-9d81-8bd6ad6a0761" ma:termSetId="d027352d-354c-4edb-9a10-0a26093ac2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4061AB-008C-4B13-A51D-B0B618334E1E}">
  <ds:schemaRefs>
    <ds:schemaRef ds:uri="http://schemas.microsoft.com/sharepoint/v3/field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6c533f7-61db-40a9-92cc-7bf39d0de398"/>
    <ds:schemaRef ds:uri="http://schemas.microsoft.com/office/2006/metadata/properties"/>
    <ds:schemaRef ds:uri="41D49E40-7AA3-4CC5-AB3B-2A82668DF533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A17246-69DF-4258-81C7-4881F90A0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0ACA7D-37F2-46F8-8C8E-87831E013BE2}">
  <ds:schemaRefs>
    <ds:schemaRef ds:uri="41D49E40-7AA3-4CC5-AB3B-2A82668DF533"/>
    <ds:schemaRef ds:uri="a6c533f7-61db-40a9-92cc-7bf39d0de3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UL_PP_Template_2020_FDEF</Template>
  <TotalTime>0</TotalTime>
  <Words>1916</Words>
  <Application>Microsoft Office PowerPoint</Application>
  <PresentationFormat>Widescreen</PresentationFormat>
  <Paragraphs>190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Noto Sans Symbols</vt:lpstr>
      <vt:lpstr>Symbol</vt:lpstr>
      <vt:lpstr>Wingdings</vt:lpstr>
      <vt:lpstr>Chapter page</vt:lpstr>
      <vt:lpstr>PowerPoint Presentation</vt:lpstr>
      <vt:lpstr>Overview</vt:lpstr>
      <vt:lpstr>A. AI is everywhere</vt:lpstr>
      <vt:lpstr>Public Perception of AI</vt:lpstr>
      <vt:lpstr>PowerPoint Presentation</vt:lpstr>
      <vt:lpstr>Delegation to AI Agent (1) =&gt; Outsourcing to entity that uses AI</vt:lpstr>
      <vt:lpstr>Delegation to AI Agent (2) =&gt; Explicit AI Software</vt:lpstr>
      <vt:lpstr>Delegation to AI Agent (3) =&gt; Integrated AI</vt:lpstr>
      <vt:lpstr>ICT services provided to 1,600 EU Financial Institutions (Joint ESAs)</vt:lpstr>
      <vt:lpstr>B. Risks of AI in Finance</vt:lpstr>
      <vt:lpstr>B. Risks of AI in Finance: Joseph Luft and Harrington Ingham, Johari Window</vt:lpstr>
      <vt:lpstr>C. Regulatory Approaches to AI &amp; Finance</vt:lpstr>
      <vt:lpstr>PowerPoint Presentation</vt:lpstr>
      <vt:lpstr>C. DORA Incident Management Framework</vt:lpstr>
      <vt:lpstr>C. DORA Business Continuity Framework</vt:lpstr>
      <vt:lpstr>C. DORA Disaster Recovery</vt:lpstr>
      <vt:lpstr>C. DORA – AI as critical ICT TPP</vt:lpstr>
      <vt:lpstr>C. DORA – AI as critical ICT TPP</vt:lpstr>
      <vt:lpstr>C. DORA – critical ICTTPP?</vt:lpstr>
      <vt:lpstr>C. DORA – critical ICT TPP</vt:lpstr>
      <vt:lpstr>C. Regulatory Approaches to AI &amp; Finance: DORA – critical ICT SP</vt:lpstr>
      <vt:lpstr>D. Integrated AI as Regulatory Problem</vt:lpstr>
      <vt:lpstr>E. 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dc:description/>
  <cp:lastModifiedBy>Dirk Andreas ZETZSCHE</cp:lastModifiedBy>
  <cp:revision>68</cp:revision>
  <cp:lastPrinted>2015-10-21T08:58:49Z</cp:lastPrinted>
  <dcterms:created xsi:type="dcterms:W3CDTF">2020-10-13T12:40:07Z</dcterms:created>
  <dcterms:modified xsi:type="dcterms:W3CDTF">2025-11-05T13:47:15Z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ategory">
    <vt:lpwstr/>
  </property>
  <property fmtid="{D5CDD505-2E9C-101B-9397-08002B2CF9AE}" pid="3" name="ContentTypeId">
    <vt:lpwstr>0x0101009148F5A04DDD49CBA7127AADA5FB792B00AADE34325A8B49CDA8BB4DB53328F21400E65E026D70FD5C40BD50F07AFDA50A9F</vt:lpwstr>
  </property>
  <property fmtid="{D5CDD505-2E9C-101B-9397-08002B2CF9AE}" pid="4" name="The University">
    <vt:lpwstr/>
  </property>
</Properties>
</file>