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231"/>
  <workbookPr defaultThemeVersion="166925"/>
  <mc:AlternateContent xmlns:mc="http://schemas.openxmlformats.org/markup-compatibility/2006">
    <mc:Choice Requires="x15">
      <x15ac:absPath xmlns:x15ac="http://schemas.microsoft.com/office/spreadsheetml/2010/11/ac" url="https://nova.bofnet.fi/sites/tilastoyksikko/MAPE/Raportointiohjeet/Sisältövalidoinnit/Työstöversiot/"/>
    </mc:Choice>
  </mc:AlternateContent>
  <xr:revisionPtr revIDLastSave="0" documentId="13_ncr:1_{5822108D-3B80-4FC0-A637-C7B56536E475}" xr6:coauthVersionLast="47" xr6:coauthVersionMax="47" xr10:uidLastSave="{00000000-0000-0000-0000-000000000000}"/>
  <bookViews>
    <workbookView xWindow="-28920" yWindow="-120" windowWidth="29040" windowHeight="17520" xr2:uid="{ED4C196C-DD9C-459A-9C25-D8AF7D643DAA}"/>
  </bookViews>
  <sheets>
    <sheet name="Versionshistoria" sheetId="1" r:id="rId1"/>
    <sheet name="INFO" sheetId="21" r:id="rId2"/>
    <sheet name="Header" sheetId="22" r:id="rId3"/>
    <sheet name="ACCO" sheetId="23" r:id="rId4"/>
    <sheet name="CARD" sheetId="24" r:id="rId5"/>
    <sheet name="TERM" sheetId="15" r:id="rId6"/>
    <sheet name="HPAY" sheetId="16" r:id="rId7"/>
    <sheet name="QPAY" sheetId="17" r:id="rId8"/>
    <sheet name="APAY" sheetId="18" r:id="rId9"/>
    <sheet name="SERV" sheetId="19" r:id="rId10"/>
    <sheet name="Valideringar på rapportnivå" sheetId="6" r:id="rId11"/>
  </sheets>
  <definedNames>
    <definedName name="_ftn1" localSheetId="1">INFO!$B$151</definedName>
    <definedName name="_ftnref1" localSheetId="1">INFO!#REF!</definedName>
    <definedName name="_Toc120519539" localSheetId="1">INFO!#REF!</definedName>
    <definedName name="_Toc185919855" localSheetId="1">INFO!#REF!</definedName>
    <definedName name="_Toc78195008" localSheetId="1">INFO!$B$29</definedName>
    <definedName name="_Toc78195009" localSheetId="1">INFO!$B$75</definedName>
    <definedName name="_Toc78195010" localSheetId="1">INFO!#REF!</definedName>
    <definedName name="_Toc78195011" localSheetId="1">INFO!$B$92</definedName>
    <definedName name="_Toc78195012" localSheetId="1">INFO!$B$96</definedName>
    <definedName name="_Toc78195013" localSheetId="1">INFO!#REF!</definedName>
    <definedName name="_Toc78195014" localSheetId="1">INFO!$B$107</definedName>
    <definedName name="_Toc78195015" localSheetId="1">INFO!$B$119</definedName>
    <definedName name="_Toc78195016" localSheetId="1">INFO!$B$123</definedName>
    <definedName name="_Toc78195023" localSheetId="10">'Valideringar på rapportnivå'!$B$1</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464" uniqueCount="547">
  <si>
    <t>=</t>
  </si>
  <si>
    <t>FI&lt;NNNNNNNN&gt;</t>
  </si>
  <si>
    <t>001</t>
  </si>
  <si>
    <t>002</t>
  </si>
  <si>
    <t>003</t>
  </si>
  <si>
    <t>004</t>
  </si>
  <si>
    <t>typeOfDataProviderIdentifier</t>
  </si>
  <si>
    <t>dataProviderIdentifier</t>
  </si>
  <si>
    <t>typeOfReporterIdentifier</t>
  </si>
  <si>
    <t>reporterIdentifier</t>
  </si>
  <si>
    <t>surveyCode</t>
  </si>
  <si>
    <t>"VAT"</t>
  </si>
  <si>
    <t>reportingPeriodEnd</t>
  </si>
  <si>
    <t>frequency</t>
  </si>
  <si>
    <t>creationDate</t>
  </si>
  <si>
    <t>1…N</t>
  </si>
  <si>
    <t>entitysComment</t>
  </si>
  <si>
    <t>"Q" TAI "H"</t>
  </si>
  <si>
    <t>&gt;</t>
  </si>
  <si>
    <t>EFTPOS</t>
  </si>
  <si>
    <t>005</t>
  </si>
  <si>
    <t>006</t>
  </si>
  <si>
    <t>007</t>
  </si>
  <si>
    <t>008</t>
  </si>
  <si>
    <t>009</t>
  </si>
  <si>
    <t>&lt;&gt;</t>
  </si>
  <si>
    <t>010</t>
  </si>
  <si>
    <t>accountsDepositsAndOffices</t>
  </si>
  <si>
    <t>depositType</t>
  </si>
  <si>
    <t>assetsTransferableViaNetwork</t>
  </si>
  <si>
    <t>eMoneyAccount</t>
  </si>
  <si>
    <t>paymentServiceUser</t>
  </si>
  <si>
    <t>country</t>
  </si>
  <si>
    <t>amount</t>
  </si>
  <si>
    <t>value</t>
  </si>
  <si>
    <t>cardType</t>
  </si>
  <si>
    <t>terminalType</t>
  </si>
  <si>
    <t>eftpos</t>
  </si>
  <si>
    <t>contactlessPayment</t>
  </si>
  <si>
    <t>terminalAcceptingEMoney</t>
  </si>
  <si>
    <t>eMoneyLoadingUnloading</t>
  </si>
  <si>
    <t>reportersRole</t>
  </si>
  <si>
    <t>informationType</t>
  </si>
  <si>
    <t>paymentService</t>
  </si>
  <si>
    <t>electronic</t>
  </si>
  <si>
    <t>paymentOrder</t>
  </si>
  <si>
    <t>channelForGivingConsent</t>
  </si>
  <si>
    <t>paymentScheme</t>
  </si>
  <si>
    <t>instantPayment</t>
  </si>
  <si>
    <t>eMoneyType</t>
  </si>
  <si>
    <t>remoteNonRemote</t>
  </si>
  <si>
    <t>contactlessTechnology</t>
  </si>
  <si>
    <t>terminal</t>
  </si>
  <si>
    <t>initiationChannel</t>
  </si>
  <si>
    <t>mobilePaymentType</t>
  </si>
  <si>
    <t>customerAuthentication</t>
  </si>
  <si>
    <t>reasonForNonSCA</t>
  </si>
  <si>
    <t>fraudType</t>
  </si>
  <si>
    <t>liabilityBearer</t>
  </si>
  <si>
    <t>counterpartysPSPLocation</t>
  </si>
  <si>
    <t>terminalLocation</t>
  </si>
  <si>
    <t>currency</t>
  </si>
  <si>
    <t>industry</t>
  </si>
  <si>
    <t>service</t>
  </si>
  <si>
    <t>null</t>
  </si>
  <si>
    <t>"FI"</t>
  </si>
  <si>
    <t>0</t>
  </si>
  <si>
    <t>"PT"</t>
  </si>
  <si>
    <t>"DBE"</t>
  </si>
  <si>
    <t>"CBE"</t>
  </si>
  <si>
    <t>"CP"</t>
  </si>
  <si>
    <t>"R"</t>
  </si>
  <si>
    <t>"NFC"</t>
  </si>
  <si>
    <t>0…N</t>
  </si>
  <si>
    <t>Version</t>
  </si>
  <si>
    <t>Datum</t>
  </si>
  <si>
    <t>Kommentar</t>
  </si>
  <si>
    <t>Första versionen</t>
  </si>
  <si>
    <t>I kraft</t>
  </si>
  <si>
    <t>Ordn.</t>
  </si>
  <si>
    <t>Fält</t>
  </si>
  <si>
    <t>XML element</t>
  </si>
  <si>
    <t>Regel</t>
  </si>
  <si>
    <t>Vänster sida</t>
  </si>
  <si>
    <t>Operatör</t>
  </si>
  <si>
    <t>Höger sida</t>
  </si>
  <si>
    <t>Typ</t>
  </si>
  <si>
    <t>Uppgiftslämnarens ID-typ</t>
  </si>
  <si>
    <t>Uppgiftslämnarens ID-kod</t>
  </si>
  <si>
    <t>Uppgiftlämnarens momsnummer i formatet FI &lt;NNNNNNNN&gt;.</t>
  </si>
  <si>
    <t>i formatet</t>
  </si>
  <si>
    <t>Rapportörens ID-typ</t>
  </si>
  <si>
    <t>Rapportkod</t>
  </si>
  <si>
    <t>Rapportörens ID-kod</t>
  </si>
  <si>
    <t>Frekvens</t>
  </si>
  <si>
    <t>Q1</t>
  </si>
  <si>
    <t>Q2</t>
  </si>
  <si>
    <t>Q3</t>
  </si>
  <si>
    <t>Q4</t>
  </si>
  <si>
    <t>H1</t>
  </si>
  <si>
    <t>H2</t>
  </si>
  <si>
    <t>acco</t>
  </si>
  <si>
    <t>0-1</t>
  </si>
  <si>
    <t>card</t>
  </si>
  <si>
    <t>term</t>
  </si>
  <si>
    <t>hpay</t>
  </si>
  <si>
    <t>qpay</t>
  </si>
  <si>
    <t>apay</t>
  </si>
  <si>
    <t>serv</t>
  </si>
  <si>
    <t>Rapporttidpunkt</t>
  </si>
  <si>
    <t>Rapportörens kommentar</t>
  </si>
  <si>
    <t>Konton, insättningar och kontor</t>
  </si>
  <si>
    <t>Typ av insättning</t>
  </si>
  <si>
    <t>Medlen kan överföras genom nätförbindelse</t>
  </si>
  <si>
    <t>Konto för elektroniska pengar</t>
  </si>
  <si>
    <t>Betaltjänstanvändare</t>
  </si>
  <si>
    <t>Dataklassifikationer</t>
  </si>
  <si>
    <t>Värde</t>
  </si>
  <si>
    <t>Antal</t>
  </si>
  <si>
    <t>Korttyp</t>
  </si>
  <si>
    <t>Betalningsordning</t>
  </si>
  <si>
    <t>Kontaktlös betalning</t>
  </si>
  <si>
    <t>Terminal som tar emot kort för elektroniska pengar</t>
  </si>
  <si>
    <t>Laddning/uttag av elektroniska pengar</t>
  </si>
  <si>
    <t>Rapportörens roll</t>
  </si>
  <si>
    <t>Uppgift som rapporteras</t>
  </si>
  <si>
    <t>Betaltjänst</t>
  </si>
  <si>
    <t>Elektronisk</t>
  </si>
  <si>
    <t>Betalningsorder</t>
  </si>
  <si>
    <t>Kanal för samtycke</t>
  </si>
  <si>
    <t>Direktbetalning</t>
  </si>
  <si>
    <t>Typ av elektroniska pengar</t>
  </si>
  <si>
    <t>Distansbetalning/icke-distansbetalning</t>
  </si>
  <si>
    <t>Teknik för kontaktlös betalning</t>
  </si>
  <si>
    <t>Terminal</t>
  </si>
  <si>
    <t>Initieringskanal</t>
  </si>
  <si>
    <t>Typ av mobilbetalning</t>
  </si>
  <si>
    <t>Kundautentisering</t>
  </si>
  <si>
    <t>Orsak för att inte tillämpa SCA</t>
  </si>
  <si>
    <t>Typ av bedrägeri</t>
  </si>
  <si>
    <t>Ansvarsbärare</t>
  </si>
  <si>
    <r>
      <t xml:space="preserve">Land där motpartens betaltjänstleverantör är belägen
</t>
    </r>
    <r>
      <rPr>
        <sz val="11"/>
        <color rgb="FF000000"/>
        <rFont val="Arial"/>
        <family val="2"/>
      </rPr>
      <t>Det land där motpartens betaltjänstleverantör är belägen enligt ISO 3166.</t>
    </r>
  </si>
  <si>
    <r>
      <t xml:space="preserve">Land där terminalen är belägen
</t>
    </r>
    <r>
      <rPr>
        <sz val="11"/>
        <color rgb="FF000000"/>
        <rFont val="Arial"/>
        <family val="2"/>
      </rPr>
      <t>Det land där terminalen är belägen enligt ISO 3166.</t>
    </r>
  </si>
  <si>
    <t>Valuta</t>
  </si>
  <si>
    <r>
      <t xml:space="preserve">Land där motpartens betaltjänstleverantör är belägen
</t>
    </r>
    <r>
      <rPr>
        <sz val="11"/>
        <color theme="1"/>
        <rFont val="Arial"/>
        <family val="2"/>
      </rPr>
      <t>Det land där motpartens betaltjänstleverantör är belägen enligt ISO 3166.</t>
    </r>
  </si>
  <si>
    <r>
      <t xml:space="preserve">Bransch
</t>
    </r>
    <r>
      <rPr>
        <sz val="11"/>
        <color rgb="FF000000"/>
        <rFont val="Arial"/>
        <family val="2"/>
      </rPr>
      <t>Bransch enligt ISO 18245-standard "Merchant Category Code" (MCC)</t>
    </r>
  </si>
  <si>
    <t>Tjänst</t>
  </si>
  <si>
    <t>Obligatoriskt</t>
  </si>
  <si>
    <t>"P" eller "C"</t>
  </si>
  <si>
    <t>"T011" eller "T022"</t>
  </si>
  <si>
    <t>Typ av terminal</t>
  </si>
  <si>
    <t>"PT, "FT" eller "LF"</t>
  </si>
  <si>
    <t>"PT" eller "FT"</t>
  </si>
  <si>
    <t>"CT", "CP", "CW", "EMP", "MR", "OTD" eller "RCP"</t>
  </si>
  <si>
    <t>"CT", "CP", "CW", "EMP" eller "RCP"</t>
  </si>
  <si>
    <t>"DD", "CP", "CHQ", "OTD" eller "RCP"</t>
  </si>
  <si>
    <t>"DD", "CP" eller "RCP"</t>
  </si>
  <si>
    <t>"CT" eller "OTD"</t>
  </si>
  <si>
    <t>"CT", "CP", "EMP" eller "OTD"</t>
  </si>
  <si>
    <t>"P", "C" eller "F"</t>
  </si>
  <si>
    <t>"EB" eller "ES"</t>
  </si>
  <si>
    <t>"NEP" eller "NEO"</t>
  </si>
  <si>
    <t>"SDDC" eller "SDDB"</t>
  </si>
  <si>
    <t>"VISA", "MCRD", "AMEX", "DINE", "CUP", "JCB", "DISC" eller "OTH"</t>
  </si>
  <si>
    <t>"VISA", "MCRD", "AMEX", "DINE" eller "OTH"</t>
  </si>
  <si>
    <t>"C110", "C120" eller "C130"</t>
  </si>
  <si>
    <t>"C110, "C120", "C130" eller "C900"</t>
  </si>
  <si>
    <t>"R" eller "NR"</t>
  </si>
  <si>
    <t>"R", "NRP" eller "NRC"</t>
  </si>
  <si>
    <t>"NFC" eller "OTH"</t>
  </si>
  <si>
    <t>"T012" eller "T900"</t>
  </si>
  <si>
    <t>"T011", "T020" eller "T900"</t>
  </si>
  <si>
    <t>"T011", "T020", "T030" eller "T900"</t>
  </si>
  <si>
    <t>"T011" eller "T020"</t>
  </si>
  <si>
    <t>"EP", "MP", "IN", "PI" eller "OT"</t>
  </si>
  <si>
    <t>"OB", "MP", "PI" eller "OT"</t>
  </si>
  <si>
    <t>"MP", "PI", eller "OT"</t>
  </si>
  <si>
    <t>"DP" eller "OT"</t>
  </si>
  <si>
    <t>"CR", "MP" eller "OT"</t>
  </si>
  <si>
    <t>"C2B" eller "OTH"</t>
  </si>
  <si>
    <t>"P2P", "C2B" eller "OTH"</t>
  </si>
  <si>
    <t>"R01", "R03", "R04", "R05", "R07" eller "R08"</t>
  </si>
  <si>
    <t>"R02", "R03", "R04", "R05" eller "R06"</t>
  </si>
  <si>
    <t>"R01", "R04", "R05", "R07", "R08", "R09" eller "R99"</t>
  </si>
  <si>
    <t>"R02", "R04", "R05", "R06" eller "R99"</t>
  </si>
  <si>
    <t>"R01", "R05", "R08", "R09" eller "R99"</t>
  </si>
  <si>
    <t>"R02", "R05", "R06" eller "R99"</t>
  </si>
  <si>
    <t>"R01", "R03", "R04", "R05", "R07", "R08", "R09" eller "R99"</t>
  </si>
  <si>
    <t>"F01", "F06" eller "F07"</t>
  </si>
  <si>
    <t>"F07" eller "F08"</t>
  </si>
  <si>
    <t>"F02", "F03", "F04", "F05", "F06", "F07" eller "F99"</t>
  </si>
  <si>
    <t>"F02", "F03", "F04", "F07" eller "F99"</t>
  </si>
  <si>
    <t>"F02", "F03", "F04", "F05", "F06", "F07" eller "F08"</t>
  </si>
  <si>
    <t>+ 2 mån.</t>
  </si>
  <si>
    <t>31 december</t>
  </si>
  <si>
    <t>+ 8 mån.</t>
  </si>
  <si>
    <t>30 juni</t>
  </si>
  <si>
    <t>Årsrapportering</t>
  </si>
  <si>
    <t>Halvårsrapportering</t>
  </si>
  <si>
    <t>+ 1 mån.</t>
  </si>
  <si>
    <t>30 september</t>
  </si>
  <si>
    <t>31 mars</t>
  </si>
  <si>
    <t>Kvartalsrapportering</t>
  </si>
  <si>
    <t>Inlämningstid från referensperiodens sista dag</t>
  </si>
  <si>
    <t>Referensperiodens sista dag</t>
  </si>
  <si>
    <t>Perioder som rapporteras, dvs. referensperioder</t>
  </si>
  <si>
    <t>Rapportering</t>
  </si>
  <si>
    <t>Eventuell kort kommentar till rapporten.</t>
  </si>
  <si>
    <t>Värdet i element creationDate</t>
  </si>
  <si>
    <t>Frekvensen ska vara samma som i filnamnet</t>
  </si>
  <si>
    <t>Värdet i element frequency</t>
  </si>
  <si>
    <t>Bokstaven Q vid kvartalsrapportering
Bokstaven H vid halvårsrapportering</t>
  </si>
  <si>
    <t>Rapportperioden ska vara samma som i filnamnet</t>
  </si>
  <si>
    <t>Värdet i element reportingPeriodEnd</t>
  </si>
  <si>
    <t>Den sista dagen i det kvartal eller halvår för vilket uppgifter rapporteras. Ges i formatet (ÅÅÅÅ-MM-DD)</t>
  </si>
  <si>
    <t>Värdet i element surveyCode</t>
  </si>
  <si>
    <t>Rapportörens ID-kod ska vara samma som i filnamnet</t>
  </si>
  <si>
    <t>Värdet i element reporterIdentifier</t>
  </si>
  <si>
    <t>Företag, vars uppgifter rapporteras, momsnummer i formatet FI&lt;NNNNNNNN&gt;.</t>
  </si>
  <si>
    <t>Rapportörens ID-typ ska vara samma som i filnamnet</t>
  </si>
  <si>
    <t>Värdet i element typeOfReporterIdentifier</t>
  </si>
  <si>
    <t>Värdet i element dataProviderIdentifier</t>
  </si>
  <si>
    <t>Värdet i element typeOfDataProviderIdentifier</t>
  </si>
  <si>
    <t>XML-element</t>
  </si>
  <si>
    <t>null (tomt)</t>
  </si>
  <si>
    <r>
      <rPr>
        <b/>
        <sz val="11"/>
        <color rgb="FF000000"/>
        <rFont val="Arial"/>
        <family val="2"/>
      </rPr>
      <t xml:space="preserve">Land
</t>
    </r>
    <r>
      <rPr>
        <sz val="11"/>
        <color rgb="FF000000"/>
        <rFont val="Arial"/>
        <family val="2"/>
      </rPr>
      <t>I fråga om betalkonton som besökts av leverantörer av kontoinformationstjänster (AISP), det land där leverantören av kontoinformationstjänster (AISP) är belägen, och i fråga om kunder till leverantörer av kontoinformationstjänster (AISP) det land där kunden är belägen enligt ISO 3166.</t>
    </r>
  </si>
  <si>
    <r>
      <rPr>
        <sz val="11"/>
        <color rgb="FF000000"/>
        <rFont val="Arial"/>
        <family val="2"/>
      </rPr>
      <t>null</t>
    </r>
    <r>
      <rPr>
        <sz val="11"/>
        <color rgb="FF000000"/>
        <rFont val="Arial"/>
        <family val="2"/>
      </rPr>
      <t xml:space="preserve"> </t>
    </r>
    <r>
      <rPr>
        <sz val="11"/>
        <color rgb="FF000000"/>
        <rFont val="Arial"/>
        <family val="2"/>
      </rPr>
      <t>(tomt)</t>
    </r>
  </si>
  <si>
    <r>
      <rPr>
        <sz val="11"/>
        <color rgb="FF000000"/>
        <rFont val="Arial"/>
        <family val="2"/>
      </rPr>
      <t>null</t>
    </r>
    <r>
      <rPr>
        <sz val="11"/>
        <color rgb="FFFF0000"/>
        <rFont val="Arial"/>
        <family val="2"/>
      </rPr>
      <t xml:space="preserve"> </t>
    </r>
    <r>
      <rPr>
        <sz val="11"/>
        <color rgb="FF000000"/>
        <rFont val="Arial"/>
        <family val="2"/>
      </rPr>
      <t>(tomt)</t>
    </r>
  </si>
  <si>
    <t>ID-typ, alltid ”VAT” = momsnummer.</t>
  </si>
  <si>
    <t xml:space="preserve">”MAPE” = Insamlingen av uppgifter om betalningar och svikliga förfaranden
</t>
  </si>
  <si>
    <t>XSD kodlista</t>
  </si>
  <si>
    <t xml:space="preserve">"MAPE" </t>
  </si>
  <si>
    <t>ÅÅÅÅ-MM-DD</t>
  </si>
  <si>
    <t>accountEnum</t>
  </si>
  <si>
    <t>depositTypeEnum</t>
  </si>
  <si>
    <t>paymentServiceUserEnum</t>
  </si>
  <si>
    <t>countryEnum</t>
  </si>
  <si>
    <t>1: Konton, insättningar och kontor (CL_ACCO_MAPE)</t>
  </si>
  <si>
    <t>2: Typ av insättning (CL_DEPO_TYPE_MAPE)</t>
  </si>
  <si>
    <t>3: Typ av betaltjänstanvändare (CL_PSU_TYPE_MAPE)</t>
  </si>
  <si>
    <t>24: Land (ISO 3166) (CL_PSU_TYPE_MAPE)</t>
  </si>
  <si>
    <t>"true" eller "false"</t>
  </si>
  <si>
    <t>Kodlistans namn (beteckning)</t>
  </si>
  <si>
    <t xml:space="preserve">                 </t>
  </si>
  <si>
    <t>terminalEnum</t>
  </si>
  <si>
    <t>cardTypeEnum</t>
  </si>
  <si>
    <t>eMoneyCardType</t>
  </si>
  <si>
    <t>eMoneyCardTypeEnum</t>
  </si>
  <si>
    <t>scheme</t>
  </si>
  <si>
    <t>schemeEnum</t>
  </si>
  <si>
    <t>cashFunction</t>
  </si>
  <si>
    <t>"true"</t>
  </si>
  <si>
    <t>combinationCard</t>
  </si>
  <si>
    <t>combinationCardEnum</t>
  </si>
  <si>
    <t>"NC"</t>
  </si>
  <si>
    <t>cardTechnology</t>
  </si>
  <si>
    <t>cardTechnologyEnum</t>
  </si>
  <si>
    <t>Typ av kort för elektroniska pengar</t>
  </si>
  <si>
    <t>Kontantfunktion</t>
  </si>
  <si>
    <t>Kombinationskort</t>
  </si>
  <si>
    <t>Kortteknik</t>
  </si>
  <si>
    <t>4: Korttyp (CL_CARD_TYPE_MAPE)</t>
  </si>
  <si>
    <t>5: Typ av kort för elektroniska pengar
(CL_E-MONEY_MAPE)</t>
  </si>
  <si>
    <t>6: Betalningsordning (CL_SCHEME_MAPE)</t>
  </si>
  <si>
    <t>7: Kombinationskort (CL_COMBI_CARD_MAPE)</t>
  </si>
  <si>
    <t>8: Kortteknik (CL_CARD_TECH_MAPE)</t>
  </si>
  <si>
    <t>3: Betaltjänstanvändare (CL_PSU_TYPE_MAPE)</t>
  </si>
  <si>
    <r>
      <t xml:space="preserve">Land
</t>
    </r>
    <r>
      <rPr>
        <sz val="11"/>
        <color rgb="FF000000"/>
        <rFont val="Arial"/>
        <family val="2"/>
      </rPr>
      <t>Kortinnehavarens hemvistland enligt ISO 3166.</t>
    </r>
  </si>
  <si>
    <t>24: Land (ISO 3166) (CL_COUNTRY_MAPE)</t>
  </si>
  <si>
    <t>"E11", "E12" eller "E21"</t>
  </si>
  <si>
    <t>"NC", "CC" eller "EC"</t>
  </si>
  <si>
    <t>"NC" eller "CC"</t>
  </si>
  <si>
    <t>"NC" eller "EC"</t>
  </si>
  <si>
    <t>"C111", "C112", "C120", "C130", "C200" eller "C900"</t>
  </si>
  <si>
    <t>"PT", "FT" eller "LF"</t>
  </si>
  <si>
    <t>"CT", "DD", "CP", "CW", "EMP", "EML", "CHQ", "MR", "OTD", "CBE", "DBE", "OTN" eller "RCP"</t>
  </si>
  <si>
    <t>"CW" eller "CBE"</t>
  </si>
  <si>
    <t>"6010" eller "6011"</t>
  </si>
  <si>
    <t>"ER" eller "EE"</t>
  </si>
  <si>
    <t>"CT", "CP", "EMP" eller "RCP"</t>
  </si>
  <si>
    <t>"DD", "CP", "CHQ" eller "RCP"</t>
  </si>
  <si>
    <t>"false"</t>
  </si>
  <si>
    <t>ANNARS är värdet i  element eMoneyAccount (Konto för elektroniska pengar)</t>
  </si>
  <si>
    <t>Värdet i element accountsDepositsAndOffices (Konton, insättningar och kontor)</t>
  </si>
  <si>
    <t xml:space="preserve">OM värdet i element accountsDepositsAndOffices (Konton, insättningar och kontor) = "A010", SÅ är värdet i element depositType (Typ av insättning) </t>
  </si>
  <si>
    <t>ANNARS är värdet i element depositType (Typ av insättning)</t>
  </si>
  <si>
    <t>OM värdet i element accountsDepositsAndOffices (Konton, insättningar och kontor) = "A010", SÅ är värdet i element assetsTransferableViaNetwork (Medlen kan överföras genom nätförbindelse)</t>
  </si>
  <si>
    <t>ANNARS är värdet i element assetsTransferableViaNetwork (Medlen kan överföras genom nätförbindelse)</t>
  </si>
  <si>
    <t>OM värdet i element accountsDepositsAndOffices (Konton, insättningar och kontor) = "A020", SÅ är värdet i element eMoneyAccount (Konto för elektroniska pengar)</t>
  </si>
  <si>
    <t>OM värdet i element accountsDepositsAndOffices (Konton, insättningar och kontor) = "A010" eller "A020", SÅ är värdet i element paymentServiceUser (Betaltjänstanvändare)</t>
  </si>
  <si>
    <t>ANNARS är värdet i element paymentServiceUser (Betaltjänstanvändare)</t>
  </si>
  <si>
    <t>ANNARS är värdet i element country (Land)</t>
  </si>
  <si>
    <t>OM värdet i element accountsDepositsAndOffices (Konton, insättningar och kontor) = "A021" eller "A040", SÅ är värdet i element country (Land)</t>
  </si>
  <si>
    <t>ANNARS är värdet i element amount (Antal)</t>
  </si>
  <si>
    <t>OM värdet i  element accountsDepositsAndOffices (Konton, insättningar och kontor) = "A030" eller "A031", SÅ är värdet i element value (Värde)</t>
  </si>
  <si>
    <t>ANNARS är värdet i element value (Värde)</t>
  </si>
  <si>
    <t>Värdet i element cardType (Korttyp)</t>
  </si>
  <si>
    <t>OM värdet i element  cardType (Korttyp) = "C200", SÅ är värdet i element eMoneyCardType (Typ av kort för elektroniska pengar)</t>
  </si>
  <si>
    <t>ANNARS är värdet i element eMoneyCardType (Typ av kort för elektroniska pengar)</t>
  </si>
  <si>
    <t>Värdet i element scheme (Betalningsordning)</t>
  </si>
  <si>
    <t xml:space="preserve">ANNARS är värdet i element cashFunction (Kontantfunktion) </t>
  </si>
  <si>
    <t xml:space="preserve">OM värdet i element cardType (Korttyp) = "C900", SÅ är värdet i element cashFunction (Kontantfunktion) </t>
  </si>
  <si>
    <t>OM värdet i element cardType (Korttyp) = "C111" eller "C112", SÅ är värdet i element combinationCard (Kombinationskort)</t>
  </si>
  <si>
    <t>OM värdet i element cardType (Korttyp) = "C120" eller "C130", SÅ är värdet i element combinationCard (Kombinationskort)</t>
  </si>
  <si>
    <t>OM värdet i element cardType (Korttyp) = "C200", SÅ är värdet i element combinationCard (Kombinationskort)</t>
  </si>
  <si>
    <t>OM värdet i element cardType (Korttyp) = "C900", SÅ är värdet i element combinationCard (Kombinationskort)</t>
  </si>
  <si>
    <t xml:space="preserve">Värdet i element  paymentServiceUser (Betaltjänstanvändare) </t>
  </si>
  <si>
    <t>Värdet i element cardTechnology (Kortteknik)</t>
  </si>
  <si>
    <t xml:space="preserve">Värdet i element country (Land) </t>
  </si>
  <si>
    <t xml:space="preserve">Värdet i element amount (Antal) </t>
  </si>
  <si>
    <t xml:space="preserve">OM värdet i element terminalType (Typ av terminal)  = "T011", SÅ är värdet i element eftpos (EFTPOS) </t>
  </si>
  <si>
    <t xml:space="preserve">ANNARS är värdet i element eftpos (EFTPOS) </t>
  </si>
  <si>
    <t xml:space="preserve">Värdet i element terminalType (Typ av terminal) </t>
  </si>
  <si>
    <t xml:space="preserve">ANNARS är värdet i element contactlessPayment (Kontaktlös betalning) </t>
  </si>
  <si>
    <t xml:space="preserve">OM värdet i element terminalType (Typ av terminal)  = "T011", SÅ är värdet i element contactlessPayment (Kontaktlös betalning) </t>
  </si>
  <si>
    <t xml:space="preserve">ANNARS är värdet i element terminalAcceptingEMoney (Terminal som tar emot kort för elektroniska pengar) </t>
  </si>
  <si>
    <t>OM värdet i element terminalType (Typ av terminal)  = "T011", SÅ är värdet i element terminalAcceptingEMoney (Terminal som tar emot kort för elektroniska pengar)</t>
  </si>
  <si>
    <t xml:space="preserve">ANNARS är värdet i element eMoneyLoadingUnloading (Laddning/uttag av elektroniska pengar) </t>
  </si>
  <si>
    <t xml:space="preserve">OM värdet i element terminalType (Typ av terminal)  = "T011", SÅ är värdet i element eMoneyLoadingUnloading (Laddning/uttag av elektroniska pengar) </t>
  </si>
  <si>
    <t>Värdet i element reportersRole (Rapportörens roll)</t>
  </si>
  <si>
    <t>ANNARS är värdet i element informationType (Uppgift som rapporteras)</t>
  </si>
  <si>
    <t xml:space="preserve">ANNARS är värdet i element paymentScheme (Betalningsordning) </t>
  </si>
  <si>
    <t xml:space="preserve">ANNARS är värdet i element instantPayment (Direktbetalning) </t>
  </si>
  <si>
    <t xml:space="preserve">ANNARS är värdet i element cardType (Korttyp) </t>
  </si>
  <si>
    <t xml:space="preserve">ANNARS är värdet i element eMoneyType (Typ av elektroniska pengar) </t>
  </si>
  <si>
    <t>ANNARS är värdet i element remoteNonRemote (Distansbetalning/icke-distansbetalning)</t>
  </si>
  <si>
    <t>reportersRoleEnum</t>
  </si>
  <si>
    <t>12: Betaltjänstleverantörens roll (CL_PSP_ROLE_MAPE)</t>
  </si>
  <si>
    <t>informationTypeEnum</t>
  </si>
  <si>
    <t>10: Typ av rapporterad information (CL_INFO_TYPE_MAPE)</t>
  </si>
  <si>
    <t>paymentServiceEnum</t>
  </si>
  <si>
    <t>11: Typ av betaltjänst (CL_PAY_TYPE_MAPE)</t>
  </si>
  <si>
    <t>paymentOrderEnum</t>
  </si>
  <si>
    <t>13:  Typ av betalningsorder (CL_PAY_ORDER_MAPE)</t>
  </si>
  <si>
    <t>channelConsentEnum</t>
  </si>
  <si>
    <t>14: Kanal för samtycke  (CL_CHNNL_CONSENT_MAPE)</t>
  </si>
  <si>
    <t>eMoneyTypeEnum</t>
  </si>
  <si>
    <t>remoteEnum</t>
  </si>
  <si>
    <t>5: Typ av elektroniska pengar (CL_E-MONEY_MAPE)</t>
  </si>
  <si>
    <t>15: Distansbetalning/Icke-distansbetalning (CL_REMOTE_PAY_MAPE)</t>
  </si>
  <si>
    <t>contactlessTechnologyEnum</t>
  </si>
  <si>
    <t>16:  Teknik för kontaktlös betalning (CL_CONTACTLESS_MAPE)</t>
  </si>
  <si>
    <t>9: Typ av terminal (CL_TERM_TYPE_MAPE)</t>
  </si>
  <si>
    <t>initiationChannelEnum</t>
  </si>
  <si>
    <t>17: Initieringskanal (CL_INT_CHNNL_MAPE)</t>
  </si>
  <si>
    <t>mobilePaymentTypeEnum</t>
  </si>
  <si>
    <t>18: Typ av mobilbetalning (CL_MOBILE_PAY_MAPE)</t>
  </si>
  <si>
    <t>customerAuthenticationEnum</t>
  </si>
  <si>
    <t>19:  Stark kundautentisering (CL_SCA_MAPE)</t>
  </si>
  <si>
    <t>reasonForNonSCAEnum</t>
  </si>
  <si>
    <t>20: Orsak för att inte tillämpa SCA (CL_NSCA_REASON_MAPE)</t>
  </si>
  <si>
    <t>fraudTypeEnum</t>
  </si>
  <si>
    <t>21: Typ av bedrägeri (CL_FRAUD_TYPE_MAPE)</t>
  </si>
  <si>
    <t>liabilityBearerEnum</t>
  </si>
  <si>
    <t>22: Ansvarsbärare (CL_LB_BEARER_MAPE)</t>
  </si>
  <si>
    <t>currencyEnum</t>
  </si>
  <si>
    <t>25: Valuta (ISO 4217) (CL_CURRENCY_MAPE)</t>
  </si>
  <si>
    <t>liabilitybearerEnum</t>
  </si>
  <si>
    <t>14: Kanal för samtycke (CL_CHNNL_CONSENT_MAPE)</t>
  </si>
  <si>
    <t xml:space="preserve">OM värdet i element reportersRole (Rapportörens roll) = "ER" OCH värdet i element informationType (Uppgift som rapporteras) = "PT", SÅ är värdet i element paymentService (Betaltjänst)
</t>
  </si>
  <si>
    <t xml:space="preserve">OM värdet i element reportersRole (Rapportörens roll) = "ER" OCH värdet i element informationType (Uppgift som rapporteras) = "FT", SÅ är värdet i element paymentService (Betaltjänst)
</t>
  </si>
  <si>
    <t xml:space="preserve">OM värdet i element reportersRole (Rapportörens roll) = "ER" OCH värdet i element informationType (Uppgift som rapporteras) = "LF", SÅ är värdet i element paymentService (Betaltjänst)
</t>
  </si>
  <si>
    <t xml:space="preserve">OM värdet i element reportersRole (Rapportörens roll) = "EE" OCH värdet i element informationType (Uppgift som rapporteras) = "PT", SÅ är värdet i element paymentService (Betaltjänst)
</t>
  </si>
  <si>
    <t xml:space="preserve">OM värdet i element reportersRole (Rapportörens roll) = "EE" OCH värdet i element informationType (Uppgift som rapporteras) = "FT", SÅ är värdet i element paymentService (Betaltjänst)
</t>
  </si>
  <si>
    <t xml:space="preserve">OM värdet i element reportersRole (Rapportörens roll) = "EE" OCH värdet i  element informationType (Uppgift som rapporteras) = "LF", SÅ är värdet i element paymentService (Betaltjänst)
</t>
  </si>
  <si>
    <t xml:space="preserve">OM värdet i elementreportersRole (Rapportörens roll) = "PI", SÅ är värdet i element paymentService (Betaltjänst)
</t>
  </si>
  <si>
    <t>OM värdet i element reportersRole (Rapportörens roll)  = "ER" OCH värdet i element informationType (Uppgift som rapporteras) = "PT" OCH värdet i element paymentService (Betaltjänst) = "CT", SÅ är värdet i element paymentServiceUser (Betaltjänstanvändare)</t>
  </si>
  <si>
    <t>OM värdet i element reportersRole (Rapportörens roll) = "ER" eller "EE", SÅ är värdet i element informationType (Uppgift som rapporteras)</t>
  </si>
  <si>
    <t>OM värdet i element reportersRole (Rapportörens roll) = "ER" OCH värdet i element informationType (Uppgift som rapporteras) = "PT" eller "FT" OCH värdet i element paymentService (Betaltjänst) = "CT", "CP" eller "RCP", SÅ är värdet i element electronic (Elektronisk)</t>
  </si>
  <si>
    <t>OM värdet i element reportersRole (Rapportörens roll) = "ER" OCH värdet i element informationType (Uppgift som rapporteras) = "PT" eller "FT" OCH värdet i element paymentService (Betaltjänst) = "EMP", SÅ är värdet i element electronic (Elektronisk)</t>
  </si>
  <si>
    <t>OM värdet i element reportersRole (Rapportörens roll) = "EE" OCH värdet i element informationType (Uppgift som rapporteras) = "PT" eller "FT" OCH värdet i element paymentService (Betaltjänst) = "CP" eller "RCP", SÅ är värdet i element electronic (Elektronisk)</t>
  </si>
  <si>
    <t>OM värdet i element reportersRole (Rapportörens roll) = "EE" OCH värdet i element informationType (Uppgift som rapporteras) = "PT" eller "FT" OCH värdet i element paymentService (Betaltjänst) = "DD", SÅ är värdet i element electronic (Elektronisk)</t>
  </si>
  <si>
    <t>ANNARS är värdet i element electronic (Elektronisk)</t>
  </si>
  <si>
    <t>ANNARS är värdet i element paymentOrder (Betalningsorder)</t>
  </si>
  <si>
    <t>OM värdet i element paymentService (Betaltjänst) = "DD" OCH värdet i element electronic (Elektronisk) har getts, SÅ är värdet i element channelForGivingConsent (Kanal för samtycke)</t>
  </si>
  <si>
    <t xml:space="preserve">ANNARS är värdet i element channelForGivingConsent (Kanal för samtycke) </t>
  </si>
  <si>
    <t>OM värdet i element paymentService (Betaltjänst) = "CT" OCH värdet i element electronic (Elektronisk) har getts, SÅ är värdet i element paymentScheme (Betalningsordning)</t>
  </si>
  <si>
    <t xml:space="preserve">OM värdet i element paymentService (Betaltjänst) = "DD" OCH värdet i element electronic (Elektronisk) har getts, SÅ är värdet i element paymentScheme (Betalningsordning) </t>
  </si>
  <si>
    <t>OM värdet i element paymentService (Betaltjänst) = "CP" eller "RCP" OCH värdet i element electronic (Elektronisk) har getts, SÅ är värdet i element paymentScheme (Betalningsordning)</t>
  </si>
  <si>
    <t>OM värdet i element reportersRole (Rapportörens roll) = "ER" OCH värdet i element informationType (Uppgift som rapporteras) = "PT" eller "FT" OCH värdet i element paymentService (Betaltjänst) = "CW" OCH värdet i element terminal (Terminal) = "T011" eller "T020", SÅ är värdet i element paymentScheme (Betalningsordning)</t>
  </si>
  <si>
    <t>OM värdet i element paymentScheme (Betalningsordning)  = "SCT", "ONUS", "POPS" eller "NPC", SÅ är värdet i element instantPayment (Direktbetalning)</t>
  </si>
  <si>
    <t>OM värdet i element paymentScheme (Betalningsordning)  = "CRBP" eller "OTH", SÅ är värdet i element instantPayment (Direktbetalning)</t>
  </si>
  <si>
    <t>OM värdet i element paymentService (Betaltjänst) = "CP" eller "RCP" OCH värdet i element paymentScheme (Betalningsordning) har getts, SÅ är värdet i element cardType (Korttyp)</t>
  </si>
  <si>
    <t>OM värdet i element paymentService (Betaltjänst) = "CW" OCH värdet i element paymentScheme (Betalningsordning) har getts, SÅ är värdet i element cardType (Korttyp)</t>
  </si>
  <si>
    <t>OM värdet i element reportersRole (Rapportörens roll) = "ER" OCH värdet i element informationType (Uppgift som rapporteras) = "PT" eller "FT" OCH värdet i element paymentService (Betaltjänst) = "EMP", SÅ är värdet i element eMoneyType (Typ av elektroniska pengar)</t>
  </si>
  <si>
    <t>OM värdet i element reportersRole (Rapportörens roll) = "EE" OCH värdet i element informationType (Uppgift som rapporteras) = "PT" OCH värdet i element paymentService (Betaltjänst) = "EMP", SÅ är värdet i element eMoneyType (Typ av elektroniska pengar)</t>
  </si>
  <si>
    <t>OM värdet i element paymentService (Betaltjänst) = "CT" OCH värdet i element paymentOrder (Betalningsorder) = "EB", SÅ är värdet i element remoteNonRemote (Distansbetalning/icke-distansbetalning)</t>
  </si>
  <si>
    <t>OM värdet i element paymentService (Betaltjänst) = "CT" OCH värdet i element paymentOrder (Betalningsorder) = "ES", SÅ är värdet i element remoteNonRemote (Distansbetalning/icke-distansbetalning)</t>
  </si>
  <si>
    <r>
      <t>OM</t>
    </r>
    <r>
      <rPr>
        <sz val="11"/>
        <color rgb="FFFF0000"/>
        <rFont val="Arial"/>
        <family val="2"/>
      </rPr>
      <t xml:space="preserve"> </t>
    </r>
    <r>
      <rPr>
        <sz val="11"/>
        <color rgb="FF000000"/>
        <rFont val="Arial"/>
        <family val="2"/>
      </rPr>
      <t>värdet i reportersRole (Rapportörens roll) = "PI", SÅ är värdet i element remoteNonRemote (Distansbetalning/icke-distansbetalning)</t>
    </r>
  </si>
  <si>
    <t>OM värdet i element reportersRole (Rapportörens roll) = "IM" OCH värdet i element paymentService (Betaltjänst) = "CT" eller "EMP", SÅ är värdet i element remoteNonRemote (Distansbetalning/icke-distansbetalning)</t>
  </si>
  <si>
    <t>Om värdet i element reportersRole (Rapportörens roll) = "IM" OCH värdet i element paymentService (Betaltjänst) = "CP", SÅ är värdet i element remoteNonRemote (Distansbetalning/icke-distansbetalning)</t>
  </si>
  <si>
    <t>OM värdet i element remoteNonRemote (Distansbetalning/icke-distansbetalning) = "NRC" OCH värdet i element initiationChannel (Initieringskanal) ="CR", SÅ är värdet i element contactlessTechnology (Teknik för kontaktlös betalning)</t>
  </si>
  <si>
    <t>OM värdet i element remoteNonRemote (Distansbetalning/icke-distansbetalning) = "NRC" OCH värdet i element initiationChannel (Initieringskanal) ="MP", SÅ är värdet i element contactlessTechnology (Teknik för kontaktlös betalning)</t>
  </si>
  <si>
    <t>ANNARS är värdet i element contactlessTechnology (Teknik för kontaktlös betalning)</t>
  </si>
  <si>
    <t>OM värdet i element reportersRole (Rapportörens roll)  = "IM" OCH värdet i element paymentService (Betaltjänst) = "CT" OCH värdet i element remoteNonRemote (Distansbetalning/icke-distansbetalning) = "R", SÅ är värdet i element terminal (Terminal)</t>
  </si>
  <si>
    <t>OM värdet i element paymentService (Betaltjänst) = "CP", "EMP" eller "RCP" OCH värdet i element remoteNonRemote (Distansbetalning/icke-distansbetalning) = "R", SÅ är värdet i element terminal (Terminal)</t>
  </si>
  <si>
    <t>OM värdet i element paymentService (Betaltjänst) = "CP", "EMP" eller "RCP" OCH värdet i element remoteNonRemote (Distansbetalning/icke-distansbetalning) = "NR", "NRC" eller "NRP", SÅ är värdet i element terminal (Terminal)</t>
  </si>
  <si>
    <t>OM värdet i element reportersRole (Rapportörens roll) = "ER" OCH värdet i element informationType (Uppgift som rapporteras) = "PT" OCH värdet i element paymentService (Betaltjänst) = "CW" eller "CD", SÅ är värdet i element terminal (Terminal)</t>
  </si>
  <si>
    <t>OM värdet i element reportersRole (Rapportörens roll) = "ER" OCH värdet i element informationType (Uppgift som rapporteras) = "FT" OCH värdet i element paymentService (Betaltjänst) = "CW" eller "CD", SÅ är värdet i element terminal (Terminal)</t>
  </si>
  <si>
    <t>OM värdet i element reportersRole (Rapportörens roll) = "EE" OCH värdet i element informationType (Uppgift som rapporteras) = "PT" OCH värdet i element paymentService (Betaltjänst) = "CW" eller "CD", SÅ är värdet i element terminal (Terminal)</t>
  </si>
  <si>
    <t>ANNARS är värdet i element terminal (Terminal)</t>
  </si>
  <si>
    <t>OM värdet i element reportersRole (Rapportörens roll) = "IM" OCH värdet i element paymentService (Betaltjänst) = "CT" OCH värdet i element remoteNonRemote (Distansbetalning/icke-distansbetalning) = "NR", SÅ är värdet i element terminal (Terminal)</t>
  </si>
  <si>
    <t>OM värdet i element paymentService (Betaltjänst) = "CT" OCH värdet i element terminal (Terminal) = "T012", SÅ är värdet i element initiationChannel (Initieringskanal)</t>
  </si>
  <si>
    <t>OM värdet i element paymentService (Betaltjänst) = "CT" OCH värdet i element remoteNonRemote (Distansbetalning/icke-distansbetalning) = "R" OCH värdet i element terminal (Terminal) = "T900", SÅ är värdet i element initiationChannel (Initieringskanal)</t>
  </si>
  <si>
    <t>OM värdet i element paymentService (Betaltjänst) = "CT" OCH värdet i element remoteNonRemote (Distansbetalning/icke-distansbetalning) = "NR", SÅ är värdet i element initiationChannel (Initieringskanal)</t>
  </si>
  <si>
    <t>OM värdet i element paymentService (Betaltjänst) = "CT" OCH värdet i element paymentOrder (Betalningsorder) = "NEP", SÅ är värdet i element initiationChannel (Initieringskanal)</t>
  </si>
  <si>
    <t>ANNARS är värdet i element initiationChannel (Initieringskanal)</t>
  </si>
  <si>
    <t>OM värdet i element terminal (Terminal) = "T011" eller "T012" OCH värdet i element initiationChannel (Initieringskanal) = "MP", SÅ är värdet i element mobilePaymentType (Typ av mobilbetalning)</t>
  </si>
  <si>
    <t>OM värdet i element remoteNonRemote (Distansbetalning/icke-distansbetalning) = "R" OCH värdet i element terminal (Terminal) = "T900" OCH värdet i element initiationChannel (Initieringskanal) = "MP", SÅ är värdet i element mobilePaymentType (Typ av mobilbetalning)</t>
  </si>
  <si>
    <t>OM värdet i element remoteNonRemote (Distansbetalning/icke-distansbetalning) = "NRC" eller "NRP" OCH värdet i element terminal (Terminal) = "T900" OCH värdet i element initiationChannel (Initieringskanal) = "MP", SÅ är värdet i element mobilePaymentType (Typ av mobilbetalning)</t>
  </si>
  <si>
    <t>ANNARS är värdet i element mobilePaymentType (Typ av mobilbetalning)</t>
  </si>
  <si>
    <t>OM värdet i element reportersRole (Rapportörens roll) = "PI", SÅ är värdet i element customerAuthentication (Kundautentisering)</t>
  </si>
  <si>
    <t>ANNARS är värdet i element customerAuthentication (Kundautentisering)</t>
  </si>
  <si>
    <t>OM värdet i element reportersRole (Rapportörens roll) = "ER" OCH värdet i element paymentService (Betaltjänst) = "CT" OCH värdet i element remoteNonRemote (Distansbetalning/icke-distansbetalning) = "R" OCH värdet i element customerAuthentication (Kundautentisering) = "NSCA", SÅ är värdet i element reasonForNonSCA (Orsak för att inte tillämpa SCA)</t>
  </si>
  <si>
    <t>OM värdet i element reportersRole (Rapportörens roll) = "ER" OCH värdet i element paymentService (Betaltjänst) = "CP" eller "RCP" OCH värdet i element remoteNonRemote (Distansbetalning/icke-distansbetalning) = "R" OCH värdet i element customerAuthentication (Kundautentisering) = "NSCA", SÅ är värdet i element reasonForNonSCA (Orsak för att inte tillämpa SCA)</t>
  </si>
  <si>
    <t>OM värdet i element reportersRole (Rapportörens roll) = "ER" OCH värdet i element paymentService (Betaltjänst) = "CP" eller "RCP" OCH värdet i element remoteNonRemote (Distansbetalning/icke-distansbetalning) = "NRC" eller "NRP" OCH värdet i element customerAuthentication (Kundautentisering) arvo = "NSCA", SÅ är värdet i element reasonForNonSCA (Orsak för att inte tillämpa SCA)</t>
  </si>
  <si>
    <t>OM värdet i element reportersRole (Rapportörens roll) = "EE" OCH värdet i element paymentService (Betaltjänst) = "CP" eller "RCP" OCH värdet i element remoteNonRemote (Distansbetalning/icke-distansbetalning) = "R" OCH värdet i element customerAuthentication (Kundautentisering) = "NSCA", SÅ är värdet i element reasonForNonSCA (Orsak för att inte tillämpa SCA)</t>
  </si>
  <si>
    <t>OM värdet i element reportersRole (Rapportörens roll) = "EE" OCH värdet i element paymentService (Betaltjänst) = "CP" eller "RCP" OCH värdet i element remoteNonRemote (Distansbetalning/icke-distansbetalning) = "NRC" eller "NRP" OCH värdet i element customerAuthentication (Kundautentisering) = "NSCA", SÅ är värdet i element reasonForNonSCA (Orsak för att inte tillämpa SCA)</t>
  </si>
  <si>
    <t>OM värdet i element reportersRole (Rapportörens roll) = "ER" OCH värdet i element paymentService (Betaltjänst) = "EMP" OCH värdet i element remoteNonRemote (Distansbetalning/icke-distansbetalning) = "R" OCH värdet i element customerAuthentication (Kundautentisering) = "NSCA", SÅ är värdet i element reasonForNonSCA (Orsak för att inte tillämpa SCA)</t>
  </si>
  <si>
    <t>OM värdet i element reportersRole (Rapportörens roll) = "ER" OCH värdet i element paymentService (Betaltjänst) = "EMP" OCH värdet i element remoteNonRemote (Distansbetalning/icke-distansbetalning) = "NR" OCH värdet i element customerAuthentication (Kundautentisering) = "NSCA", SÅ är värdet i element reasonForNonSCA (Orsak för att inte tillämpa SCA)</t>
  </si>
  <si>
    <t>ANNARS är värdet i element reasonForNonSCA (Orsak för att inte tillämpa SCA)</t>
  </si>
  <si>
    <t>OM värdet i element informationType (Uppgift som rapporteras) = "FT" OCH värdet i element paymentSevice (Betaltjänst) = "CT", SÅ är värdet i element fraudType (Typ av bedrägeri)</t>
  </si>
  <si>
    <t>OM värdet i element informationType (Uppgift som rapporteras) = "FT" OCH värdet i element paymentSevice (Betaltjänst) = "DD", SÅ är värdet i element fraudType (Typ av bedrägeri)</t>
  </si>
  <si>
    <t>OM värdet i element informationType (Uppgift som rapporteras) = "FT" OCH värdet i element paymentSevice (Betaltjänst) = "CP" eller "RCP", SÅ är värdet i element fraudType (Typ av bedrägeri)</t>
  </si>
  <si>
    <t>OM värdet i element informationType (Uppgift som rapporteras) = "FT" OCH värdet i element paymentSevice (Betaltjänst) = "CW", SÅ är värdet i element fraudType (Typ av bedrägeri)</t>
  </si>
  <si>
    <t>OM värdet i element informationType (Uppgift som rapporteras) = "FT" OCH värdet i element paymentSevice (Betaltjänst) = "EMP", SÅ är värdet i element fraudType (Typ av bedrägeri)</t>
  </si>
  <si>
    <t>ANNARS är värdet i element fraudType (Typ av bedrägeri)</t>
  </si>
  <si>
    <t>OM värdet i element informationType (Uppgift som rapporteras) = "LF", SÅ är värdet i element liabilityBearer (Ansvarsbärare)</t>
  </si>
  <si>
    <t>ANNARS är värdet i element liabilityBearer (Ansvarsbärare)</t>
  </si>
  <si>
    <t>OM värdet i element informationType (Uppgift som rapporteras) &lt;&gt; "LF", SÅ är värdet i element counterpartysPSPLocation (Land där motpartens betaltjänstleverantör är belägen)</t>
  </si>
  <si>
    <t>OM värdet i element paymentService (Betaltjänst) = "CBE", "DBE" eller "OTN", SÅ är värdet i element counterpartysPSPLocation (Land där motpartens betaltjänstleverantör är belägen)</t>
  </si>
  <si>
    <t>OM värdet i element paymentService (Betaltjänst) = "CW" eller "CD" OCH värdet i element terminal (Terminal) = "T030" eller "T900", SÅ är värdet i element counterpartysPSPLocation (Land där motpartens betaltjänstleverantör är belägen)</t>
  </si>
  <si>
    <t>ANNARS är värdet i element counterpartysPSPLocation (Land där motpartens betaltjänstleverantör är belägen)</t>
  </si>
  <si>
    <t>ANNARS är värdet i element terminalLocation (Land där terminalen är belägen)</t>
  </si>
  <si>
    <t>OM värdet i element informationType (Uppgift som rapporteras) = "PT" eller "FT" OCH värdet i element paymentService (Betaltjänst) = "CP", "CW" eller "RCP", SÅ är värdet i element terminalLocation (Land där terminalen är belägen)</t>
  </si>
  <si>
    <t>OM värdet i element reportersRole (Rapportörens roll) = "ER" eller "EE" OCH värdet i element informationType (Uppgift som rapporteras) = "PT" OCH värdet i element  paymentService (Betaltjänst) = "CW", "CD" eller "EML", SÅ är värdet i element terminalLocation (Land där terminalen är belägen)</t>
  </si>
  <si>
    <t>OM värdet i element reportersRole (Rapportörens roll) = "ER" eller "EE" OCH värdet i element informationType (Uppgift som rapporteras) = "PT" OCH värdet i element paymentService (Betaltjänst) = "EMP" OCH värdet i element eMoneyType (Typ av elektroniska pengar) = "E11" eller "E21", SÅ är värdet i element terminalLocation (Land där terminalen är belägen)</t>
  </si>
  <si>
    <t>OM värdet i element paymentService (Betaltjänst) = "CW" eller "CD" OCH värdet i element terminal (Terminal) = "T030" eller "T900", SÅ är värdet i element terminalLocation (Land där terminalen är belägen)</t>
  </si>
  <si>
    <t xml:space="preserve">ANNARS är värdet i element currency (Valuta) </t>
  </si>
  <si>
    <t>OM värdet i element reportersRole (Rapportörens roll) = "ER" OCH värdet i element informationType (Uppgift som rapporteras) = "PT" OCH värdet i element paymentService (Betaltjänst) = "CT", SÅ är värdet i element currency (Valuta)</t>
  </si>
  <si>
    <t>OM värdet i element informationType (Uppgift som rapporteras) &lt;&gt; "LF", SÅ är värdet i element amount (Antal)</t>
  </si>
  <si>
    <t>Värdet i element value (Värde)</t>
  </si>
  <si>
    <t>Värdet i element informationType (Uppgift som rapporteras)</t>
  </si>
  <si>
    <t>OM värdet i element reportersRole (Rapportörens roll) = "ER", SÅ är värdet i element paymentService (Betaltjänst)</t>
  </si>
  <si>
    <t>OM värdet i element reportersRole (Rapportörens roll) = "EE", SÅ är värdet i element paymentService (Betaltjänst)</t>
  </si>
  <si>
    <t>OM värdet i element reportersRole (Rapportörens roll) = "ER" OCH värdet i element paymentService (Betaltjänst) = "CP" eller "RCP", SÅ är värdet i element paymentServiceUser (Betaltjänstanvändare)</t>
  </si>
  <si>
    <t>OM värdet i element paymentService (Betaltjänst) = "CT", "CP" eller "RCP", SÅ är värdet i element electronic (Elektronisk)</t>
  </si>
  <si>
    <t>OM värdet i element paymentService (Betaltjänst) = "DD", "EMP", SÅ är värdet i element electronic (Elektronisk)</t>
  </si>
  <si>
    <t xml:space="preserve">Värdet i element counterpartysPSPLocation (Land där motpartens betaltjänstleverantör är belägen) </t>
  </si>
  <si>
    <t>OM värdet i element paymentService (Betaltjänst) = "CP" eller "RCP", SÅ är värdet i element industry (Bransch)</t>
  </si>
  <si>
    <t>ANNARS är värdet i element industry (Bransch)</t>
  </si>
  <si>
    <t>Värdet i element amount (Antal)</t>
  </si>
  <si>
    <t>OM värdet i element paymentService (Betaltjänst) = "CT" eller "EMP", SÅ är värdet i element remoteNonRemote (Distansbetalning/icke-distansbetalning)</t>
  </si>
  <si>
    <t>OM värdet i element paymentService (Betaltjänst) = "CP" eller "RCP", SÅ är värdet i element terminalLocation (Land där terminalen är belägen)</t>
  </si>
  <si>
    <t>Värdet i element paymentService (Betaltjänst)</t>
  </si>
  <si>
    <t>OM värdet i element reportersRole (Rapportörens roll) = "ER" OCH värdet i element informationType (Uppgift som rapporteras) = "PT", SÅ är värdet i element paymentService (Betaltjänst)</t>
  </si>
  <si>
    <t>OM värdet i element reportersRole (Rapportörens roll) = "ER" OCH värdet i element informationType (Uppgift som rapporteras) = "FT", SÅ är värdet i element paymentService (Betaltjänst)</t>
  </si>
  <si>
    <t>OM värdet i element reportersRole (Rapportörens roll) = "ER" OCH värdet i element informationType (Uppgift som rapporteras) = "LF", SÅ är värdet i element paymentService (Betaltjänst)</t>
  </si>
  <si>
    <t>OM värdet i element reportersRole (Rapportörens roll) = "EE" OCH värdet i element informationType (Uppgift som rapporteras) = "PT", SÅ är värdet i element paymentService (Betaltjänst)</t>
  </si>
  <si>
    <t>OM värdet i element reportersRole (Rapportörens roll) = "EE" OCH värdet i element informationType (Uppgift som rapporteras) = "FT", SÅ är värdet i element paymentService (Betaltjänst)</t>
  </si>
  <si>
    <t>OM värdet i element reportersRole (Rapportörens roll) = "EE" OCH värdet i element informationType (Uppgift som rapporteras) = "LF", SÅ är värdet i element paymentService (Betaltjänst)</t>
  </si>
  <si>
    <t>OM värdet i element reportersRole (Rapportörens roll) = "PI", SÅ är värdet i element paymentService (Betaltjänst)</t>
  </si>
  <si>
    <t>OM värdet i element reportersRole (Rapportörens roll) = "IM", SÅ är värdet i element paymentService (Betaltjänst)</t>
  </si>
  <si>
    <t>OM värdet i element reportersRole (Rapportörens roll) = "PO", SÅ är värdet i element paymentService (Betaltjänst)</t>
  </si>
  <si>
    <t>ANNARS är värdet i element channelForGivingConsent (Kanal för samtycke)</t>
  </si>
  <si>
    <t>OM värdet i element paymentService (Betaltjänst) = "CP" eller "RCP" OCH värdet i element electronic (Elektronisk) har getts, SÅ är värdet i element cardType (Korttyp)</t>
  </si>
  <si>
    <t>ANNARS är värdet i element cardType (Korttyp)</t>
  </si>
  <si>
    <t>OM värdet i element reportersRole (Rapportörens roll) = "PI", SÅ är värdet i element remoteNonRemote (Distansbetalning/icke-distansbetalning)</t>
  </si>
  <si>
    <t>OM värdet i element reportersRole (Rapportörens roll) = "IM" OCH värdet i element paymentService (Betaltjänst) = "CP", SÅ är värdet i element remoteNonRemote (Distansbetalning/icke-distansbetalning)</t>
  </si>
  <si>
    <t>OM värdet i element reportersRole (Rapportörens roll) = "ER" OCH värdet i element paymentService (Betaltjänst) = "CT" OCH värdet i element remoteNonRemote (Distansbetalning/icke-distansbetalning) = "NR" OCH värdet i element customerAuthentication (Kundautentisering) = "NSCA", SÅ är värdet i element reasonForNonSCA (Orsak för att inte tillämpa SCA)</t>
  </si>
  <si>
    <t>OM värdet i element reportersRole (Rapportörens roll)= "ER" OCH värdet i element paymentService (Betaltjänst) = "CP" eller "RCP" OCH värdet i element remoteNonRemote (Distansbetalning/icke-distansbetalning) = "R" OCH värdet i element customerAuthentication (Kundautentisering) = "NSCA", SÅ är värdet i element reasonForNonSCA (Orsak för att inte tillämpa SCA)</t>
  </si>
  <si>
    <t>OM värdet i element reportersRole (Rapportörens roll) = "ER" OCH värdet i element paymentService (Betaltjänst) = "CP" eller "RCP" OCH värdet i element remoteNonRemote (Distansbetalning/icke-distansbetalning) = "NRC" eller "NRP" OCH värdet i element customerAuthentication (Kundautentisering) = "NSCA", SÅ är värdet i element reasonForNonSCA (Orsak för att inte tillämpa SCA)</t>
  </si>
  <si>
    <t>OM värdet i element informationType (Uppgift som rapporteras) = "FT" OCH värdet i element  paymentSevice (Betaltjänst) = "CW", SÅ är värdet i element fraudType (Typ av bedrägeri)</t>
  </si>
  <si>
    <t>OM värdet i element informationType (Uppgift som rapporteras) = "LF", SÅ är värdet i element liabilityBearer (Anvarsbärare)</t>
  </si>
  <si>
    <t>OM värdet i element informationType (Uppgift som rapporteras) &lt;&gt; "LF", SÅ är värdet i element  counterpartysPSPLocation (Land där motpartens betaltjänstleverantör är belägen)</t>
  </si>
  <si>
    <t>OM värdet i element paymentService (Betaltjänst) = "CBE", "DBE" eller "OTN", SÅ är värdet i element  counterpartysPSPLocation (Land där motpartens betaltjänstleverantör är belägen)</t>
  </si>
  <si>
    <t>OM värdet i element paymentService (Betaltjänst) = "CW" OCH värdet i element terminal (Terminal) = "T030" eller "T900", SÅ är värdet i element  counterpartysPSPLocation (Land där motpartens betaltjänstleverantör är belägen)</t>
  </si>
  <si>
    <t>OM värdet i element reportersRole (Rapportörens roll) = "ER" OCH värdet i element informationType (Uppgift som rapporteras) = "PT" OCH värdet i element paymentService (Betaltjänst) = "CW", SÅ är värdet i element terminalLocation (Land där terminalen är belägen)</t>
  </si>
  <si>
    <t>OM värdet i element reportersRole (Rapportörens roll) = "ER" eller "EE" OCH värdet i element informationType (Uppgift som rapporteras) = "PT" OCH värdet i element paymentService (Betaltjänst) = "EML", SÅ är värdet i element terminalLocation (Land där terminalen är belägen)</t>
  </si>
  <si>
    <t>OM värdet i element paymentService (Betaltjänst) = "CW" OCH värdet i element terminal (Terminal) = "T030" eller "T900", SÅ är värdet i element terminalLocation (Land där terminalen är belägen)</t>
  </si>
  <si>
    <t>OM värdet i element paymentService (Betaltjänst) = "CP" eller "RCP" OCH värdet i element electronic (Elektronisk) = "true", SÅ är värdet i element remoteNonRemote (Distansbetalning/icke-distansbetalning)</t>
  </si>
  <si>
    <t>OM värdet i element reportersRole (Rapportörens roll) = "ER" OCH värdet i element informationType (Uppgift som rapporteras) = "PT" eller "FT" OCH värdet i element paymentService (Betaltjänst) = "CW" OCH värdet i element terminal (Terminal) = "T011" eller "T020", SÅ är värdet i element cardType (Korttyp)</t>
  </si>
  <si>
    <t>OM värdet i element paymentService (Betaltjänst) = "CT" eller "EMP" OCH värdet i element electronic (Elektronisk) = "true", SÅ är värdet i element remoteNonRemote (Distansbetalning/icke-distansbetalning)</t>
  </si>
  <si>
    <t>OM värdet i element paymentService (Betaltjänst) = "CT", "CP", "EMP" eller "RCP" OCH värdet i element electronic (Elektronisk) = "true", SÅ är värdet i element customerAuthentication (Kundautentisering)</t>
  </si>
  <si>
    <t xml:space="preserve">OM värdet i elementreportersRole (Rapportörens roll) = "IM", SÅ är värdet i element paymentService (Betaltjänst)
</t>
  </si>
  <si>
    <t xml:space="preserve">OM värdet i elementreportersRole (Rapportörens roll) = "PO", SÅ är värdet i element paymentService (Betaltjänst)
</t>
  </si>
  <si>
    <t>OM värdet i element paymentService (Betaltjänst) = "CT" eller "DD" OCH värdet i element electronic (Elektronisk) = "true", SÅ är värdet i element paymentOrder (Betalningsorder)</t>
  </si>
  <si>
    <t>OM värdet i element paymentService (Betaltjänst) = "EMP" OCH värdet i element electronic (Elektronisk) = "true", SÅ är värdet i element remoteNonRemote (Distansbetalning/icke-distansbetalning)</t>
  </si>
  <si>
    <t>OM värdet i element paymentService (Betaltjänst) = "CP" eller "RCP" OCH värdet i element electronic (Elektronisk) = "true" eller "false", SÅ är värdet i element remoteNonRemote (Distansbetalning/icke-distansbetalning)</t>
  </si>
  <si>
    <t>OM värdet i element paymentService (Betaltjänst) = "CT" OCH värdet i element paymentOrder (Betalningsorder) = "ES" OCH värdet i element remoteNonRemote (Distansbetalning/icke-distansbetalning) = "R", SÅ är värdet i element terminal (Terminal)</t>
  </si>
  <si>
    <t>OM värdet i element paymentService (Betaltjänst) = "CT" OCH värdet i element paymentOrder (Betalningsorder) = "ES" OCH värdet i element remoteNonRemote (Distansbetalning/icke-distansbetalning) = "NR", SÅ är värdet i element terminal (Terminal)</t>
  </si>
  <si>
    <t>OM värdet i element reportersRole (Rapportörens roll) = "ER" eller "IM" OCH värdet i element informationType (Uppgift som rapporteras) = "PT" eller "FT" OCH värdet i element paymentService (Betaltjänst) = "CP" eller "EMP", SÅ är värdet i element initiationChannel (Initieringskanal)</t>
  </si>
  <si>
    <t>OM värdet i element reportersRole (Rapportörens roll) arvo = "ER" OCH värdet i element paymentService (Betaltjänst) = "CT" OCH värdet i element remoteNonRemote (Distansbetalning/icke-distansbetalning) = "NR" OCH värdet i element customerAuthentication (Kundautentisering) = "NSCA", SÅ är värdet i element reasonForNonSCA (Orsak för att inte tillämpa SCA)</t>
  </si>
  <si>
    <t>serviceEnum</t>
  </si>
  <si>
    <t>23: Typ av tjänst (CL_SERV_TYPE_MAPE)</t>
  </si>
  <si>
    <t>Värdet i element service (Tjänst)</t>
  </si>
  <si>
    <r>
      <t>Land</t>
    </r>
    <r>
      <rPr>
        <sz val="11"/>
        <color theme="1"/>
        <rFont val="Arial"/>
        <family val="2"/>
      </rPr>
      <t xml:space="preserve">
Det land där terminalen är belägen enligt ISO 3166.</t>
    </r>
  </si>
  <si>
    <t xml:space="preserve">Sista dagen i den period som rapporteras  </t>
  </si>
  <si>
    <t>OM värdet i element paymentService (Betaltjänst) = "CT" OCH värdet i element electronic (Elektronisk) = "false", SÅ är värdet i element paymentOrder (Betalningsorder)</t>
  </si>
  <si>
    <t>OM värdet i element reportersRole (Rapportörens roll) = "PI", SÅ är värdet i element informationType (Uppgift som rapporteras)</t>
  </si>
  <si>
    <t>1.2</t>
  </si>
  <si>
    <t>1.3</t>
  </si>
  <si>
    <t>12.6.2024-24.6.2024</t>
  </si>
  <si>
    <t>Datum och klockslag i formatet &lt;ÅÅÅÅ&gt;-&lt;MM&gt;-&lt;DD&gt;T&lt;TT&gt;:&lt;MM&gt;:&lt;SS&gt;</t>
  </si>
  <si>
    <t>&lt;ÅÅÅÅ&gt;-&lt;MM&gt;-&lt;DD&gt;T&lt;TT&gt;:&lt;MM&gt;:&lt;SS&gt;</t>
  </si>
  <si>
    <t>HEADER: uppdaterat valideringsbeskrivning gällande creationDate-elementet</t>
  </si>
  <si>
    <t>1.4</t>
  </si>
  <si>
    <t>25.6.2024-7.7.2024</t>
  </si>
  <si>
    <t>-HPAY: korrigerad valideringsregel 006 för initiationChannel (Initieringskanal) element: värdet "IM" har tagits bort.
- APAY: korrigerad valideringsregel 001 för terminal (Terminal) element: värdet "FT" har lagts till.</t>
  </si>
  <si>
    <t>OM värdet i element reportersRole (Rapportörens roll) = "ER" OCH värdet i element informationType (Uppgift som rapporteras) = "PT" eller "FT" OCH värdet i element paymentService (Betaltjänst) = "CW", SÅ är värdet i element terminal (Terminal)</t>
  </si>
  <si>
    <t>OM värdet i element reportersRole (Rapportörens roll) = "ER" OCH värdet i element informationType (Uppgift som rapporteras) = "PT" eller "FT" OCH värdet i element paymentService (Betaltjänst) = "RCP", SÅ är värdet i element initiationChannel (Initieringskanal)</t>
  </si>
  <si>
    <t>1.5</t>
  </si>
  <si>
    <t>- INFO: Uppdaterade instruktionerna angående innehållssektionernas ordningsföljd i rapportfilen.</t>
  </si>
  <si>
    <t>accoRecords (ACCO)</t>
  </si>
  <si>
    <t>cardRecords (CARD)</t>
  </si>
  <si>
    <t>termRecords (TERM)</t>
  </si>
  <si>
    <t>hpayRecords (HPAY)</t>
  </si>
  <si>
    <t>qpayRecords (QPAY)</t>
  </si>
  <si>
    <t>apayRecords (APAY)</t>
  </si>
  <si>
    <t>servRecords (SERV)</t>
  </si>
  <si>
    <t>Postsektion</t>
  </si>
  <si>
    <t>Antal postsektioner</t>
  </si>
  <si>
    <t>Post</t>
  </si>
  <si>
    <t>Antal poster</t>
  </si>
  <si>
    <t>1.6</t>
  </si>
  <si>
    <t>- INFO: Avsnittet som beskriver filstrukturen har utökats.</t>
  </si>
  <si>
    <t>22.11.2024</t>
  </si>
  <si>
    <t>1.7</t>
  </si>
  <si>
    <t>8.7.2024-14.8.2024</t>
  </si>
  <si>
    <t>15.8.2024-21.11.2024</t>
  </si>
  <si>
    <t>"SCT", "SCTI", "OCTI", "ONUS", "POPS", "SRT", "NPC", "NPCI", "CRBP" eller "OTH"</t>
  </si>
  <si>
    <t>Rapporteringstidpunkten ska vara samma som i filnamnet, men i format &lt;ÅÅÅÅ&gt;-&lt;MM&gt;-&lt;DD&gt;T&lt;TT&gt;:&lt;MM&gt;:&lt;SS&gt;</t>
  </si>
  <si>
    <t>19.6.2025</t>
  </si>
  <si>
    <t>22.11.2024-31.12.2024</t>
  </si>
  <si>
    <t>OM värdet i  element accountsDepositsAndOffices (Konton, insättningar och kontor) &lt;&gt; "A030", "A031" eller "A050", SÅ är värdet i element amount (Antal)</t>
  </si>
  <si>
    <t>OM värdet i element paymentScheme (Betalningsordning)  = "SCTI", "OCTI", "SRT" eller "NPCI", SÅ är värdet i element instantPayment (Direktbetalning)</t>
  </si>
  <si>
    <t>- Header: korrigerad valideringsregel 002 för creationDate.
- ACCO: ändrade valideringsregel 001 för amount element så att regeln inte står i konflikt med den nya rapportnivå valideringen MAPE.ACCO.R10. Ändringen av regeln 001 medför ingen ändring i rapporteringen.
- HPAY: korrigerad valideringsregel 001 för paymentScheme (Betalningsordning) element: värdet "OCTI" har lagts till.
- HPAY: korrigerad valideringsregel 002 för instantPayment (Direktbetalning) element: värdet "OCTI" har lagts till.
- Valideringar på rapportnivå: till punkt 8. Valideringar mellan postsektionerna har en ny valideringsregel MAPE.ACCO.R10 lagts till.</t>
  </si>
  <si>
    <t>OM värdet i  element accountsDepositsAndOffices (Konton, insättningar och kontor) = "A030" eller "A031", SÅ är värdet i element amount (Antal)</t>
  </si>
  <si>
    <t>1.8</t>
  </si>
  <si>
    <t>1.1.2026</t>
  </si>
  <si>
    <t xml:space="preserve">OM värdet i element reportersRole (Rapportörens roll) = "ER" OCH värdet i element informationType (Uppgift som rapporteras) = "PT" OCH värdet i element paymentService (Betaltjänst) = "CP", "CW", "CD" eller "RPC", SÅ är värdet i element paymentServiceUser (Betaltjänstanvändare) </t>
  </si>
  <si>
    <t>OM värdet i element reportersRole (Rapportörens roll) = "EE" OCH värdet i element informationType (Uppgift som rapporteras) = "PT" OCH värdet i element paymentService (Betaltjänst) = "CD", SÅ är värdet i element paymentServiceUser (Betaltjänstanvändare)</t>
  </si>
  <si>
    <t>011</t>
  </si>
  <si>
    <t>- HPAY: ny valideringsregel 003 har lagts till i elementet paymentServiceUser 
- HPAY: ny valideringsregel 010 har lagts till i elementet terminal
- APAY: ny valideringsregel 002 har lagts till i elementet terminal</t>
  </si>
  <si>
    <t>1.1.2025-31.12.2025</t>
  </si>
  <si>
    <t>OM värdet i element informationType (Uppgift som rapporteras) = "PT" OCH värdet i element paymentService (Betaltjänst) = "EML", SÅ är värdet i element terminal (Terminal)</t>
  </si>
  <si>
    <t>25.11.2025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4" x14ac:knownFonts="1">
    <font>
      <sz val="11"/>
      <color theme="1"/>
      <name val="Calibri"/>
      <family val="2"/>
      <scheme val="minor"/>
    </font>
    <font>
      <sz val="11"/>
      <color theme="1"/>
      <name val="Arial"/>
      <family val="2"/>
    </font>
    <font>
      <b/>
      <sz val="11"/>
      <color theme="1"/>
      <name val="Arial"/>
      <family val="2"/>
    </font>
    <font>
      <b/>
      <sz val="11"/>
      <color rgb="FFFFFFFF"/>
      <name val="Arial"/>
      <family val="2"/>
    </font>
    <font>
      <sz val="11"/>
      <color rgb="FF000000"/>
      <name val="Arial"/>
      <family val="2"/>
    </font>
    <font>
      <b/>
      <sz val="11"/>
      <color rgb="FF000000"/>
      <name val="Arial"/>
      <family val="2"/>
    </font>
    <font>
      <sz val="11"/>
      <color rgb="FFFF0000"/>
      <name val="Arial"/>
      <family val="2"/>
    </font>
    <font>
      <b/>
      <sz val="11"/>
      <color theme="0"/>
      <name val="Arial"/>
      <family val="2"/>
    </font>
    <font>
      <b/>
      <sz val="11"/>
      <color rgb="FF4E55A1"/>
      <name val="Arial"/>
      <family val="2"/>
    </font>
    <font>
      <sz val="11"/>
      <color rgb="FFFF0000"/>
      <name val="Calibri"/>
      <family val="2"/>
      <scheme val="minor"/>
    </font>
    <font>
      <sz val="11"/>
      <name val="Arial"/>
      <family val="2"/>
    </font>
    <font>
      <sz val="11"/>
      <color theme="1"/>
      <name val="Calibri"/>
      <family val="2"/>
      <scheme val="minor"/>
    </font>
    <font>
      <b/>
      <sz val="10"/>
      <color theme="1"/>
      <name val="Arial"/>
      <family val="2"/>
    </font>
    <font>
      <sz val="8"/>
      <name val="Calibri"/>
      <family val="2"/>
      <scheme val="minor"/>
    </font>
  </fonts>
  <fills count="6">
    <fill>
      <patternFill patternType="none"/>
    </fill>
    <fill>
      <patternFill patternType="gray125"/>
    </fill>
    <fill>
      <patternFill patternType="solid">
        <fgColor rgb="FF4E55A2"/>
        <bgColor indexed="64"/>
      </patternFill>
    </fill>
    <fill>
      <patternFill patternType="solid">
        <fgColor rgb="FFFFFFFF"/>
        <bgColor indexed="64"/>
      </patternFill>
    </fill>
    <fill>
      <patternFill patternType="solid">
        <fgColor rgb="FFFFFF00"/>
        <bgColor indexed="64"/>
      </patternFill>
    </fill>
    <fill>
      <patternFill patternType="solid">
        <fgColor theme="0"/>
        <bgColor indexed="64"/>
      </patternFill>
    </fill>
  </fills>
  <borders count="18">
    <border>
      <left/>
      <right/>
      <top/>
      <bottom/>
      <diagonal/>
    </border>
    <border>
      <left style="medium">
        <color indexed="64"/>
      </left>
      <right style="medium">
        <color indexed="64"/>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medium">
        <color indexed="64"/>
      </right>
      <top/>
      <bottom style="medium">
        <color indexed="64"/>
      </bottom>
      <diagonal/>
    </border>
    <border>
      <left/>
      <right style="medium">
        <color indexed="64"/>
      </right>
      <top/>
      <bottom style="medium">
        <color indexed="64"/>
      </bottom>
      <diagonal/>
    </border>
    <border>
      <left style="medium">
        <color indexed="64"/>
      </left>
      <right style="medium">
        <color indexed="64"/>
      </right>
      <top/>
      <bottom/>
      <diagonal/>
    </border>
    <border>
      <left/>
      <right style="medium">
        <color indexed="64"/>
      </right>
      <top/>
      <bottom/>
      <diagonal/>
    </border>
    <border>
      <left style="medium">
        <color indexed="64"/>
      </left>
      <right style="medium">
        <color indexed="64"/>
      </right>
      <top style="medium">
        <color indexed="64"/>
      </top>
      <bottom/>
      <diagonal/>
    </border>
    <border>
      <left/>
      <right style="medium">
        <color indexed="64"/>
      </right>
      <top style="medium">
        <color indexed="64"/>
      </top>
      <bottom/>
      <diagonal/>
    </border>
    <border>
      <left/>
      <right/>
      <top/>
      <bottom style="medium">
        <color indexed="64"/>
      </bottom>
      <diagonal/>
    </border>
    <border>
      <left style="medium">
        <color indexed="64"/>
      </left>
      <right/>
      <top/>
      <bottom/>
      <diagonal/>
    </border>
    <border>
      <left style="medium">
        <color indexed="64"/>
      </left>
      <right/>
      <top/>
      <bottom style="medium">
        <color indexed="64"/>
      </bottom>
      <diagonal/>
    </border>
    <border>
      <left style="medium">
        <color indexed="64"/>
      </left>
      <right/>
      <top style="medium">
        <color indexed="64"/>
      </top>
      <bottom/>
      <diagonal/>
    </border>
    <border>
      <left/>
      <right/>
      <top style="medium">
        <color indexed="64"/>
      </top>
      <bottom/>
      <diagonal/>
    </border>
    <border>
      <left style="thin">
        <color indexed="64"/>
      </left>
      <right style="thin">
        <color indexed="64"/>
      </right>
      <top style="thin">
        <color indexed="64"/>
      </top>
      <bottom style="thin">
        <color indexed="64"/>
      </bottom>
      <diagonal/>
    </border>
    <border>
      <left style="thin">
        <color indexed="64"/>
      </left>
      <right style="medium">
        <color indexed="64"/>
      </right>
      <top style="medium">
        <color indexed="64"/>
      </top>
      <bottom/>
      <diagonal/>
    </border>
    <border>
      <left style="thin">
        <color indexed="64"/>
      </left>
      <right style="medium">
        <color indexed="64"/>
      </right>
      <top/>
      <bottom style="medium">
        <color indexed="64"/>
      </bottom>
      <diagonal/>
    </border>
    <border>
      <left style="medium">
        <color indexed="64"/>
      </left>
      <right style="medium">
        <color indexed="64"/>
      </right>
      <top style="medium">
        <color indexed="64"/>
      </top>
      <bottom style="thin">
        <color indexed="64"/>
      </bottom>
      <diagonal/>
    </border>
  </borders>
  <cellStyleXfs count="2">
    <xf numFmtId="0" fontId="0" fillId="0" borderId="0"/>
    <xf numFmtId="0" fontId="11" fillId="0" borderId="0"/>
  </cellStyleXfs>
  <cellXfs count="243">
    <xf numFmtId="0" fontId="0" fillId="0" borderId="0" xfId="0"/>
    <xf numFmtId="0" fontId="3" fillId="2" borderId="2" xfId="0" applyFont="1" applyFill="1" applyBorder="1" applyAlignment="1">
      <alignment vertical="center" wrapText="1"/>
    </xf>
    <xf numFmtId="0" fontId="4" fillId="3" borderId="6" xfId="0" applyFont="1" applyFill="1" applyBorder="1" applyAlignment="1">
      <alignment vertical="center" wrapText="1"/>
    </xf>
    <xf numFmtId="0" fontId="4" fillId="3" borderId="4" xfId="0" applyFont="1" applyFill="1" applyBorder="1" applyAlignment="1">
      <alignment vertical="center" wrapText="1"/>
    </xf>
    <xf numFmtId="0" fontId="4" fillId="3" borderId="7" xfId="0" applyFont="1" applyFill="1" applyBorder="1" applyAlignment="1">
      <alignment vertical="center" wrapText="1"/>
    </xf>
    <xf numFmtId="0" fontId="4" fillId="3" borderId="5" xfId="0" applyFont="1" applyFill="1" applyBorder="1" applyAlignment="1">
      <alignment vertical="center" wrapText="1"/>
    </xf>
    <xf numFmtId="0" fontId="3" fillId="2" borderId="1" xfId="0" applyFont="1" applyFill="1" applyBorder="1" applyAlignment="1">
      <alignment horizontal="center" vertical="center" wrapText="1"/>
    </xf>
    <xf numFmtId="0" fontId="5" fillId="3" borderId="6" xfId="0" applyFont="1" applyFill="1" applyBorder="1" applyAlignment="1">
      <alignment vertical="center" wrapText="1"/>
    </xf>
    <xf numFmtId="0" fontId="4" fillId="3" borderId="6" xfId="0" applyFont="1" applyFill="1" applyBorder="1" applyAlignment="1">
      <alignment horizontal="center" vertical="center" wrapText="1"/>
    </xf>
    <xf numFmtId="0" fontId="1" fillId="0" borderId="0" xfId="0" applyFont="1"/>
    <xf numFmtId="0" fontId="1" fillId="3" borderId="6" xfId="0" applyFont="1" applyFill="1" applyBorder="1" applyAlignment="1">
      <alignment vertical="center" wrapText="1"/>
    </xf>
    <xf numFmtId="0" fontId="4" fillId="3" borderId="4" xfId="0" applyFont="1" applyFill="1" applyBorder="1" applyAlignment="1">
      <alignment horizontal="center" vertical="center" wrapText="1"/>
    </xf>
    <xf numFmtId="49" fontId="3" fillId="2" borderId="2" xfId="0" applyNumberFormat="1" applyFont="1" applyFill="1" applyBorder="1" applyAlignment="1">
      <alignment vertical="center" wrapText="1"/>
    </xf>
    <xf numFmtId="49" fontId="4" fillId="3" borderId="6" xfId="0" applyNumberFormat="1" applyFont="1" applyFill="1" applyBorder="1" applyAlignment="1">
      <alignment vertical="center" wrapText="1"/>
    </xf>
    <xf numFmtId="49" fontId="4" fillId="3" borderId="4" xfId="0" applyNumberFormat="1" applyFont="1" applyFill="1" applyBorder="1" applyAlignment="1">
      <alignment vertical="center" wrapText="1"/>
    </xf>
    <xf numFmtId="0" fontId="5" fillId="3" borderId="8" xfId="0" applyFont="1" applyFill="1" applyBorder="1" applyAlignment="1">
      <alignment vertical="center" wrapText="1"/>
    </xf>
    <xf numFmtId="49" fontId="7" fillId="2" borderId="1" xfId="0" applyNumberFormat="1" applyFont="1" applyFill="1" applyBorder="1"/>
    <xf numFmtId="0" fontId="4" fillId="3" borderId="7" xfId="0" applyFont="1" applyFill="1" applyBorder="1" applyAlignment="1">
      <alignment horizontal="center" vertical="center" wrapText="1"/>
    </xf>
    <xf numFmtId="0" fontId="4" fillId="3" borderId="3" xfId="0" applyFont="1" applyFill="1" applyBorder="1" applyAlignment="1">
      <alignment horizontal="center" vertical="center" wrapText="1"/>
    </xf>
    <xf numFmtId="0" fontId="3" fillId="2" borderId="2" xfId="0" applyFont="1" applyFill="1" applyBorder="1" applyAlignment="1">
      <alignment horizontal="left" vertical="center" wrapText="1"/>
    </xf>
    <xf numFmtId="0" fontId="4" fillId="3" borderId="4" xfId="0" applyFont="1" applyFill="1" applyBorder="1" applyAlignment="1">
      <alignment horizontal="left" vertical="center" wrapText="1"/>
    </xf>
    <xf numFmtId="49" fontId="3" fillId="2" borderId="1" xfId="0" applyNumberFormat="1" applyFont="1" applyFill="1" applyBorder="1" applyAlignment="1">
      <alignment vertical="center" wrapText="1"/>
    </xf>
    <xf numFmtId="0" fontId="8" fillId="0" borderId="0" xfId="0" applyFont="1" applyAlignment="1">
      <alignment vertical="center"/>
    </xf>
    <xf numFmtId="0" fontId="0" fillId="0" borderId="0" xfId="0" applyAlignment="1">
      <alignment wrapText="1"/>
    </xf>
    <xf numFmtId="0" fontId="6" fillId="0" borderId="0" xfId="0" applyFont="1"/>
    <xf numFmtId="0" fontId="4" fillId="3" borderId="5" xfId="0" applyFont="1" applyFill="1" applyBorder="1" applyAlignment="1">
      <alignment horizontal="center" vertical="center" wrapText="1"/>
    </xf>
    <xf numFmtId="49" fontId="4" fillId="3" borderId="7" xfId="0" applyNumberFormat="1" applyFont="1" applyFill="1" applyBorder="1" applyAlignment="1">
      <alignment vertical="center" wrapText="1"/>
    </xf>
    <xf numFmtId="49" fontId="4" fillId="3" borderId="5" xfId="0" applyNumberFormat="1" applyFont="1" applyFill="1" applyBorder="1" applyAlignment="1">
      <alignment vertical="center" wrapText="1"/>
    </xf>
    <xf numFmtId="49" fontId="4" fillId="3" borderId="3" xfId="0" applyNumberFormat="1" applyFont="1" applyFill="1" applyBorder="1" applyAlignment="1">
      <alignment vertical="center" wrapText="1"/>
    </xf>
    <xf numFmtId="49" fontId="4" fillId="3" borderId="7" xfId="0" applyNumberFormat="1" applyFont="1" applyFill="1" applyBorder="1" applyAlignment="1">
      <alignment horizontal="left" vertical="center" wrapText="1"/>
    </xf>
    <xf numFmtId="0" fontId="4" fillId="3" borderId="7" xfId="0" applyFont="1" applyFill="1" applyBorder="1" applyAlignment="1">
      <alignment horizontal="left" vertical="center" wrapText="1"/>
    </xf>
    <xf numFmtId="0" fontId="1" fillId="0" borderId="0" xfId="0" applyFont="1" applyAlignment="1">
      <alignment vertical="center"/>
    </xf>
    <xf numFmtId="0" fontId="1" fillId="0" borderId="0" xfId="0" applyFont="1" applyAlignment="1">
      <alignment horizontal="center"/>
    </xf>
    <xf numFmtId="0" fontId="5" fillId="3" borderId="7" xfId="0" applyFont="1" applyFill="1" applyBorder="1" applyAlignment="1">
      <alignment horizontal="left" vertical="top" wrapText="1"/>
    </xf>
    <xf numFmtId="0" fontId="5" fillId="3" borderId="7" xfId="0" applyFont="1" applyFill="1" applyBorder="1" applyAlignment="1">
      <alignment vertical="top" wrapText="1"/>
    </xf>
    <xf numFmtId="0" fontId="4" fillId="3" borderId="3" xfId="0" applyFont="1" applyFill="1" applyBorder="1" applyAlignment="1">
      <alignment horizontal="left" vertical="top" wrapText="1"/>
    </xf>
    <xf numFmtId="49" fontId="4" fillId="3" borderId="12" xfId="0" applyNumberFormat="1" applyFont="1" applyFill="1" applyBorder="1" applyAlignment="1">
      <alignment horizontal="left" vertical="center" wrapText="1"/>
    </xf>
    <xf numFmtId="49" fontId="4" fillId="3" borderId="11" xfId="0" applyNumberFormat="1" applyFont="1" applyFill="1" applyBorder="1" applyAlignment="1">
      <alignment horizontal="left" vertical="center" wrapText="1"/>
    </xf>
    <xf numFmtId="0" fontId="4" fillId="3" borderId="8" xfId="0" applyFont="1" applyFill="1" applyBorder="1" applyAlignment="1">
      <alignment horizontal="center" vertical="center" wrapText="1"/>
    </xf>
    <xf numFmtId="0" fontId="6" fillId="0" borderId="0" xfId="0" applyFont="1" applyAlignment="1">
      <alignment horizontal="center"/>
    </xf>
    <xf numFmtId="0" fontId="6" fillId="0" borderId="0" xfId="0" applyFont="1" applyAlignment="1">
      <alignment vertical="center"/>
    </xf>
    <xf numFmtId="49" fontId="1" fillId="0" borderId="0" xfId="0" applyNumberFormat="1" applyFont="1" applyAlignment="1">
      <alignment vertical="center"/>
    </xf>
    <xf numFmtId="49" fontId="6" fillId="0" borderId="0" xfId="0" applyNumberFormat="1" applyFont="1" applyAlignment="1">
      <alignment vertical="center"/>
    </xf>
    <xf numFmtId="0" fontId="5" fillId="3" borderId="6" xfId="0" applyFont="1" applyFill="1" applyBorder="1" applyAlignment="1">
      <alignment vertical="top" wrapText="1"/>
    </xf>
    <xf numFmtId="0" fontId="4" fillId="3" borderId="4" xfId="0" applyFont="1" applyFill="1" applyBorder="1" applyAlignment="1">
      <alignment horizontal="left" vertical="top" wrapText="1"/>
    </xf>
    <xf numFmtId="0" fontId="2" fillId="3" borderId="12" xfId="0" applyFont="1" applyFill="1" applyBorder="1" applyAlignment="1">
      <alignment vertical="top" wrapText="1"/>
    </xf>
    <xf numFmtId="0" fontId="3" fillId="2" borderId="1" xfId="0" applyFont="1" applyFill="1" applyBorder="1" applyAlignment="1">
      <alignment horizontal="left" vertical="top" wrapText="1"/>
    </xf>
    <xf numFmtId="0" fontId="3" fillId="2" borderId="2" xfId="0" applyFont="1" applyFill="1" applyBorder="1" applyAlignment="1">
      <alignment horizontal="left" vertical="top" wrapText="1"/>
    </xf>
    <xf numFmtId="49" fontId="3" fillId="2" borderId="2" xfId="0" applyNumberFormat="1" applyFont="1" applyFill="1" applyBorder="1" applyAlignment="1">
      <alignment horizontal="left" vertical="top" wrapText="1"/>
    </xf>
    <xf numFmtId="49" fontId="4" fillId="3" borderId="8" xfId="0" applyNumberFormat="1" applyFont="1" applyFill="1" applyBorder="1" applyAlignment="1">
      <alignment vertical="center" wrapText="1"/>
    </xf>
    <xf numFmtId="0" fontId="4" fillId="3" borderId="8" xfId="0" applyFont="1" applyFill="1" applyBorder="1" applyAlignment="1">
      <alignment horizontal="left" vertical="center" wrapText="1"/>
    </xf>
    <xf numFmtId="0" fontId="10" fillId="3" borderId="3" xfId="0" applyFont="1" applyFill="1" applyBorder="1" applyAlignment="1">
      <alignment vertical="center" wrapText="1"/>
    </xf>
    <xf numFmtId="0" fontId="7" fillId="2" borderId="1" xfId="0" applyFont="1" applyFill="1" applyBorder="1" applyAlignment="1">
      <alignment vertical="center" wrapText="1"/>
    </xf>
    <xf numFmtId="0" fontId="7" fillId="2" borderId="2" xfId="0" applyFont="1" applyFill="1" applyBorder="1" applyAlignment="1">
      <alignment horizontal="left" vertical="center" wrapText="1"/>
    </xf>
    <xf numFmtId="0" fontId="6" fillId="0" borderId="0" xfId="0" applyFont="1" applyAlignment="1">
      <alignment horizontal="left" vertical="top"/>
    </xf>
    <xf numFmtId="49" fontId="1" fillId="0" borderId="0" xfId="0" applyNumberFormat="1" applyFont="1"/>
    <xf numFmtId="0" fontId="1" fillId="0" borderId="0" xfId="0" applyFont="1" applyAlignment="1">
      <alignment horizontal="left"/>
    </xf>
    <xf numFmtId="0" fontId="1" fillId="3" borderId="4" xfId="0" applyFont="1" applyFill="1" applyBorder="1" applyAlignment="1">
      <alignment horizontal="left" vertical="center" wrapText="1" indent="2"/>
    </xf>
    <xf numFmtId="49" fontId="1" fillId="0" borderId="0" xfId="0" applyNumberFormat="1" applyFont="1" applyAlignment="1">
      <alignment horizontal="left" vertical="center"/>
    </xf>
    <xf numFmtId="49" fontId="6" fillId="0" borderId="0" xfId="0" applyNumberFormat="1" applyFont="1"/>
    <xf numFmtId="49" fontId="6" fillId="0" borderId="0" xfId="0" applyNumberFormat="1" applyFont="1" applyAlignment="1">
      <alignment horizontal="left" vertical="center"/>
    </xf>
    <xf numFmtId="14" fontId="4" fillId="3" borderId="4" xfId="0" applyNumberFormat="1" applyFont="1" applyFill="1" applyBorder="1" applyAlignment="1">
      <alignment horizontal="left" vertical="center" wrapText="1"/>
    </xf>
    <xf numFmtId="0" fontId="1" fillId="0" borderId="0" xfId="0" applyFont="1" applyAlignment="1">
      <alignment horizontal="left" vertical="top" wrapText="1"/>
    </xf>
    <xf numFmtId="49" fontId="1" fillId="0" borderId="0" xfId="0" applyNumberFormat="1" applyFont="1" applyAlignment="1">
      <alignment horizontal="left" vertical="top"/>
    </xf>
    <xf numFmtId="49" fontId="6" fillId="0" borderId="0" xfId="0" applyNumberFormat="1" applyFont="1" applyAlignment="1">
      <alignment horizontal="left" vertical="top"/>
    </xf>
    <xf numFmtId="49" fontId="1" fillId="0" borderId="0" xfId="0" applyNumberFormat="1" applyFont="1" applyAlignment="1">
      <alignment horizontal="center" vertical="center"/>
    </xf>
    <xf numFmtId="0" fontId="3" fillId="2" borderId="2" xfId="0" applyFont="1" applyFill="1" applyBorder="1" applyAlignment="1">
      <alignment horizontal="center" vertical="center" wrapText="1"/>
    </xf>
    <xf numFmtId="0" fontId="4" fillId="3" borderId="13" xfId="0" applyFont="1" applyFill="1" applyBorder="1" applyAlignment="1">
      <alignment horizontal="center" vertical="center" wrapText="1"/>
    </xf>
    <xf numFmtId="0" fontId="4" fillId="3" borderId="9" xfId="0" applyFont="1" applyFill="1" applyBorder="1" applyAlignment="1">
      <alignment horizontal="center" vertical="center" wrapText="1"/>
    </xf>
    <xf numFmtId="49" fontId="6" fillId="0" borderId="0" xfId="0" applyNumberFormat="1" applyFont="1" applyAlignment="1">
      <alignment horizontal="center" vertical="center"/>
    </xf>
    <xf numFmtId="0" fontId="4" fillId="3" borderId="3" xfId="0" applyFont="1" applyFill="1" applyBorder="1" applyAlignment="1">
      <alignment vertical="center" wrapText="1"/>
    </xf>
    <xf numFmtId="0" fontId="4" fillId="3" borderId="3" xfId="0" applyFont="1" applyFill="1" applyBorder="1" applyAlignment="1">
      <alignment horizontal="left" vertical="center" wrapText="1"/>
    </xf>
    <xf numFmtId="0" fontId="1" fillId="3" borderId="7" xfId="0" applyFont="1" applyFill="1" applyBorder="1" applyAlignment="1">
      <alignment vertical="center" wrapText="1"/>
    </xf>
    <xf numFmtId="0" fontId="4" fillId="3" borderId="5" xfId="0" applyFont="1" applyFill="1" applyBorder="1" applyAlignment="1">
      <alignment horizontal="left" vertical="center" wrapText="1"/>
    </xf>
    <xf numFmtId="0" fontId="4" fillId="3" borderId="1" xfId="0" applyFont="1" applyFill="1" applyBorder="1" applyAlignment="1">
      <alignment horizontal="center" vertical="center" wrapText="1"/>
    </xf>
    <xf numFmtId="0" fontId="5" fillId="3" borderId="1" xfId="0" applyFont="1" applyFill="1" applyBorder="1" applyAlignment="1">
      <alignment horizontal="left" vertical="top" wrapText="1"/>
    </xf>
    <xf numFmtId="0" fontId="4" fillId="3" borderId="1" xfId="0" applyFont="1" applyFill="1" applyBorder="1" applyAlignment="1">
      <alignment vertical="center" wrapText="1"/>
    </xf>
    <xf numFmtId="49" fontId="4" fillId="3" borderId="1" xfId="0" applyNumberFormat="1" applyFont="1" applyFill="1" applyBorder="1" applyAlignment="1">
      <alignment vertical="center" wrapText="1"/>
    </xf>
    <xf numFmtId="0" fontId="4" fillId="3" borderId="1" xfId="0" applyFont="1" applyFill="1" applyBorder="1" applyAlignment="1">
      <alignment horizontal="left" vertical="center" wrapText="1"/>
    </xf>
    <xf numFmtId="0" fontId="4" fillId="3" borderId="6" xfId="0" applyFont="1" applyFill="1" applyBorder="1" applyAlignment="1">
      <alignment horizontal="left" vertical="center" wrapText="1"/>
    </xf>
    <xf numFmtId="0" fontId="4" fillId="3" borderId="0" xfId="0" applyFont="1" applyFill="1" applyAlignment="1">
      <alignment horizontal="center" vertical="center" wrapText="1"/>
    </xf>
    <xf numFmtId="0" fontId="1" fillId="3" borderId="1" xfId="0" applyFont="1" applyFill="1" applyBorder="1" applyAlignment="1">
      <alignment vertical="center" wrapText="1"/>
    </xf>
    <xf numFmtId="49" fontId="1" fillId="0" borderId="13" xfId="0" applyNumberFormat="1" applyFont="1" applyBorder="1"/>
    <xf numFmtId="49" fontId="1" fillId="0" borderId="13" xfId="0" applyNumberFormat="1" applyFont="1" applyBorder="1" applyAlignment="1">
      <alignment horizontal="center" vertical="center"/>
    </xf>
    <xf numFmtId="49" fontId="1" fillId="0" borderId="10" xfId="0" applyNumberFormat="1" applyFont="1" applyBorder="1"/>
    <xf numFmtId="0" fontId="4" fillId="0" borderId="7" xfId="0" applyFont="1" applyBorder="1" applyAlignment="1">
      <alignment vertical="center" wrapText="1"/>
    </xf>
    <xf numFmtId="0" fontId="1" fillId="0" borderId="1" xfId="0" applyFont="1" applyBorder="1" applyAlignment="1">
      <alignment vertical="center" wrapText="1"/>
    </xf>
    <xf numFmtId="0" fontId="4" fillId="0" borderId="7" xfId="0" applyFont="1" applyBorder="1" applyAlignment="1">
      <alignment horizontal="left" vertical="center" wrapText="1"/>
    </xf>
    <xf numFmtId="0" fontId="1" fillId="0" borderId="7" xfId="0" applyFont="1" applyBorder="1" applyAlignment="1">
      <alignment horizontal="left" vertical="center" wrapText="1"/>
    </xf>
    <xf numFmtId="49" fontId="1" fillId="0" borderId="0" xfId="0" applyNumberFormat="1" applyFont="1" applyAlignment="1">
      <alignment horizontal="left" vertical="center" wrapText="1"/>
    </xf>
    <xf numFmtId="0" fontId="10" fillId="3" borderId="3" xfId="0" applyFont="1" applyFill="1" applyBorder="1" applyAlignment="1">
      <alignment horizontal="left" vertical="center" wrapText="1"/>
    </xf>
    <xf numFmtId="0" fontId="6" fillId="0" borderId="0" xfId="0" applyFont="1" applyAlignment="1">
      <alignment vertical="center" wrapText="1"/>
    </xf>
    <xf numFmtId="0" fontId="9" fillId="0" borderId="0" xfId="0" applyFont="1"/>
    <xf numFmtId="0" fontId="2" fillId="5" borderId="14" xfId="0" applyFont="1" applyFill="1" applyBorder="1" applyAlignment="1">
      <alignment vertical="top" wrapText="1"/>
    </xf>
    <xf numFmtId="0" fontId="1" fillId="3" borderId="5" xfId="0" applyFont="1" applyFill="1" applyBorder="1" applyAlignment="1">
      <alignment vertical="center" wrapText="1"/>
    </xf>
    <xf numFmtId="0" fontId="1" fillId="3" borderId="3" xfId="0" applyFont="1" applyFill="1" applyBorder="1" applyAlignment="1">
      <alignment vertical="center" wrapText="1"/>
    </xf>
    <xf numFmtId="0" fontId="1" fillId="3" borderId="12" xfId="0" applyFont="1" applyFill="1" applyBorder="1" applyAlignment="1">
      <alignment vertical="center" wrapText="1"/>
    </xf>
    <xf numFmtId="0" fontId="1" fillId="3" borderId="11" xfId="0" applyFont="1" applyFill="1" applyBorder="1" applyAlignment="1">
      <alignment vertical="center" wrapText="1"/>
    </xf>
    <xf numFmtId="0" fontId="1" fillId="3" borderId="4" xfId="0" applyFont="1" applyFill="1" applyBorder="1" applyAlignment="1">
      <alignment vertical="center" wrapText="1"/>
    </xf>
    <xf numFmtId="49" fontId="4" fillId="3" borderId="15" xfId="0" applyNumberFormat="1" applyFont="1" applyFill="1" applyBorder="1" applyAlignment="1">
      <alignment vertical="center" wrapText="1"/>
    </xf>
    <xf numFmtId="49" fontId="4" fillId="3" borderId="16" xfId="0" applyNumberFormat="1" applyFont="1" applyFill="1" applyBorder="1" applyAlignment="1">
      <alignment vertical="center" wrapText="1"/>
    </xf>
    <xf numFmtId="0" fontId="4" fillId="5" borderId="12" xfId="0" applyFont="1" applyFill="1" applyBorder="1" applyAlignment="1">
      <alignment horizontal="center" vertical="center" wrapText="1"/>
    </xf>
    <xf numFmtId="0" fontId="4" fillId="5" borderId="11" xfId="0" applyFont="1" applyFill="1" applyBorder="1" applyAlignment="1">
      <alignment horizontal="center" vertical="center" wrapText="1"/>
    </xf>
    <xf numFmtId="0" fontId="4" fillId="5" borderId="8" xfId="0" applyFont="1" applyFill="1" applyBorder="1" applyAlignment="1">
      <alignment vertical="center" wrapText="1"/>
    </xf>
    <xf numFmtId="0" fontId="4" fillId="5" borderId="4" xfId="0" applyFont="1" applyFill="1" applyBorder="1" applyAlignment="1">
      <alignment vertical="center" wrapText="1"/>
    </xf>
    <xf numFmtId="0" fontId="1" fillId="5" borderId="7" xfId="0" applyFont="1" applyFill="1" applyBorder="1" applyAlignment="1">
      <alignment vertical="center" wrapText="1"/>
    </xf>
    <xf numFmtId="0" fontId="1" fillId="5" borderId="5" xfId="0" applyFont="1" applyFill="1" applyBorder="1" applyAlignment="1">
      <alignment vertical="center" wrapText="1"/>
    </xf>
    <xf numFmtId="0" fontId="1" fillId="5" borderId="3" xfId="0" applyFont="1" applyFill="1" applyBorder="1" applyAlignment="1">
      <alignment vertical="center" wrapText="1"/>
    </xf>
    <xf numFmtId="0" fontId="1" fillId="3" borderId="7" xfId="0" applyFont="1" applyFill="1" applyBorder="1" applyAlignment="1">
      <alignment horizontal="center" vertical="center" wrapText="1"/>
    </xf>
    <xf numFmtId="0" fontId="1" fillId="3" borderId="3" xfId="0" applyFont="1" applyFill="1" applyBorder="1" applyAlignment="1">
      <alignment horizontal="center" vertical="center" wrapText="1"/>
    </xf>
    <xf numFmtId="0" fontId="1" fillId="3" borderId="5" xfId="0" applyFont="1" applyFill="1" applyBorder="1" applyAlignment="1">
      <alignment horizontal="center" vertical="center" wrapText="1"/>
    </xf>
    <xf numFmtId="0" fontId="4" fillId="3" borderId="12" xfId="0" applyFont="1" applyFill="1" applyBorder="1" applyAlignment="1">
      <alignment horizontal="center" vertical="center" wrapText="1"/>
    </xf>
    <xf numFmtId="0" fontId="4" fillId="3" borderId="11" xfId="0" applyFont="1" applyFill="1" applyBorder="1" applyAlignment="1">
      <alignment horizontal="center" vertical="center" wrapText="1"/>
    </xf>
    <xf numFmtId="0" fontId="4" fillId="0" borderId="3" xfId="0" applyFont="1" applyBorder="1" applyAlignment="1">
      <alignment vertical="center" wrapText="1"/>
    </xf>
    <xf numFmtId="0" fontId="4" fillId="3" borderId="8" xfId="0" applyFont="1" applyFill="1" applyBorder="1" applyAlignment="1">
      <alignment vertical="center" wrapText="1"/>
    </xf>
    <xf numFmtId="0" fontId="5" fillId="3" borderId="6" xfId="0" applyFont="1" applyFill="1" applyBorder="1" applyAlignment="1">
      <alignment horizontal="left" vertical="top" wrapText="1"/>
    </xf>
    <xf numFmtId="0" fontId="4" fillId="3" borderId="13" xfId="0" applyFont="1" applyFill="1" applyBorder="1" applyAlignment="1">
      <alignment horizontal="left" vertical="center" wrapText="1"/>
    </xf>
    <xf numFmtId="0" fontId="5" fillId="3" borderId="4" xfId="0" applyFont="1" applyFill="1" applyBorder="1" applyAlignment="1">
      <alignment horizontal="left" vertical="top" wrapText="1"/>
    </xf>
    <xf numFmtId="0" fontId="4" fillId="0" borderId="11" xfId="0" applyFont="1" applyBorder="1" applyAlignment="1">
      <alignment horizontal="center" vertical="center" wrapText="1"/>
    </xf>
    <xf numFmtId="0" fontId="1" fillId="0" borderId="5" xfId="0" applyFont="1" applyBorder="1" applyAlignment="1">
      <alignment horizontal="center" vertical="center" wrapText="1"/>
    </xf>
    <xf numFmtId="0" fontId="5" fillId="3" borderId="2" xfId="0" applyFont="1" applyFill="1" applyBorder="1" applyAlignment="1">
      <alignment horizontal="left" vertical="top" wrapText="1"/>
    </xf>
    <xf numFmtId="0" fontId="1" fillId="0" borderId="1" xfId="0" applyFont="1" applyBorder="1" applyAlignment="1">
      <alignment horizontal="center" vertical="center" wrapText="1"/>
    </xf>
    <xf numFmtId="0" fontId="4" fillId="0" borderId="1" xfId="0" applyFont="1" applyBorder="1" applyAlignment="1">
      <alignment horizontal="center" vertical="center" wrapText="1"/>
    </xf>
    <xf numFmtId="0" fontId="4" fillId="0" borderId="17" xfId="0" applyFont="1" applyBorder="1" applyAlignment="1">
      <alignment vertical="center" wrapText="1"/>
    </xf>
    <xf numFmtId="0" fontId="4" fillId="5" borderId="1" xfId="0" applyFont="1" applyFill="1" applyBorder="1" applyAlignment="1">
      <alignment vertical="center" wrapText="1"/>
    </xf>
    <xf numFmtId="0" fontId="4" fillId="5" borderId="5" xfId="0" applyFont="1" applyFill="1" applyBorder="1" applyAlignment="1">
      <alignment horizontal="left" vertical="center" wrapText="1"/>
    </xf>
    <xf numFmtId="0" fontId="4" fillId="5" borderId="3" xfId="0" applyFont="1" applyFill="1" applyBorder="1" applyAlignment="1">
      <alignment horizontal="left" vertical="center" wrapText="1"/>
    </xf>
    <xf numFmtId="0" fontId="4" fillId="5" borderId="8" xfId="0" applyFont="1" applyFill="1" applyBorder="1" applyAlignment="1">
      <alignment horizontal="left" vertical="center" wrapText="1"/>
    </xf>
    <xf numFmtId="0" fontId="4" fillId="5" borderId="6" xfId="0" applyFont="1" applyFill="1" applyBorder="1" applyAlignment="1">
      <alignment horizontal="left" vertical="center" wrapText="1"/>
    </xf>
    <xf numFmtId="0" fontId="4" fillId="0" borderId="5" xfId="0" applyFont="1" applyBorder="1" applyAlignment="1">
      <alignment horizontal="center" vertical="center" wrapText="1"/>
    </xf>
    <xf numFmtId="0" fontId="4" fillId="0" borderId="5" xfId="0" applyFont="1" applyBorder="1" applyAlignment="1">
      <alignment vertical="center" wrapText="1"/>
    </xf>
    <xf numFmtId="0" fontId="4" fillId="5" borderId="5" xfId="0" applyFont="1" applyFill="1" applyBorder="1" applyAlignment="1">
      <alignment vertical="center" wrapText="1"/>
    </xf>
    <xf numFmtId="0" fontId="10" fillId="3" borderId="5" xfId="0" applyFont="1" applyFill="1" applyBorder="1" applyAlignment="1">
      <alignment vertical="center" wrapText="1"/>
    </xf>
    <xf numFmtId="0" fontId="10" fillId="3" borderId="5" xfId="0" applyFont="1" applyFill="1" applyBorder="1" applyAlignment="1">
      <alignment horizontal="left" vertical="center" wrapText="1"/>
    </xf>
    <xf numFmtId="0" fontId="4" fillId="5" borderId="7" xfId="0" applyFont="1" applyFill="1" applyBorder="1" applyAlignment="1">
      <alignment horizontal="left" vertical="center" wrapText="1"/>
    </xf>
    <xf numFmtId="0" fontId="2" fillId="0" borderId="14" xfId="0" applyFont="1" applyBorder="1" applyAlignment="1">
      <alignment vertical="top" wrapText="1"/>
    </xf>
    <xf numFmtId="0" fontId="4" fillId="5" borderId="7" xfId="0" applyFont="1" applyFill="1" applyBorder="1" applyAlignment="1">
      <alignment vertical="center" wrapText="1"/>
    </xf>
    <xf numFmtId="0" fontId="4" fillId="5" borderId="3" xfId="0" applyFont="1" applyFill="1" applyBorder="1" applyAlignment="1">
      <alignment vertical="center" wrapText="1"/>
    </xf>
    <xf numFmtId="0" fontId="4" fillId="5" borderId="4" xfId="0" applyFont="1" applyFill="1" applyBorder="1" applyAlignment="1">
      <alignment horizontal="left" vertical="center" wrapText="1"/>
    </xf>
    <xf numFmtId="49" fontId="6" fillId="5" borderId="0" xfId="0" applyNumberFormat="1" applyFont="1" applyFill="1"/>
    <xf numFmtId="0" fontId="7" fillId="2" borderId="2" xfId="0" applyFont="1" applyFill="1" applyBorder="1" applyAlignment="1">
      <alignment horizontal="left" vertical="top" wrapText="1"/>
    </xf>
    <xf numFmtId="0" fontId="4" fillId="0" borderId="5" xfId="0" applyFont="1" applyBorder="1" applyAlignment="1">
      <alignment horizontal="left" vertical="top" wrapText="1"/>
    </xf>
    <xf numFmtId="0" fontId="10" fillId="5" borderId="3" xfId="0" applyFont="1" applyFill="1" applyBorder="1" applyAlignment="1">
      <alignment horizontal="left" vertical="top" wrapText="1"/>
    </xf>
    <xf numFmtId="0" fontId="4" fillId="5" borderId="6" xfId="0" applyFont="1" applyFill="1" applyBorder="1" applyAlignment="1">
      <alignment horizontal="left" vertical="top" wrapText="1"/>
    </xf>
    <xf numFmtId="0" fontId="1" fillId="5" borderId="11" xfId="0" applyFont="1" applyFill="1" applyBorder="1" applyAlignment="1">
      <alignment vertical="top" wrapText="1"/>
    </xf>
    <xf numFmtId="0" fontId="4" fillId="5" borderId="0" xfId="0" applyFont="1" applyFill="1" applyAlignment="1">
      <alignment vertical="center" wrapText="1"/>
    </xf>
    <xf numFmtId="0" fontId="1" fillId="5" borderId="3" xfId="0" applyFont="1" applyFill="1" applyBorder="1" applyAlignment="1">
      <alignment horizontal="left" vertical="center" wrapText="1"/>
    </xf>
    <xf numFmtId="0" fontId="4" fillId="5" borderId="6" xfId="0" applyFont="1" applyFill="1" applyBorder="1" applyAlignment="1">
      <alignment vertical="center" wrapText="1"/>
    </xf>
    <xf numFmtId="0" fontId="0" fillId="5" borderId="0" xfId="0" applyFill="1"/>
    <xf numFmtId="0" fontId="10" fillId="5" borderId="5" xfId="0" applyFont="1" applyFill="1" applyBorder="1" applyAlignment="1">
      <alignment horizontal="left" vertical="center" wrapText="1"/>
    </xf>
    <xf numFmtId="0" fontId="10" fillId="5" borderId="3" xfId="0" applyFont="1" applyFill="1" applyBorder="1" applyAlignment="1">
      <alignment horizontal="left" vertical="center" wrapText="1"/>
    </xf>
    <xf numFmtId="0" fontId="1" fillId="3" borderId="4" xfId="0" quotePrefix="1" applyFont="1" applyFill="1" applyBorder="1" applyAlignment="1">
      <alignment horizontal="left" vertical="center" wrapText="1" indent="2"/>
    </xf>
    <xf numFmtId="0" fontId="12" fillId="5" borderId="7" xfId="0" applyFont="1" applyFill="1" applyBorder="1" applyAlignment="1">
      <alignment vertical="top" wrapText="1"/>
    </xf>
    <xf numFmtId="0" fontId="10" fillId="3" borderId="4" xfId="0" quotePrefix="1" applyFont="1" applyFill="1" applyBorder="1" applyAlignment="1">
      <alignment horizontal="left" vertical="center" wrapText="1" indent="2"/>
    </xf>
    <xf numFmtId="0" fontId="10" fillId="4" borderId="4" xfId="0" quotePrefix="1" applyFont="1" applyFill="1" applyBorder="1" applyAlignment="1">
      <alignment horizontal="left" vertical="center" wrapText="1" indent="2"/>
    </xf>
    <xf numFmtId="49" fontId="4" fillId="0" borderId="3" xfId="0" applyNumberFormat="1" applyFont="1" applyBorder="1" applyAlignment="1">
      <alignment vertical="center" wrapText="1"/>
    </xf>
    <xf numFmtId="0" fontId="4" fillId="4" borderId="5" xfId="0" applyFont="1" applyFill="1" applyBorder="1" applyAlignment="1">
      <alignment vertical="center" wrapText="1"/>
    </xf>
    <xf numFmtId="0" fontId="1" fillId="0" borderId="3" xfId="0" applyFont="1" applyBorder="1" applyAlignment="1">
      <alignment vertical="center" wrapText="1"/>
    </xf>
    <xf numFmtId="0" fontId="10" fillId="0" borderId="4" xfId="0" quotePrefix="1" applyFont="1" applyBorder="1" applyAlignment="1">
      <alignment horizontal="left" vertical="center" wrapText="1" indent="2"/>
    </xf>
    <xf numFmtId="0" fontId="4" fillId="4" borderId="6" xfId="0" applyFont="1" applyFill="1" applyBorder="1" applyAlignment="1">
      <alignment horizontal="left" vertical="center" wrapText="1"/>
    </xf>
    <xf numFmtId="49" fontId="4" fillId="4" borderId="6" xfId="0" applyNumberFormat="1" applyFont="1" applyFill="1" applyBorder="1" applyAlignment="1">
      <alignment vertical="center" wrapText="1"/>
    </xf>
    <xf numFmtId="0" fontId="4" fillId="4" borderId="0" xfId="0" applyFont="1" applyFill="1" applyAlignment="1">
      <alignment horizontal="center" vertical="center" wrapText="1"/>
    </xf>
    <xf numFmtId="0" fontId="4" fillId="4" borderId="5" xfId="0" applyFont="1" applyFill="1" applyBorder="1" applyAlignment="1">
      <alignment horizontal="left" vertical="center" wrapText="1"/>
    </xf>
    <xf numFmtId="49" fontId="4" fillId="4" borderId="5" xfId="0" applyNumberFormat="1" applyFont="1" applyFill="1" applyBorder="1" applyAlignment="1">
      <alignment vertical="center" wrapText="1"/>
    </xf>
    <xf numFmtId="0" fontId="4" fillId="4" borderId="5" xfId="0" applyFont="1" applyFill="1" applyBorder="1" applyAlignment="1">
      <alignment horizontal="center" vertical="center" wrapText="1"/>
    </xf>
    <xf numFmtId="0" fontId="0" fillId="0" borderId="0" xfId="0" applyAlignment="1">
      <alignment wrapText="1"/>
    </xf>
    <xf numFmtId="0" fontId="1" fillId="3" borderId="7" xfId="0" applyFont="1" applyFill="1" applyBorder="1" applyAlignment="1">
      <alignment horizontal="center" vertical="center" wrapText="1"/>
    </xf>
    <xf numFmtId="0" fontId="1" fillId="3" borderId="3" xfId="0" applyFont="1" applyFill="1" applyBorder="1" applyAlignment="1">
      <alignment horizontal="center" vertical="center" wrapText="1"/>
    </xf>
    <xf numFmtId="49" fontId="4" fillId="3" borderId="7" xfId="0" applyNumberFormat="1" applyFont="1" applyFill="1" applyBorder="1" applyAlignment="1">
      <alignment horizontal="center" vertical="center" wrapText="1"/>
    </xf>
    <xf numFmtId="49" fontId="4" fillId="3" borderId="3" xfId="0" applyNumberFormat="1" applyFont="1" applyFill="1" applyBorder="1" applyAlignment="1">
      <alignment horizontal="center" vertical="center" wrapText="1"/>
    </xf>
    <xf numFmtId="0" fontId="4" fillId="5" borderId="7" xfId="0" applyFont="1" applyFill="1" applyBorder="1" applyAlignment="1">
      <alignment horizontal="center" vertical="center" wrapText="1"/>
    </xf>
    <xf numFmtId="0" fontId="4" fillId="5" borderId="3" xfId="0" applyFont="1" applyFill="1" applyBorder="1" applyAlignment="1">
      <alignment horizontal="center" vertical="center" wrapText="1"/>
    </xf>
    <xf numFmtId="0" fontId="4" fillId="3" borderId="7" xfId="0" applyFont="1" applyFill="1" applyBorder="1" applyAlignment="1">
      <alignment horizontal="center" vertical="center" wrapText="1"/>
    </xf>
    <xf numFmtId="0" fontId="4" fillId="3" borderId="3" xfId="0" applyFont="1" applyFill="1" applyBorder="1" applyAlignment="1">
      <alignment horizontal="center" vertical="center" wrapText="1"/>
    </xf>
    <xf numFmtId="0" fontId="4" fillId="5" borderId="7" xfId="0" applyFont="1" applyFill="1" applyBorder="1" applyAlignment="1">
      <alignment horizontal="left" vertical="center" wrapText="1"/>
    </xf>
    <xf numFmtId="0" fontId="4" fillId="5" borderId="3" xfId="0" applyFont="1" applyFill="1" applyBorder="1" applyAlignment="1">
      <alignment horizontal="left" vertical="center" wrapText="1"/>
    </xf>
    <xf numFmtId="0" fontId="4" fillId="3" borderId="5" xfId="0" applyFont="1" applyFill="1" applyBorder="1" applyAlignment="1">
      <alignment horizontal="center" vertical="center" wrapText="1"/>
    </xf>
    <xf numFmtId="0" fontId="1" fillId="3" borderId="5" xfId="0" applyFont="1" applyFill="1" applyBorder="1" applyAlignment="1">
      <alignment vertical="center" wrapText="1"/>
    </xf>
    <xf numFmtId="0" fontId="1" fillId="3" borderId="3" xfId="0" applyFont="1" applyFill="1" applyBorder="1" applyAlignment="1">
      <alignment vertical="center" wrapText="1"/>
    </xf>
    <xf numFmtId="0" fontId="1" fillId="3" borderId="7" xfId="0" applyFont="1" applyFill="1" applyBorder="1" applyAlignment="1">
      <alignment vertical="center" wrapText="1"/>
    </xf>
    <xf numFmtId="0" fontId="1" fillId="3" borderId="12" xfId="0" applyFont="1" applyFill="1" applyBorder="1" applyAlignment="1">
      <alignment vertical="center" wrapText="1"/>
    </xf>
    <xf numFmtId="0" fontId="1" fillId="3" borderId="11" xfId="0" applyFont="1" applyFill="1" applyBorder="1" applyAlignment="1">
      <alignment vertical="center" wrapText="1"/>
    </xf>
    <xf numFmtId="0" fontId="6" fillId="0" borderId="0" xfId="0" applyFont="1" applyAlignment="1">
      <alignment horizontal="left" vertical="top" wrapText="1"/>
    </xf>
    <xf numFmtId="49" fontId="1" fillId="3" borderId="5" xfId="0" applyNumberFormat="1" applyFont="1" applyFill="1" applyBorder="1" applyAlignment="1">
      <alignment vertical="center" wrapText="1"/>
    </xf>
    <xf numFmtId="49" fontId="1" fillId="3" borderId="3" xfId="0" applyNumberFormat="1" applyFont="1" applyFill="1" applyBorder="1" applyAlignment="1">
      <alignment vertical="center" wrapText="1"/>
    </xf>
    <xf numFmtId="0" fontId="1" fillId="5" borderId="5" xfId="0" applyFont="1" applyFill="1" applyBorder="1" applyAlignment="1">
      <alignment vertical="center" wrapText="1"/>
    </xf>
    <xf numFmtId="0" fontId="1" fillId="5" borderId="3" xfId="0" applyFont="1" applyFill="1" applyBorder="1" applyAlignment="1">
      <alignment vertical="center" wrapText="1"/>
    </xf>
    <xf numFmtId="0" fontId="1" fillId="3" borderId="5" xfId="0" applyFont="1" applyFill="1" applyBorder="1" applyAlignment="1">
      <alignment horizontal="center" vertical="center" wrapText="1"/>
    </xf>
    <xf numFmtId="0" fontId="10" fillId="3" borderId="7" xfId="0" applyFont="1" applyFill="1" applyBorder="1" applyAlignment="1">
      <alignment horizontal="center" vertical="center" wrapText="1"/>
    </xf>
    <xf numFmtId="0" fontId="10" fillId="3" borderId="3" xfId="0" applyFont="1" applyFill="1" applyBorder="1" applyAlignment="1">
      <alignment horizontal="center" vertical="center" wrapText="1"/>
    </xf>
    <xf numFmtId="0" fontId="4" fillId="5" borderId="7" xfId="0" applyFont="1" applyFill="1" applyBorder="1" applyAlignment="1">
      <alignment vertical="center" wrapText="1"/>
    </xf>
    <xf numFmtId="0" fontId="4" fillId="5" borderId="5" xfId="0" applyFont="1" applyFill="1" applyBorder="1" applyAlignment="1">
      <alignment vertical="center" wrapText="1"/>
    </xf>
    <xf numFmtId="49" fontId="4" fillId="3" borderId="7" xfId="0" applyNumberFormat="1" applyFont="1" applyFill="1" applyBorder="1" applyAlignment="1">
      <alignment vertical="center" wrapText="1"/>
    </xf>
    <xf numFmtId="49" fontId="4" fillId="3" borderId="5" xfId="0" applyNumberFormat="1" applyFont="1" applyFill="1" applyBorder="1" applyAlignment="1">
      <alignment vertical="center" wrapText="1"/>
    </xf>
    <xf numFmtId="49" fontId="4" fillId="3" borderId="7" xfId="0" applyNumberFormat="1" applyFont="1" applyFill="1" applyBorder="1" applyAlignment="1">
      <alignment horizontal="left" vertical="center" wrapText="1"/>
    </xf>
    <xf numFmtId="49" fontId="4" fillId="3" borderId="3" xfId="0" applyNumberFormat="1" applyFont="1" applyFill="1" applyBorder="1" applyAlignment="1">
      <alignment horizontal="left" vertical="center" wrapText="1"/>
    </xf>
    <xf numFmtId="0" fontId="4" fillId="3" borderId="7" xfId="0" applyFont="1" applyFill="1" applyBorder="1" applyAlignment="1">
      <alignment vertical="center" wrapText="1"/>
    </xf>
    <xf numFmtId="0" fontId="4" fillId="3" borderId="3" xfId="0" applyFont="1" applyFill="1" applyBorder="1" applyAlignment="1">
      <alignment vertical="center" wrapText="1"/>
    </xf>
    <xf numFmtId="0" fontId="4" fillId="3" borderId="5" xfId="0" applyFont="1" applyFill="1" applyBorder="1" applyAlignment="1">
      <alignment vertical="center" wrapText="1"/>
    </xf>
    <xf numFmtId="0" fontId="4" fillId="3" borderId="5" xfId="0" applyFont="1" applyFill="1" applyBorder="1" applyAlignment="1">
      <alignment horizontal="left" vertical="center" wrapText="1"/>
    </xf>
    <xf numFmtId="0" fontId="4" fillId="3" borderId="3" xfId="0" applyFont="1" applyFill="1" applyBorder="1" applyAlignment="1">
      <alignment horizontal="left" vertical="center" wrapText="1"/>
    </xf>
    <xf numFmtId="0" fontId="4" fillId="3" borderId="12" xfId="0" applyFont="1" applyFill="1" applyBorder="1" applyAlignment="1">
      <alignment horizontal="center" vertical="center" wrapText="1"/>
    </xf>
    <xf numFmtId="0" fontId="4" fillId="3" borderId="11" xfId="0" applyFont="1" applyFill="1" applyBorder="1" applyAlignment="1">
      <alignment horizontal="center" vertical="center" wrapText="1"/>
    </xf>
    <xf numFmtId="0" fontId="5" fillId="3" borderId="7" xfId="0" applyFont="1" applyFill="1" applyBorder="1" applyAlignment="1">
      <alignment horizontal="left" vertical="top" wrapText="1"/>
    </xf>
    <xf numFmtId="0" fontId="5" fillId="3" borderId="3" xfId="0" applyFont="1" applyFill="1" applyBorder="1" applyAlignment="1">
      <alignment horizontal="left" vertical="top" wrapText="1"/>
    </xf>
    <xf numFmtId="0" fontId="4" fillId="3" borderId="8" xfId="0" applyFont="1" applyFill="1" applyBorder="1" applyAlignment="1">
      <alignment horizontal="center" vertical="center" wrapText="1"/>
    </xf>
    <xf numFmtId="0" fontId="5" fillId="3" borderId="4" xfId="0" applyFont="1" applyFill="1" applyBorder="1" applyAlignment="1">
      <alignment horizontal="center" vertical="center" wrapText="1"/>
    </xf>
    <xf numFmtId="0" fontId="5" fillId="3" borderId="3" xfId="0" applyFont="1" applyFill="1" applyBorder="1" applyAlignment="1">
      <alignment horizontal="center" vertical="center" wrapText="1"/>
    </xf>
    <xf numFmtId="0" fontId="4" fillId="0" borderId="7" xfId="0" applyFont="1" applyBorder="1" applyAlignment="1">
      <alignment horizontal="center" vertical="center" wrapText="1"/>
    </xf>
    <xf numFmtId="0" fontId="4" fillId="0" borderId="3" xfId="0" applyFont="1" applyBorder="1" applyAlignment="1">
      <alignment horizontal="center" vertical="center" wrapText="1"/>
    </xf>
    <xf numFmtId="49" fontId="4" fillId="3" borderId="3" xfId="0" applyNumberFormat="1" applyFont="1" applyFill="1" applyBorder="1" applyAlignment="1">
      <alignment vertical="center" wrapText="1"/>
    </xf>
    <xf numFmtId="0" fontId="1" fillId="5" borderId="7" xfId="0" applyFont="1" applyFill="1" applyBorder="1" applyAlignment="1">
      <alignment horizontal="center" vertical="center" wrapText="1"/>
    </xf>
    <xf numFmtId="0" fontId="1" fillId="5" borderId="3" xfId="0" applyFont="1" applyFill="1" applyBorder="1" applyAlignment="1">
      <alignment horizontal="center" vertical="center" wrapText="1"/>
    </xf>
    <xf numFmtId="0" fontId="1" fillId="0" borderId="7" xfId="0" applyFont="1" applyBorder="1" applyAlignment="1">
      <alignment horizontal="center" vertical="center" wrapText="1"/>
    </xf>
    <xf numFmtId="0" fontId="1" fillId="0" borderId="3" xfId="0" applyFont="1" applyBorder="1" applyAlignment="1">
      <alignment horizontal="center" vertical="center" wrapText="1"/>
    </xf>
    <xf numFmtId="49" fontId="6" fillId="0" borderId="0" xfId="0" applyNumberFormat="1" applyFont="1" applyAlignment="1">
      <alignment horizontal="left" vertical="top" wrapText="1"/>
    </xf>
    <xf numFmtId="0" fontId="5" fillId="3" borderId="5" xfId="0" applyFont="1" applyFill="1" applyBorder="1" applyAlignment="1">
      <alignment horizontal="left" vertical="top" wrapText="1"/>
    </xf>
    <xf numFmtId="0" fontId="5" fillId="3" borderId="5" xfId="0" applyFont="1" applyFill="1" applyBorder="1" applyAlignment="1">
      <alignment horizontal="center" vertical="center" wrapText="1"/>
    </xf>
    <xf numFmtId="0" fontId="4" fillId="3" borderId="7" xfId="0" applyFont="1" applyFill="1" applyBorder="1" applyAlignment="1">
      <alignment horizontal="left" vertical="center" wrapText="1"/>
    </xf>
    <xf numFmtId="0" fontId="4" fillId="0" borderId="5" xfId="0" applyFont="1" applyBorder="1" applyAlignment="1">
      <alignment horizontal="center" vertical="center" wrapText="1"/>
    </xf>
    <xf numFmtId="0" fontId="4" fillId="3" borderId="10" xfId="0" applyFont="1" applyFill="1" applyBorder="1" applyAlignment="1">
      <alignment horizontal="center" vertical="center" wrapText="1"/>
    </xf>
    <xf numFmtId="0" fontId="4" fillId="3" borderId="6" xfId="0" applyFont="1" applyFill="1" applyBorder="1" applyAlignment="1">
      <alignment horizontal="center" vertical="center" wrapText="1"/>
    </xf>
    <xf numFmtId="0" fontId="4" fillId="0" borderId="11" xfId="0" applyFont="1" applyBorder="1" applyAlignment="1">
      <alignment horizontal="center" vertical="center" wrapText="1"/>
    </xf>
    <xf numFmtId="0" fontId="4" fillId="5" borderId="5" xfId="0" applyFont="1" applyFill="1" applyBorder="1" applyAlignment="1">
      <alignment horizontal="left" vertical="center" wrapText="1"/>
    </xf>
    <xf numFmtId="0" fontId="1" fillId="0" borderId="5" xfId="0" applyFont="1" applyBorder="1" applyAlignment="1">
      <alignment horizontal="center" vertical="center" wrapText="1"/>
    </xf>
    <xf numFmtId="0" fontId="1" fillId="0" borderId="7" xfId="0" applyFont="1" applyBorder="1" applyAlignment="1">
      <alignment horizontal="left" vertical="center" wrapText="1"/>
    </xf>
    <xf numFmtId="0" fontId="1" fillId="0" borderId="5" xfId="0" applyFont="1" applyBorder="1" applyAlignment="1">
      <alignment horizontal="left" vertical="center" wrapText="1"/>
    </xf>
    <xf numFmtId="0" fontId="1" fillId="0" borderId="3" xfId="0" applyFont="1" applyBorder="1" applyAlignment="1">
      <alignment horizontal="left" vertical="center" wrapText="1"/>
    </xf>
    <xf numFmtId="0" fontId="10" fillId="0" borderId="7" xfId="0" applyFont="1" applyBorder="1" applyAlignment="1">
      <alignment horizontal="center" vertical="center" wrapText="1"/>
    </xf>
    <xf numFmtId="0" fontId="10" fillId="0" borderId="5" xfId="0" applyFont="1" applyBorder="1" applyAlignment="1">
      <alignment horizontal="center" vertical="center" wrapText="1"/>
    </xf>
    <xf numFmtId="0" fontId="10" fillId="0" borderId="3" xfId="0" applyFont="1" applyBorder="1" applyAlignment="1">
      <alignment horizontal="center" vertical="center" wrapText="1"/>
    </xf>
    <xf numFmtId="0" fontId="1" fillId="0" borderId="7" xfId="0" applyFont="1" applyBorder="1" applyAlignment="1">
      <alignment vertical="center" wrapText="1"/>
    </xf>
    <xf numFmtId="0" fontId="1" fillId="0" borderId="5" xfId="0" applyFont="1" applyBorder="1" applyAlignment="1">
      <alignment vertical="center" wrapText="1"/>
    </xf>
    <xf numFmtId="0" fontId="4" fillId="0" borderId="7" xfId="0" applyFont="1" applyBorder="1" applyAlignment="1">
      <alignment horizontal="left" vertical="center" wrapText="1"/>
    </xf>
    <xf numFmtId="0" fontId="4" fillId="0" borderId="5" xfId="0" applyFont="1" applyBorder="1" applyAlignment="1">
      <alignment horizontal="left" vertical="center" wrapText="1"/>
    </xf>
    <xf numFmtId="0" fontId="4" fillId="0" borderId="3" xfId="0" applyFont="1" applyBorder="1" applyAlignment="1">
      <alignment horizontal="left" vertical="center" wrapText="1"/>
    </xf>
    <xf numFmtId="0" fontId="4" fillId="0" borderId="12" xfId="0" applyFont="1" applyBorder="1" applyAlignment="1">
      <alignment horizontal="left" vertical="center" wrapText="1"/>
    </xf>
    <xf numFmtId="0" fontId="4" fillId="0" borderId="10" xfId="0" applyFont="1" applyBorder="1" applyAlignment="1">
      <alignment horizontal="left" vertical="center" wrapText="1"/>
    </xf>
    <xf numFmtId="0" fontId="4" fillId="0" borderId="11" xfId="0" applyFont="1" applyBorder="1" applyAlignment="1">
      <alignment horizontal="left" vertical="center" wrapText="1"/>
    </xf>
    <xf numFmtId="0" fontId="1" fillId="0" borderId="3" xfId="0" applyFont="1" applyBorder="1" applyAlignment="1">
      <alignment vertical="center" wrapText="1"/>
    </xf>
    <xf numFmtId="0" fontId="4" fillId="0" borderId="7" xfId="0" applyFont="1" applyBorder="1" applyAlignment="1">
      <alignment vertical="center" wrapText="1"/>
    </xf>
    <xf numFmtId="0" fontId="4" fillId="0" borderId="5" xfId="0" applyFont="1" applyBorder="1" applyAlignment="1">
      <alignment vertical="center" wrapText="1"/>
    </xf>
    <xf numFmtId="0" fontId="4" fillId="0" borderId="3" xfId="0" applyFont="1" applyBorder="1" applyAlignment="1">
      <alignment vertical="center" wrapText="1"/>
    </xf>
  </cellXfs>
  <cellStyles count="2">
    <cellStyle name="Normal" xfId="0" builtinId="0"/>
    <cellStyle name="Normal 22 6" xfId="1" xr:uid="{BBAF3D85-F10C-4918-A6F9-1CF018EF22E3}"/>
  </cellStyles>
  <dxfs count="0"/>
  <tableStyles count="0" defaultTableStyle="TableStyleMedium2" defaultPivotStyle="PivotStyleLight16"/>
  <colors>
    <mruColors>
      <color rgb="FF4E55A2"/>
      <color rgb="FFFFCCCC"/>
      <color rgb="FF9999FF"/>
      <color rgb="FF6666FF"/>
      <color rgb="FF9DA1CF"/>
      <color rgb="FF3366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20" Type="http://schemas.openxmlformats.org/officeDocument/2006/relationships/customXml" Target="../customXml/item6.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customXml" Target="../customXml/item5.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xdr:from>
      <xdr:col>0</xdr:col>
      <xdr:colOff>361949</xdr:colOff>
      <xdr:row>1</xdr:row>
      <xdr:rowOff>9527</xdr:rowOff>
    </xdr:from>
    <xdr:to>
      <xdr:col>14</xdr:col>
      <xdr:colOff>9525</xdr:colOff>
      <xdr:row>12</xdr:row>
      <xdr:rowOff>468313</xdr:rowOff>
    </xdr:to>
    <xdr:sp macro="" textlink="">
      <xdr:nvSpPr>
        <xdr:cNvPr id="2" name="TextBox 1">
          <a:extLst>
            <a:ext uri="{FF2B5EF4-FFF2-40B4-BE49-F238E27FC236}">
              <a16:creationId xmlns:a16="http://schemas.microsoft.com/office/drawing/2014/main" id="{F46FE71A-B9A1-4845-ABF0-C8B5F71D3BD4}"/>
            </a:ext>
          </a:extLst>
        </xdr:cNvPr>
        <xdr:cNvSpPr txBox="1"/>
      </xdr:nvSpPr>
      <xdr:spPr>
        <a:xfrm>
          <a:off x="361949" y="192090"/>
          <a:ext cx="16292514" cy="2466973"/>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sv-SE" sz="1100" b="1" i="0">
              <a:solidFill>
                <a:schemeClr val="dk1"/>
              </a:solidFill>
              <a:effectLst/>
              <a:latin typeface="Arial" panose="020B0604020202020204" pitchFamily="34" charset="0"/>
              <a:ea typeface="+mn-ea"/>
              <a:cs typeface="Arial" panose="020B0604020202020204" pitchFamily="34" charset="0"/>
            </a:rPr>
            <a:t>1 INLEDNING</a:t>
          </a:r>
        </a:p>
        <a:p>
          <a:r>
            <a:rPr lang="sv-SE" sz="1100">
              <a:solidFill>
                <a:sysClr val="windowText" lastClr="000000"/>
              </a:solidFill>
              <a:latin typeface="Arial" panose="020B0604020202020204" pitchFamily="34" charset="0"/>
              <a:cs typeface="Arial" panose="020B0604020202020204" pitchFamily="34" charset="0"/>
            </a:rPr>
            <a:t>Finlands Bank samlar in betalningsstatistik från inhemska kredit- och betalningsinstitut (inklusive registrerade fysiska personer och juridiska personer som tillhandahåller betaltjänster utan auktorisation</a:t>
          </a:r>
          <a:r>
            <a:rPr lang="sv-SE" sz="1100" baseline="0">
              <a:solidFill>
                <a:sysClr val="windowText" lastClr="000000"/>
              </a:solidFill>
              <a:latin typeface="Arial" panose="020B0604020202020204" pitchFamily="34" charset="0"/>
              <a:cs typeface="Arial" panose="020B0604020202020204" pitchFamily="34" charset="0"/>
            </a:rPr>
            <a:t>) samt från filialer och dotterbolag till utländska kredit- och betalningsinstitut i Finland.</a:t>
          </a:r>
          <a:r>
            <a:rPr lang="sv-SE" sz="1100">
              <a:solidFill>
                <a:sysClr val="windowText" lastClr="000000"/>
              </a:solidFill>
              <a:latin typeface="Arial" panose="020B0604020202020204" pitchFamily="34" charset="0"/>
              <a:cs typeface="Arial" panose="020B0604020202020204" pitchFamily="34" charset="0"/>
            </a:rPr>
            <a:t> Dessa uppgifter används i Finlands Bank och Europeiska centralbanken (ECB) för upprättandet av statistik över betalningar och svikliga förfaranden för Finland och euroområdet. Statistiken publiceras för allmänheten bl.a. på Finlands Banks och Europeiska centralbankens webbplatser.</a:t>
          </a:r>
        </a:p>
        <a:p>
          <a:r>
            <a:rPr lang="sv-SE" sz="1100">
              <a:solidFill>
                <a:sysClr val="windowText" lastClr="000000"/>
              </a:solidFill>
              <a:latin typeface="Arial" panose="020B0604020202020204" pitchFamily="34" charset="0"/>
              <a:cs typeface="Arial" panose="020B0604020202020204" pitchFamily="34" charset="0"/>
            </a:rPr>
            <a:t> </a:t>
          </a:r>
        </a:p>
        <a:p>
          <a:r>
            <a:rPr lang="sv-SE" sz="1100">
              <a:solidFill>
                <a:sysClr val="windowText" lastClr="000000"/>
              </a:solidFill>
              <a:latin typeface="Arial" panose="020B0604020202020204" pitchFamily="34" charset="0"/>
              <a:cs typeface="Arial" panose="020B0604020202020204" pitchFamily="34" charset="0"/>
            </a:rPr>
            <a:t>Finlands Banks rätt att få uppgifter baserar sig på följande rättsakter: lagen om Finlands Bank (214/1998 26 §, 28 §), Europeiska unionens förordning om Europeiska centralbankens (ECB) insamling av statistiska uppgifter (2533/1998, ändrad genom 951/2009) och Europeiska centralbankens förordning om betalningsstatistik (ECB/2013/43, ändrad genom 2020/59).</a:t>
          </a:r>
        </a:p>
        <a:p>
          <a:r>
            <a:rPr lang="sv-SE" sz="1100">
              <a:solidFill>
                <a:srgbClr val="FF0000"/>
              </a:solidFill>
              <a:latin typeface="Arial" panose="020B0604020202020204" pitchFamily="34" charset="0"/>
              <a:cs typeface="Arial" panose="020B0604020202020204" pitchFamily="34" charset="0"/>
            </a:rPr>
            <a:t> </a:t>
          </a:r>
        </a:p>
        <a:p>
          <a:r>
            <a:rPr lang="sv-SE" sz="1100">
              <a:solidFill>
                <a:sysClr val="windowText" lastClr="000000"/>
              </a:solidFill>
              <a:latin typeface="Arial" panose="020B0604020202020204" pitchFamily="34" charset="0"/>
              <a:cs typeface="Arial" panose="020B0604020202020204" pitchFamily="34" charset="0"/>
            </a:rPr>
            <a:t>I detta dokument beskrivs valideringen (kontrollen) av insamlingen av uppgifter om betalningar och svikliga förfaranden (MAPE). De MAPE-schemafiler och den Beskrivning av elektronisk dataöverföring av MAPE-rapporter- dokumentet som det hänvisas till i dokumentet finns på webbsidan: https://www.suomenpankki.fi/sv/statistik/till-reportern/betalningar-och-svikliga-forfaranden/.</a:t>
          </a:r>
          <a:r>
            <a:rPr lang="sv-SE" sz="1100" baseline="0">
              <a:solidFill>
                <a:sysClr val="windowText" lastClr="000000"/>
              </a:solidFill>
              <a:latin typeface="Arial" panose="020B0604020202020204" pitchFamily="34" charset="0"/>
              <a:cs typeface="Arial" panose="020B0604020202020204" pitchFamily="34" charset="0"/>
            </a:rPr>
            <a:t> På samma websida finns det också Anvisningar för rapportering av betalningar och svikliga förfaranden (MAPE) samt annat relaterat material. </a:t>
          </a:r>
          <a:endParaRPr lang="sv-SE" sz="1100">
            <a:solidFill>
              <a:sysClr val="windowText" lastClr="000000"/>
            </a:solidFill>
            <a:latin typeface="Arial" panose="020B0604020202020204" pitchFamily="34" charset="0"/>
            <a:cs typeface="Arial" panose="020B0604020202020204" pitchFamily="34" charset="0"/>
          </a:endParaRPr>
        </a:p>
        <a:p>
          <a:endParaRPr/>
        </a:p>
        <a:p>
          <a:r>
            <a:rPr lang="sv-SE" sz="1100" b="1" i="0">
              <a:solidFill>
                <a:schemeClr val="dk1"/>
              </a:solidFill>
              <a:effectLst/>
              <a:latin typeface="Arial" panose="020B0604020202020204" pitchFamily="34" charset="0"/>
              <a:ea typeface="+mn-ea"/>
              <a:cs typeface="Arial" panose="020B0604020202020204" pitchFamily="34" charset="0"/>
            </a:rPr>
            <a:t>2 </a:t>
          </a:r>
          <a:r>
            <a:rPr lang="sv-SE" sz="1100" b="1" i="0" baseline="0">
              <a:solidFill>
                <a:schemeClr val="dk1"/>
              </a:solidFill>
              <a:effectLst/>
              <a:latin typeface="Arial" panose="020B0604020202020204" pitchFamily="34" charset="0"/>
              <a:ea typeface="+mn-ea"/>
              <a:cs typeface="Arial" panose="020B0604020202020204" pitchFamily="34" charset="0"/>
            </a:rPr>
            <a:t>ÖVERFÖRING AV DATA TILL FINLANDS BANK</a:t>
          </a:r>
        </a:p>
        <a:p>
          <a:r>
            <a:rPr lang="sv-SE" sz="1100">
              <a:solidFill>
                <a:sysClr val="windowText" lastClr="000000"/>
              </a:solidFill>
              <a:effectLst/>
              <a:latin typeface="Arial" panose="020B0604020202020204" pitchFamily="34" charset="0"/>
              <a:ea typeface="+mn-ea"/>
              <a:cs typeface="Arial" panose="020B0604020202020204" pitchFamily="34" charset="0"/>
            </a:rPr>
            <a:t>MAPE-statistiken ska inrapporteras till Finlands Bank i enlighet med de utsatta tiderna nedan.</a:t>
          </a:r>
        </a:p>
        <a:p>
          <a:endParaRPr/>
        </a:p>
        <a:p>
          <a:endParaRPr/>
        </a:p>
        <a:p>
          <a:endParaRPr/>
        </a:p>
      </xdr:txBody>
    </xdr:sp>
    <xdr:clientData/>
  </xdr:twoCellAnchor>
  <xdr:twoCellAnchor>
    <xdr:from>
      <xdr:col>1</xdr:col>
      <xdr:colOff>0</xdr:colOff>
      <xdr:row>75</xdr:row>
      <xdr:rowOff>0</xdr:rowOff>
    </xdr:from>
    <xdr:to>
      <xdr:col>14</xdr:col>
      <xdr:colOff>168089</xdr:colOff>
      <xdr:row>87</xdr:row>
      <xdr:rowOff>22412</xdr:rowOff>
    </xdr:to>
    <xdr:sp macro="" textlink="">
      <xdr:nvSpPr>
        <xdr:cNvPr id="3" name="TextBox 2">
          <a:extLst>
            <a:ext uri="{FF2B5EF4-FFF2-40B4-BE49-F238E27FC236}">
              <a16:creationId xmlns:a16="http://schemas.microsoft.com/office/drawing/2014/main" id="{8F30EB94-50D6-4950-8743-1275DC01AE9B}"/>
            </a:ext>
          </a:extLst>
        </xdr:cNvPr>
        <xdr:cNvSpPr txBox="1"/>
      </xdr:nvSpPr>
      <xdr:spPr>
        <a:xfrm>
          <a:off x="369794" y="11654118"/>
          <a:ext cx="15867530" cy="2308412"/>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a:solidFill>
                <a:schemeClr val="tx1"/>
              </a:solidFill>
              <a:latin typeface="Arial" panose="020B0604020202020204" pitchFamily="34" charset="0"/>
              <a:cs typeface="Arial" panose="020B0604020202020204" pitchFamily="34" charset="0"/>
            </a:rPr>
            <a:t>D</a:t>
          </a:r>
          <a:r>
            <a:rPr lang="fi-FI" baseline="0">
              <a:solidFill>
                <a:schemeClr val="tx1"/>
              </a:solidFill>
              <a:latin typeface="Arial" panose="020B0604020202020204" pitchFamily="34" charset="0"/>
              <a:cs typeface="Arial" panose="020B0604020202020204" pitchFamily="34" charset="0"/>
            </a:rPr>
            <a:t>atainnehållet </a:t>
          </a:r>
          <a:r>
            <a:rPr lang="fi-FI">
              <a:solidFill>
                <a:schemeClr val="tx1"/>
              </a:solidFill>
              <a:latin typeface="Arial" panose="020B0604020202020204" pitchFamily="34" charset="0"/>
              <a:cs typeface="Arial" panose="020B0604020202020204" pitchFamily="34" charset="0"/>
            </a:rPr>
            <a:t>i posterna, dvs. fälten, finns i schemafilen MAPE_TYPE_1.1.xsd samt i detta dokument per postsektion på mellanbladet</a:t>
          </a:r>
          <a:r>
            <a:rPr lang="fi-FI" baseline="0">
              <a:solidFill>
                <a:schemeClr val="tx1"/>
              </a:solidFill>
              <a:latin typeface="Arial" panose="020B0604020202020204" pitchFamily="34" charset="0"/>
              <a:cs typeface="Arial" panose="020B0604020202020204" pitchFamily="34" charset="0"/>
            </a:rPr>
            <a:t> för respektive postsektion</a:t>
          </a:r>
          <a:r>
            <a:rPr lang="fi-FI">
              <a:solidFill>
                <a:schemeClr val="tx1"/>
              </a:solidFill>
              <a:latin typeface="Arial" panose="020B0604020202020204" pitchFamily="34" charset="0"/>
              <a:cs typeface="Arial" panose="020B0604020202020204" pitchFamily="34" charset="0"/>
            </a:rPr>
            <a:t>. Också fälten ska följa den ordning som definieras i schemafilen MAPE_TYPE_1.1.xsd och detta dokument</a:t>
          </a:r>
          <a:r>
            <a:rPr lang="fi-FI">
              <a:solidFill>
                <a:srgbClr val="FF0000"/>
              </a:solidFill>
              <a:latin typeface="Arial" panose="020B0604020202020204" pitchFamily="34" charset="0"/>
              <a:cs typeface="Arial" panose="020B0604020202020204" pitchFamily="34" charset="0"/>
            </a:rPr>
            <a:t>.</a:t>
          </a:r>
        </a:p>
        <a:p>
          <a:endParaRPr lang="fi-FI" sz="1100">
            <a:solidFill>
              <a:srgbClr val="FF0000"/>
            </a:solidFill>
            <a:latin typeface="Arial" panose="020B0604020202020204" pitchFamily="34" charset="0"/>
            <a:ea typeface="+mn-ea"/>
            <a:cs typeface="Arial" panose="020B0604020202020204" pitchFamily="34" charset="0"/>
          </a:endParaRPr>
        </a:p>
        <a:p>
          <a:r>
            <a:rPr lang="fi-FI" sz="1100">
              <a:solidFill>
                <a:schemeClr val="tx1"/>
              </a:solidFill>
              <a:latin typeface="Arial" panose="020B0604020202020204" pitchFamily="34" charset="0"/>
              <a:ea typeface="+mn-ea"/>
              <a:cs typeface="Arial" panose="020B0604020202020204" pitchFamily="34" charset="0"/>
            </a:rPr>
            <a:t>Fälten får endast innehålla numeriska värden, booleska värden eller värden från kodlistorna. Exempelvis citattecken eller andra specialtecken får inte användas. Eventuella decimaler i numeriska fält avskiljs med punkt (”.”). Sanningsvärdena för fält av boolesk typ ”true” och ”false” skrivs med små bokstäver eller anges alternativt med siffrorna 1 och 0. Om inget värde ska anges för ett fält, ska fältet utelämnas från rapporten. Det är inte tillåtet att rapportera tomma fält.   </a:t>
          </a:r>
        </a:p>
        <a:p>
          <a:endParaRPr lang="fi-FI" sz="1100">
            <a:solidFill>
              <a:srgbClr val="FF0000"/>
            </a:solidFill>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fi-FI" sz="1100" noProof="0">
              <a:solidFill>
                <a:schemeClr val="tx1"/>
              </a:solidFill>
              <a:latin typeface="Arial" panose="020B0604020202020204" pitchFamily="34" charset="0"/>
              <a:ea typeface="+mn-ea"/>
              <a:cs typeface="Arial" panose="020B0604020202020204" pitchFamily="34" charset="0"/>
            </a:rPr>
            <a:t>Nedan visas ett exempel </a:t>
          </a:r>
          <a:r>
            <a:rPr kumimoji="0" lang="fi-FI" sz="1100" b="0"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på en H-rapport för en rapportör med full rapporteringsskyldighet för att åskådliggöra xml-rapportens struktur. Notera att rapporten består av XML-element som kommer inne i och efter varandra. De anges enligt följande: &lt;elementetsNamn&gt;elementets värde&lt;/elementetsNamn&gt;.</a:t>
          </a: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I exempelet har </a:t>
          </a: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xml-deklarationen angetts </a:t>
          </a:r>
          <a:r>
            <a:rPr kumimoji="0" lang="fi-FI" sz="1100" b="0"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med ljusrött, mapeReport-rotelementet med rött och </a:t>
          </a: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rotelemetets namnrymdsdeklarationer och schemaattributet </a:t>
          </a:r>
          <a:r>
            <a:rPr kumimoji="0" lang="fi-FI" sz="1100" b="0"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med gult. Satsposten anges med lila, postsektionerna med grönt och de poster som ingår i postsektionerna med blått. De fält som ingår i posterna anges med svart. Notera att inga värden har angetts i fälten i detta exempel. Mer information om filstrukturen finns i dokumentet </a:t>
          </a:r>
          <a:r>
            <a:rPr kumimoji="0" lang="fi-FI" sz="1100" b="0" i="1"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Beskrivning av elektronisk dataöverföring av MAPE-rapporter. </a:t>
          </a:r>
          <a:r>
            <a:rPr kumimoji="0" lang="fi-FI" sz="1100" b="0"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I dokmentet finns också en mer ingående xml-exempelrapport. </a:t>
          </a:r>
          <a:endParaRPr kumimoji="0" lang="fi-FI" sz="1100" b="1"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endParaRPr>
        </a:p>
        <a:p>
          <a:endParaRPr/>
        </a:p>
      </xdr:txBody>
    </xdr:sp>
    <xdr:clientData/>
  </xdr:twoCellAnchor>
  <xdr:twoCellAnchor>
    <xdr:from>
      <xdr:col>1</xdr:col>
      <xdr:colOff>39687</xdr:colOff>
      <xdr:row>85</xdr:row>
      <xdr:rowOff>1</xdr:rowOff>
    </xdr:from>
    <xdr:to>
      <xdr:col>13</xdr:col>
      <xdr:colOff>593912</xdr:colOff>
      <xdr:row>87</xdr:row>
      <xdr:rowOff>71438</xdr:rowOff>
    </xdr:to>
    <xdr:sp macro="" textlink="">
      <xdr:nvSpPr>
        <xdr:cNvPr id="4" name="TextBox 3">
          <a:extLst>
            <a:ext uri="{FF2B5EF4-FFF2-40B4-BE49-F238E27FC236}">
              <a16:creationId xmlns:a16="http://schemas.microsoft.com/office/drawing/2014/main" id="{F8458C8F-AE3E-40D1-9112-8E53457E35D6}"/>
            </a:ext>
          </a:extLst>
        </xdr:cNvPr>
        <xdr:cNvSpPr txBox="1"/>
      </xdr:nvSpPr>
      <xdr:spPr>
        <a:xfrm flipV="1">
          <a:off x="428625" y="16311564"/>
          <a:ext cx="16199037" cy="436562"/>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endParaRPr lang="sv-SE" sz="1100">
            <a:solidFill>
              <a:sysClr val="windowText" lastClr="000000"/>
            </a:solidFill>
            <a:latin typeface="Arial" panose="020B0604020202020204" pitchFamily="34" charset="0"/>
            <a:cs typeface="Arial" panose="020B0604020202020204" pitchFamily="34" charset="0"/>
          </a:endParaRPr>
        </a:p>
      </xdr:txBody>
    </xdr:sp>
    <xdr:clientData/>
  </xdr:twoCellAnchor>
  <xdr:twoCellAnchor>
    <xdr:from>
      <xdr:col>1</xdr:col>
      <xdr:colOff>25400</xdr:colOff>
      <xdr:row>23</xdr:row>
      <xdr:rowOff>1</xdr:rowOff>
    </xdr:from>
    <xdr:to>
      <xdr:col>14</xdr:col>
      <xdr:colOff>6350</xdr:colOff>
      <xdr:row>65</xdr:row>
      <xdr:rowOff>134938</xdr:rowOff>
    </xdr:to>
    <xdr:sp macro="" textlink="">
      <xdr:nvSpPr>
        <xdr:cNvPr id="5" name="TextBox 4">
          <a:extLst>
            <a:ext uri="{FF2B5EF4-FFF2-40B4-BE49-F238E27FC236}">
              <a16:creationId xmlns:a16="http://schemas.microsoft.com/office/drawing/2014/main" id="{E2026051-B2CF-457F-84D3-F57EF6CA1217}"/>
            </a:ext>
          </a:extLst>
        </xdr:cNvPr>
        <xdr:cNvSpPr txBox="1"/>
      </xdr:nvSpPr>
      <xdr:spPr>
        <a:xfrm>
          <a:off x="414338" y="4913314"/>
          <a:ext cx="16236950" cy="7802562"/>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sv-SE" sz="1100" b="1">
              <a:solidFill>
                <a:schemeClr val="dk1"/>
              </a:solidFill>
              <a:latin typeface="Arial" panose="020B0604020202020204" pitchFamily="34" charset="0"/>
              <a:ea typeface="+mn-ea"/>
              <a:cs typeface="Arial" panose="020B0604020202020204" pitchFamily="34" charset="0"/>
            </a:rPr>
            <a:t>2.1 eRegulatory dataöverföring</a:t>
          </a:r>
        </a:p>
        <a:p>
          <a:r>
            <a:rPr lang="sv-SE" sz="1100">
              <a:solidFill>
                <a:schemeClr val="dk1"/>
              </a:solidFill>
              <a:latin typeface="Arial" panose="020B0604020202020204" pitchFamily="34" charset="0"/>
              <a:ea typeface="+mn-ea"/>
              <a:cs typeface="Arial" panose="020B0604020202020204" pitchFamily="34" charset="0"/>
            </a:rPr>
            <a:t>Uppgifterna för MAPE-rapporteringen lämnas in till Finlands Bank via datainsamlingstjänsten eReuglatory, som tillhandahålls av Regnology France.</a:t>
          </a:r>
        </a:p>
        <a:p>
          <a:endParaRPr/>
        </a:p>
        <a:p>
          <a:r>
            <a:rPr lang="sv-SE" sz="1100">
              <a:solidFill>
                <a:schemeClr val="dk1"/>
              </a:solidFill>
              <a:latin typeface="Arial" panose="020B0604020202020204" pitchFamily="34" charset="0"/>
              <a:ea typeface="+mn-ea"/>
              <a:cs typeface="Arial" panose="020B0604020202020204" pitchFamily="34" charset="0"/>
            </a:rPr>
            <a:t>Datainsamlingstjänsten kontrollerar rapportfilens tekniska integritet och filstrukturens riktighet och förmedlar validerade och godkända rapportfiler till Finlands Bank. </a:t>
          </a:r>
          <a:r>
            <a:rPr kumimoji="0" lang="sv-SE"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Inläsningen av filerna kan ta några minuter. </a:t>
          </a:r>
          <a:r>
            <a:rPr lang="sv-SE" sz="1100">
              <a:solidFill>
                <a:schemeClr val="dk1"/>
              </a:solidFill>
              <a:latin typeface="Arial" panose="020B0604020202020204" pitchFamily="34" charset="0"/>
              <a:ea typeface="+mn-ea"/>
              <a:cs typeface="Arial" panose="020B0604020202020204" pitchFamily="34" charset="0"/>
            </a:rPr>
            <a:t>Felaktiga rapporter förmedlas inte till Finlands Bank, utan vid noterade fel genereras en automatisk respons. Felen ska korrigeras och hela rapporten skickas på </a:t>
          </a:r>
          <a:r>
            <a:rPr kumimoji="0" lang="sv-SE" sz="1100" b="0" i="0" u="none" strike="noStrike" kern="0" cap="none" spc="0" normalizeH="0" baseline="0">
              <a:ln>
                <a:noFill/>
              </a:ln>
              <a:solidFill>
                <a:sysClr val="windowText" lastClr="000000"/>
              </a:solidFill>
              <a:effectLst/>
              <a:uLnTx/>
              <a:uFillTx/>
              <a:latin typeface="Arial" panose="020B0604020202020204" pitchFamily="34" charset="0"/>
              <a:ea typeface="+mn-ea"/>
              <a:cs typeface="Arial" panose="020B0604020202020204" pitchFamily="34" charset="0"/>
            </a:rPr>
            <a:t>nytt. </a:t>
          </a:r>
          <a:r>
            <a:rPr kumimoji="0" lang="fi-FI" sz="1100" b="0" i="0" u="none" strike="noStrike" kern="0" cap="none" spc="0" normalizeH="0" baseline="0">
              <a:ln>
                <a:noFill/>
              </a:ln>
              <a:solidFill>
                <a:sysClr val="windowText" lastClr="000000"/>
              </a:solidFill>
              <a:effectLst/>
              <a:uLnTx/>
              <a:uFillTx/>
              <a:latin typeface="Arial" panose="020B0604020202020204" pitchFamily="34" charset="0"/>
              <a:ea typeface="+mn-ea"/>
              <a:cs typeface="Arial" panose="020B0604020202020204" pitchFamily="34" charset="0"/>
            </a:rPr>
            <a:t>Utöver datainsamlingstjänstens tekniska valideringar kontrollerar Finlands Bank innehållet i rapporten.</a:t>
          </a:r>
        </a:p>
        <a:p>
          <a:endParaRPr lang="sv-SE" sz="1100">
            <a:solidFill>
              <a:schemeClr val="dk1"/>
            </a:solidFill>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Mer information om i nlämning av uppgifter till Finlands Bank finns i dokumentet Beskrivning av elektronisk dataöverföring av MAPE-rapporter, avsnitt 2 Inlämning av uppgifter till Finlands Bank.</a:t>
          </a:r>
          <a:endParaRPr lang="sv-SE" sz="1100">
            <a:solidFill>
              <a:schemeClr val="dk1"/>
            </a:solidFill>
            <a:latin typeface="Arial" panose="020B0604020202020204" pitchFamily="34" charset="0"/>
            <a:ea typeface="+mn-ea"/>
            <a:cs typeface="Arial" panose="020B0604020202020204" pitchFamily="34" charset="0"/>
          </a:endParaRPr>
        </a:p>
        <a:p>
          <a:endParaRPr/>
        </a:p>
        <a:p>
          <a:r>
            <a:rPr lang="sv-SE" sz="1100" b="1">
              <a:solidFill>
                <a:schemeClr val="dk1"/>
              </a:solidFill>
              <a:latin typeface="Arial" panose="020B0604020202020204" pitchFamily="34" charset="0"/>
              <a:ea typeface="+mn-ea"/>
              <a:cs typeface="Arial" panose="020B0604020202020204" pitchFamily="34" charset="0"/>
            </a:rPr>
            <a:t>2.2 Testning</a:t>
          </a:r>
        </a:p>
        <a:p>
          <a:r>
            <a:rPr lang="sv-SE" sz="1100">
              <a:solidFill>
                <a:schemeClr val="dk1"/>
              </a:solidFill>
              <a:latin typeface="Arial" panose="020B0604020202020204" pitchFamily="34" charset="0"/>
              <a:ea typeface="+mn-ea"/>
              <a:cs typeface="Arial" panose="020B0604020202020204" pitchFamily="34" charset="0"/>
            </a:rPr>
            <a:t>Rapporteringen kan testas i en separat valideringstjänst.</a:t>
          </a:r>
          <a:r>
            <a:rPr lang="sv-SE" sz="1100" baseline="0">
              <a:solidFill>
                <a:schemeClr val="dk1"/>
              </a:solidFill>
              <a:latin typeface="Arial" panose="020B0604020202020204" pitchFamily="34" charset="0"/>
              <a:ea typeface="+mn-ea"/>
              <a:cs typeface="Arial" panose="020B0604020202020204" pitchFamily="34" charset="0"/>
            </a:rPr>
            <a:t> </a:t>
          </a:r>
          <a:r>
            <a:rPr lang="sv-SE" sz="1100">
              <a:solidFill>
                <a:schemeClr val="dk1"/>
              </a:solidFill>
              <a:latin typeface="Arial" panose="020B0604020202020204" pitchFamily="34" charset="0"/>
              <a:ea typeface="+mn-ea"/>
              <a:cs typeface="Arial" panose="020B0604020202020204" pitchFamily="34" charset="0"/>
            </a:rPr>
            <a:t>Testrapporter som skickats till valideringstjänsten raderas från portalen inom fyra (4) veckor efter att de tagits emot. </a:t>
          </a:r>
        </a:p>
        <a:p>
          <a:endParaRPr/>
        </a:p>
        <a:p>
          <a:r>
            <a:rPr lang="sv-SE" sz="1100" b="1">
              <a:solidFill>
                <a:schemeClr val="dk1"/>
              </a:solidFill>
              <a:latin typeface="Arial" panose="020B0604020202020204" pitchFamily="34" charset="0"/>
              <a:ea typeface="+mn-ea"/>
              <a:cs typeface="Arial" panose="020B0604020202020204" pitchFamily="34" charset="0"/>
            </a:rPr>
            <a:t>3 RAPPORTFIL</a:t>
          </a:r>
        </a:p>
        <a:p>
          <a:pPr marL="0" marR="0" lvl="0" indent="0" defTabSz="914400" eaLnBrk="1" fontAlgn="auto" latinLnBrk="0" hangingPunct="1">
            <a:lnSpc>
              <a:spcPct val="100000"/>
            </a:lnSpc>
            <a:spcBef>
              <a:spcPts val="0"/>
            </a:spcBef>
            <a:spcAft>
              <a:spcPts val="0"/>
            </a:spcAft>
            <a:buClrTx/>
            <a:buSzTx/>
            <a:buFontTx/>
            <a:buNone/>
            <a:tabLst/>
            <a:defRPr/>
          </a:pPr>
          <a:r>
            <a:rPr kumimoji="0" lang="sv-SE"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Filen består av MAPE-statistik från en rapportör. </a:t>
          </a:r>
        </a:p>
        <a:p>
          <a:endParaRPr lang="sv-SE" sz="1100" b="1">
            <a:solidFill>
              <a:schemeClr val="dk1"/>
            </a:solidFill>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sv-SE" sz="1100">
              <a:solidFill>
                <a:schemeClr val="dk1"/>
              </a:solidFill>
              <a:latin typeface="Arial" panose="020B0604020202020204" pitchFamily="34" charset="0"/>
              <a:ea typeface="+mn-ea"/>
              <a:cs typeface="Arial" panose="020B0604020202020204" pitchFamily="34" charset="0"/>
            </a:rPr>
            <a:t>Rapportfilen upprättas i XML-format (Extensible Markup Language). Som teckenuppsättning i filen används UTF-8. </a:t>
          </a:r>
          <a:r>
            <a:rPr kumimoji="0" lang="fi-FI" sz="1100" b="0"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Filens tekniska format definieras utifrån schemafilerna och i dessa anvisningar. Datainnehållet definieras i rapporteringsanvisningarna.</a:t>
          </a: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Vid användning av manuell webblankett för överföring av data har uppgifterna automatiskt rätt format.</a:t>
          </a:r>
        </a:p>
        <a:p>
          <a:pPr marL="0" marR="0" lvl="0" indent="0" defTabSz="914400" eaLnBrk="1" fontAlgn="auto" latinLnBrk="0" hangingPunct="1">
            <a:lnSpc>
              <a:spcPct val="100000"/>
            </a:lnSpc>
            <a:spcBef>
              <a:spcPts val="0"/>
            </a:spcBef>
            <a:spcAft>
              <a:spcPts val="0"/>
            </a:spcAft>
            <a:buClrTx/>
            <a:buSzTx/>
            <a:buFontTx/>
            <a:buNone/>
            <a:tabLst/>
            <a:defRPr/>
          </a:pPr>
          <a:endPar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endParaRPr>
        </a:p>
        <a:p>
          <a:r>
            <a:rPr lang="fi-FI" sz="1100" b="1">
              <a:solidFill>
                <a:schemeClr val="dk1"/>
              </a:solidFill>
              <a:effectLst/>
              <a:latin typeface="Arial" panose="020B0604020202020204" pitchFamily="34" charset="0"/>
              <a:ea typeface="+mn-ea"/>
              <a:cs typeface="Arial" panose="020B0604020202020204" pitchFamily="34" charset="0"/>
            </a:rPr>
            <a:t>3.1 Namngivning av filer</a:t>
          </a:r>
          <a:endParaRPr lang="fi-FI">
            <a:effectLst/>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Filnamnet består av rapportörens ID-kod, rapportörens ID-typ, frekvens, rapportkod, rapportperiodens slutdag och tidsstämpel.  </a:t>
          </a: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rapportörensID-kod_rapportörensID-Typ_frekvens_rapportKod_rapportperiodensSlutdag_tidsstämpel.XML</a:t>
          </a:r>
        </a:p>
        <a:p>
          <a:pPr marL="0" marR="0" lvl="0" indent="0" defTabSz="914400" eaLnBrk="1" fontAlgn="auto" latinLnBrk="0" hangingPunct="1">
            <a:lnSpc>
              <a:spcPct val="100000"/>
            </a:lnSpc>
            <a:spcBef>
              <a:spcPts val="0"/>
            </a:spcBef>
            <a:spcAft>
              <a:spcPts val="0"/>
            </a:spcAft>
            <a:buClrTx/>
            <a:buSzTx/>
            <a:buFontTx/>
            <a:buNone/>
            <a:tabLst/>
            <a:defRPr/>
          </a:pPr>
          <a:endPar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Tidsstämpeln är den tidpunkt när uppgifterna för rapporten har sammanställts och individuell för varje försändelse. När det gäller en korrigeringsfil förändras tidsstämpeln, vilket innebär att det inte är möjligt att skicka en fil med exakt samma namn på nytt.</a:t>
          </a: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Tidsstämpeln ska ha formen: &lt;ÅÅÅÅ&gt;&lt;MM&gt;&lt;DD&gt;&lt;TT&gt;&lt;MM&gt;&lt;SS&gt;&lt;000&gt;. Den sista sektionen &lt;000&gt; är konstant och oförändrad i alla filer.</a:t>
          </a:r>
        </a:p>
        <a:p>
          <a:pPr marL="0" marR="0" lvl="0" indent="0" defTabSz="914400" eaLnBrk="1" fontAlgn="auto" latinLnBrk="0" hangingPunct="1">
            <a:lnSpc>
              <a:spcPct val="100000"/>
            </a:lnSpc>
            <a:spcBef>
              <a:spcPts val="0"/>
            </a:spcBef>
            <a:spcAft>
              <a:spcPts val="0"/>
            </a:spcAft>
            <a:buClrTx/>
            <a:buSzTx/>
            <a:buFontTx/>
            <a:buNone/>
            <a:tabLst/>
            <a:defRPr/>
          </a:pPr>
          <a:endPar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Exempel: MAPE-rapport för H1 2024: FI12345678_VAT_H_MAPEH_2024-06-30_20240831104932000.XML</a:t>
          </a:r>
        </a:p>
        <a:p>
          <a:pPr marL="0" marR="0" lvl="0" indent="0" defTabSz="914400" eaLnBrk="1" fontAlgn="auto" latinLnBrk="0" hangingPunct="1">
            <a:lnSpc>
              <a:spcPct val="100000"/>
            </a:lnSpc>
            <a:spcBef>
              <a:spcPts val="0"/>
            </a:spcBef>
            <a:spcAft>
              <a:spcPts val="0"/>
            </a:spcAft>
            <a:buClrTx/>
            <a:buSzTx/>
            <a:buFontTx/>
            <a:buNone/>
            <a:tabLst/>
            <a:defRPr/>
          </a:pPr>
          <a:endPar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Mer information om namngivning av rapporten finns i dokumentet </a:t>
          </a:r>
          <a:r>
            <a:rPr kumimoji="0" lang="fi-FI" sz="1100" b="0" i="1"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Beskrivning av elektronisk dataöverföring av MAPE-rapporter</a:t>
          </a: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 avsnitt 3.1 Namngivning av filer.</a:t>
          </a:r>
        </a:p>
        <a:p>
          <a:endParaRPr/>
        </a:p>
        <a:p>
          <a:r>
            <a:rPr lang="sv-SE" sz="1100" b="1">
              <a:solidFill>
                <a:schemeClr val="dk1"/>
              </a:solidFill>
              <a:latin typeface="Arial" panose="020B0604020202020204" pitchFamily="34" charset="0"/>
              <a:ea typeface="+mn-ea"/>
              <a:cs typeface="Arial" panose="020B0604020202020204" pitchFamily="34" charset="0"/>
            </a:rPr>
            <a:t>3.2 Filstruktur</a:t>
          </a:r>
        </a:p>
        <a:p>
          <a:endParaRPr lang="sv-SE" sz="1100">
            <a:solidFill>
              <a:sysClr val="windowText" lastClr="000000"/>
            </a:solidFill>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Filstrukturen definieras utöver i detta dokument också utifrån MAPE-schemat, som består av två separata XSD-filer</a:t>
          </a:r>
          <a:r>
            <a:rPr lang="fi-FI">
              <a:solidFill>
                <a:schemeClr val="tx1"/>
              </a:solidFill>
            </a:rPr>
            <a:t>: </a:t>
          </a:r>
          <a:r>
            <a:rPr lang="fi-FI" sz="1100">
              <a:solidFill>
                <a:schemeClr val="dk1"/>
              </a:solidFill>
              <a:latin typeface="Arial" panose="020B0604020202020204" pitchFamily="34" charset="0"/>
              <a:ea typeface="+mn-ea"/>
              <a:cs typeface="Arial" panose="020B0604020202020204" pitchFamily="34" charset="0"/>
            </a:rPr>
            <a:t>en XSD-fil med namnet MAPE_1.1.xsd som definierar filstrukturen samt en XSD-fil med namnet MAPE_Types_1.1.xsd som definierar datainnehållet. I detta dokument presenteras de valideringar som utförs utöver schemakontrollerna för att säkerställa att innehållet är logiskt sammanhängande. </a:t>
          </a:r>
          <a:endParaRPr lang="fi-FI" sz="1100" noProof="0">
            <a:solidFill>
              <a:schemeClr val="dk1"/>
            </a:solidFill>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endParaRPr lang="fi-FI" sz="1100" noProof="0">
            <a:solidFill>
              <a:schemeClr val="dk1"/>
            </a:solidFill>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Filen består av en </a:t>
          </a: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xml-deklaration och </a:t>
          </a:r>
          <a:r>
            <a:rPr kumimoji="0" lang="fi-FI" sz="1100" b="0"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ett mapeReport-rotelement, som innehåller definitioner av namnrymd och schemaversion samt en satspost (header) och en eller flera postsektioner. Det finns sju olika typer av postsektioner och de innehåller den egentliga statistiken som rapporteras som poster. Det första barnelementet i mapeReport-rotelementet är en satspost (header). Efter satsposten kommer postsektionerna och de </a:t>
          </a: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inkluderas i rapporten i den ordning som definieras i schemauppgifterna och som presenteras i tabellen nedan.</a:t>
          </a: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Mer </a:t>
          </a: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information om xml-deklaration, namnrymdsdeklarationer och schemaversion, </a:t>
          </a:r>
          <a:r>
            <a:rPr kumimoji="0" lang="fi-FI" sz="1100" b="0"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satspost och postsektioner finns i dokumentet </a:t>
          </a:r>
          <a:r>
            <a:rPr kumimoji="0" lang="fi-FI" sz="1100" b="0" i="1"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Beskrivning av elektronisk dataöverföring av MAPE-rapporter</a:t>
          </a:r>
          <a:r>
            <a:rPr kumimoji="0" lang="fi-FI" sz="1100" b="0"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avsnitt </a:t>
          </a:r>
          <a:r>
            <a:rPr kumimoji="0" lang="fi-FI" sz="1100" b="0" i="1"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3 Rapportfil</a:t>
          </a:r>
          <a:r>
            <a:rPr kumimoji="0" lang="fi-FI" sz="1100" b="0"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a:t>
          </a:r>
        </a:p>
        <a:p>
          <a:endParaRPr/>
        </a:p>
        <a:p>
          <a:r>
            <a:rPr lang="sv-SE" sz="1100">
              <a:solidFill>
                <a:sysClr val="windowText" lastClr="000000"/>
              </a:solidFill>
              <a:latin typeface="Arial" panose="020B0604020202020204" pitchFamily="34" charset="0"/>
              <a:ea typeface="+mn-ea"/>
              <a:cs typeface="Arial" panose="020B0604020202020204" pitchFamily="34" charset="0"/>
            </a:rPr>
            <a:t>Rapportörer med full rapporteringsskyldighet ska varje kvartal lämna in en Q-rapport och varje halvår en H-rapport till Finlands Bank i enlighet med de utsatta tiderna i tabellen ovan. Rapportörer med förenklad rapporteringsskyldighet (årsrapportörer) ska i sin tur lämna in två H-rapporter till Finlands Bank i enlighet med de utsatta tiderna ovan. De filer som rapporteras har följande innehåll:</a:t>
          </a:r>
        </a:p>
        <a:p>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Q-rapporten för rapportörer med full rapporteringsskyldighet innehåller en satspost och noll eller en QPAY-postsektion.</a:t>
          </a: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H-rapporten för rapportörer med full rapporteringsskyldighet innehåller en satspost, en ACCO-postsektion och noll eller en av vardera följande postsektion: CARD, TERM, HPAY och SERV.</a:t>
          </a: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H-rapporten för rapportörer med förenklad rapporteringsskyldighet innehåller en satspost, en ACCO-postsektion och noll eller en av vardera följande postsektion: CARD, TERM och APAY. </a:t>
          </a:r>
        </a:p>
        <a:p>
          <a:endParaRPr/>
        </a:p>
        <a:p>
          <a:r>
            <a:rPr lang="sv-SE" sz="1100">
              <a:solidFill>
                <a:sysClr val="windowText" lastClr="000000"/>
              </a:solidFill>
              <a:latin typeface="Arial" panose="020B0604020202020204" pitchFamily="34" charset="0"/>
              <a:ea typeface="+mn-ea"/>
              <a:cs typeface="Arial" panose="020B0604020202020204" pitchFamily="34" charset="0"/>
            </a:rPr>
            <a:t>I följande tabell redogörs för ordningsföljden och antalet postsektioner och poster.</a:t>
          </a:r>
        </a:p>
        <a:p>
          <a:endParaRPr lang="fi-FI"/>
        </a:p>
      </xdr:txBody>
    </xdr:sp>
    <xdr:clientData/>
  </xdr:twoCellAnchor>
  <xdr:twoCellAnchor>
    <xdr:from>
      <xdr:col>1</xdr:col>
      <xdr:colOff>0</xdr:colOff>
      <xdr:row>85</xdr:row>
      <xdr:rowOff>79377</xdr:rowOff>
    </xdr:from>
    <xdr:to>
      <xdr:col>6</xdr:col>
      <xdr:colOff>347076</xdr:colOff>
      <xdr:row>167</xdr:row>
      <xdr:rowOff>7938</xdr:rowOff>
    </xdr:to>
    <xdr:sp macro="" textlink="">
      <xdr:nvSpPr>
        <xdr:cNvPr id="6" name="TextBox 5">
          <a:extLst>
            <a:ext uri="{FF2B5EF4-FFF2-40B4-BE49-F238E27FC236}">
              <a16:creationId xmlns:a16="http://schemas.microsoft.com/office/drawing/2014/main" id="{A3499C32-2185-4ABB-ACBF-400050FD4689}"/>
            </a:ext>
          </a:extLst>
        </xdr:cNvPr>
        <xdr:cNvSpPr txBox="1"/>
      </xdr:nvSpPr>
      <xdr:spPr>
        <a:xfrm>
          <a:off x="388938" y="16390940"/>
          <a:ext cx="11713576" cy="14898686"/>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endParaRPr lang="fi-FI" sz="1100" b="0" i="0" u="none" strike="noStrike" baseline="0">
            <a:solidFill>
              <a:schemeClr val="dk1"/>
            </a:solidFill>
            <a:latin typeface="+mn-lt"/>
            <a:ea typeface="+mn-ea"/>
            <a:cs typeface="+mn-cs"/>
          </a:endParaRPr>
        </a:p>
        <a:p>
          <a:r>
            <a:rPr lang="fi-FI" sz="1100" b="0" i="0" u="none" strike="noStrike" baseline="0">
              <a:solidFill>
                <a:srgbClr val="FF6699"/>
              </a:solidFill>
              <a:latin typeface="+mn-lt"/>
              <a:ea typeface="+mn-ea"/>
              <a:cs typeface="+mn-cs"/>
            </a:rPr>
            <a:t> &lt;?xml version="1.0" encoding="utf-8"?&gt; </a:t>
          </a:r>
        </a:p>
        <a:p>
          <a:r>
            <a:rPr lang="fi-FI" sz="1100" b="0" i="0" u="none" strike="noStrike" baseline="0">
              <a:solidFill>
                <a:srgbClr val="FF0000"/>
              </a:solidFill>
              <a:latin typeface="+mn-lt"/>
              <a:ea typeface="+mn-ea"/>
              <a:cs typeface="+mn-cs"/>
            </a:rPr>
            <a:t>&lt;mapeReport </a:t>
          </a:r>
          <a:r>
            <a:rPr lang="fi-FI" sz="1100" b="0" i="0" u="none" strike="noStrike" baseline="0">
              <a:solidFill>
                <a:srgbClr val="FFC000"/>
              </a:solidFill>
              <a:latin typeface="+mn-lt"/>
              <a:ea typeface="+mn-ea"/>
              <a:cs typeface="+mn-cs"/>
            </a:rPr>
            <a:t>xmlns:xsi="http://www.w3.org/2001/XMLSchema-instance" xmlns:xsd="http://www.w3.org/2001/XMLSchema" schemaVersion="1.1" xmlns="http://bof.fi/MAPE"</a:t>
          </a:r>
          <a:r>
            <a:rPr lang="fi-FI" sz="1100" b="0" i="0" u="none" strike="noStrike" baseline="0">
              <a:solidFill>
                <a:srgbClr val="FF0000"/>
              </a:solidFill>
              <a:latin typeface="+mn-lt"/>
              <a:ea typeface="+mn-ea"/>
              <a:cs typeface="+mn-cs"/>
            </a:rPr>
            <a:t>&gt;</a:t>
          </a:r>
          <a:r>
            <a:rPr lang="fi-FI" sz="1100" b="0" i="0" u="none" strike="noStrike" baseline="0">
              <a:solidFill>
                <a:srgbClr val="FFC000"/>
              </a:solidFill>
              <a:latin typeface="+mn-lt"/>
              <a:ea typeface="+mn-ea"/>
              <a:cs typeface="+mn-cs"/>
            </a:rPr>
            <a:t> </a:t>
          </a:r>
        </a:p>
        <a:p>
          <a:r>
            <a:rPr lang="fi-FI" sz="1100" b="0" i="0" u="none" strike="noStrike" baseline="0">
              <a:solidFill>
                <a:srgbClr val="7030A0"/>
              </a:solidFill>
              <a:latin typeface="+mn-lt"/>
              <a:ea typeface="+mn-ea"/>
              <a:cs typeface="+mn-cs"/>
            </a:rPr>
            <a:t>  &lt;header&gt; </a:t>
          </a:r>
        </a:p>
        <a:p>
          <a:pPr lvl="0"/>
          <a:r>
            <a:rPr lang="fi-FI" sz="1100" b="0" i="0" u="none" strike="noStrike" baseline="0">
              <a:solidFill>
                <a:schemeClr val="dk1"/>
              </a:solidFill>
              <a:latin typeface="+mn-lt"/>
              <a:ea typeface="+mn-ea"/>
              <a:cs typeface="+mn-cs"/>
            </a:rPr>
            <a:t>    &lt;typeOfDataProviderIdentifier&gt;&lt;/typeOfDataProviderIdentifier&gt; </a:t>
          </a:r>
        </a:p>
        <a:p>
          <a:pPr lvl="0"/>
          <a:r>
            <a:rPr lang="fi-FI" sz="1100" b="0" i="0" u="none" strike="noStrike" baseline="0">
              <a:solidFill>
                <a:schemeClr val="dk1"/>
              </a:solidFill>
              <a:latin typeface="+mn-lt"/>
              <a:ea typeface="+mn-ea"/>
              <a:cs typeface="+mn-cs"/>
            </a:rPr>
            <a:t>    &lt;dataProviderIdentifier&gt;&lt;/dataProviderIdentifier&gt; </a:t>
          </a:r>
        </a:p>
        <a:p>
          <a:pPr lvl="0"/>
          <a:r>
            <a:rPr lang="fi-FI" sz="1100" b="0" i="0" u="none" strike="noStrike" baseline="0">
              <a:solidFill>
                <a:schemeClr val="dk1"/>
              </a:solidFill>
              <a:latin typeface="+mn-lt"/>
              <a:ea typeface="+mn-ea"/>
              <a:cs typeface="+mn-cs"/>
            </a:rPr>
            <a:t>    &lt;typeOfReporterIdentifier&gt;&lt;/typeOfReporterIdentifier&gt; </a:t>
          </a:r>
        </a:p>
        <a:p>
          <a:pPr lvl="0"/>
          <a:r>
            <a:rPr lang="fi-FI" sz="1100" b="0" i="0" u="none" strike="noStrike" baseline="0">
              <a:solidFill>
                <a:schemeClr val="dk1"/>
              </a:solidFill>
              <a:latin typeface="+mn-lt"/>
              <a:ea typeface="+mn-ea"/>
              <a:cs typeface="+mn-cs"/>
            </a:rPr>
            <a:t>    &lt;reporterIdentifier&gt;&lt;/reporterIdentifier&gt; </a:t>
          </a:r>
        </a:p>
        <a:p>
          <a:pPr lvl="0"/>
          <a:r>
            <a:rPr lang="fi-FI" sz="1100" b="0" i="0" u="none" strike="noStrike" baseline="0">
              <a:solidFill>
                <a:schemeClr val="dk1"/>
              </a:solidFill>
              <a:latin typeface="+mn-lt"/>
              <a:ea typeface="+mn-ea"/>
              <a:cs typeface="+mn-cs"/>
            </a:rPr>
            <a:t>    &lt;surveyCode&gt;&lt;/surveyCode&gt; </a:t>
          </a:r>
        </a:p>
        <a:p>
          <a:pPr lvl="0"/>
          <a:r>
            <a:rPr lang="fi-FI" sz="1100" b="0" i="0" u="none" strike="noStrike" baseline="0">
              <a:solidFill>
                <a:schemeClr val="dk1"/>
              </a:solidFill>
              <a:latin typeface="+mn-lt"/>
              <a:ea typeface="+mn-ea"/>
              <a:cs typeface="+mn-cs"/>
            </a:rPr>
            <a:t>    &lt;reportingPeriodEnd&gt;&lt;/reportingPeriodEnd&gt; </a:t>
          </a:r>
        </a:p>
        <a:p>
          <a:pPr lvl="0"/>
          <a:r>
            <a:rPr lang="fi-FI" sz="1100" b="0" i="0" u="none" strike="noStrike" baseline="0">
              <a:solidFill>
                <a:schemeClr val="dk1"/>
              </a:solidFill>
              <a:latin typeface="+mn-lt"/>
              <a:ea typeface="+mn-ea"/>
              <a:cs typeface="+mn-cs"/>
            </a:rPr>
            <a:t>    &lt;frequency&gt;&lt;/frequency&gt; </a:t>
          </a:r>
        </a:p>
        <a:p>
          <a:pPr lvl="0"/>
          <a:r>
            <a:rPr lang="fi-FI" sz="1100" b="0" i="0" u="none" strike="noStrike" baseline="0">
              <a:solidFill>
                <a:schemeClr val="dk1"/>
              </a:solidFill>
              <a:latin typeface="+mn-lt"/>
              <a:ea typeface="+mn-ea"/>
              <a:cs typeface="+mn-cs"/>
            </a:rPr>
            <a:t>    &lt;creationDate&gt;&lt;/creationDate&gt; </a:t>
          </a:r>
        </a:p>
        <a:p>
          <a:pPr lvl="0"/>
          <a:r>
            <a:rPr lang="fi-FI" sz="1100" b="0" i="0" u="none" strike="noStrike" baseline="0">
              <a:solidFill>
                <a:schemeClr val="dk1"/>
              </a:solidFill>
              <a:latin typeface="+mn-lt"/>
              <a:ea typeface="+mn-ea"/>
              <a:cs typeface="+mn-cs"/>
            </a:rPr>
            <a:t>    &lt;entitysComment&gt;&lt;/entitysComment&gt; </a:t>
          </a:r>
        </a:p>
        <a:p>
          <a:r>
            <a:rPr lang="fi-FI" sz="1100" b="0" i="0" u="none" strike="noStrike" baseline="0">
              <a:solidFill>
                <a:srgbClr val="7030A0"/>
              </a:solidFill>
              <a:latin typeface="+mn-lt"/>
              <a:ea typeface="+mn-ea"/>
              <a:cs typeface="+mn-cs"/>
            </a:rPr>
            <a:t>  &lt;/header&gt; </a:t>
          </a:r>
        </a:p>
        <a:p>
          <a:r>
            <a:rPr lang="fi-FI" sz="1100" b="0" i="0" u="none" strike="noStrike" baseline="0">
              <a:solidFill>
                <a:schemeClr val="dk1"/>
              </a:solidFill>
              <a:latin typeface="+mn-lt"/>
              <a:ea typeface="+mn-ea"/>
              <a:cs typeface="+mn-cs"/>
            </a:rPr>
            <a:t>  </a:t>
          </a:r>
          <a:r>
            <a:rPr lang="fi-FI" sz="1100" b="0" i="0" u="none" strike="noStrike" baseline="0">
              <a:solidFill>
                <a:srgbClr val="00B050"/>
              </a:solidFill>
              <a:latin typeface="+mn-lt"/>
              <a:ea typeface="+mn-ea"/>
              <a:cs typeface="+mn-cs"/>
            </a:rPr>
            <a:t>&lt;accoRecords&gt; </a:t>
          </a:r>
        </a:p>
        <a:p>
          <a:r>
            <a:rPr lang="fi-FI" sz="1100" b="0" i="0" u="none" strike="noStrike" baseline="0">
              <a:solidFill>
                <a:srgbClr val="0070C0"/>
              </a:solidFill>
              <a:latin typeface="+mn-lt"/>
              <a:ea typeface="+mn-ea"/>
              <a:cs typeface="+mn-cs"/>
            </a:rPr>
            <a:t>    &lt;acco&gt; </a:t>
          </a:r>
        </a:p>
        <a:p>
          <a:r>
            <a:rPr lang="fi-FI" sz="1100" b="0" i="0" u="none" strike="noStrike" baseline="0">
              <a:solidFill>
                <a:schemeClr val="dk1"/>
              </a:solidFill>
              <a:latin typeface="+mn-lt"/>
              <a:ea typeface="+mn-ea"/>
              <a:cs typeface="+mn-cs"/>
            </a:rPr>
            <a:t>      &lt;accountsDepositsAndOffices&gt;&lt;/accountsDepositsAndOffices&gt;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&lt;depositType&gt;&lt;/depositType&gt;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&lt;assetsTransferableViaNetwork&gt;&lt;/assetsTransferableViaNetwork&gt;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&lt;eMoneyAccount&gt;&lt;/eMoneyAccount&gt;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&lt;paymentServiceUser&gt;&lt;/paymentServiceUser&gt;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&lt;country&gt;&lt;/country&gt;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&lt;amount&gt;&lt;/amount&gt;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&lt;value&gt;&lt;/value&gt; </a:t>
          </a:r>
        </a:p>
        <a:p>
          <a:r>
            <a:rPr lang="fi-FI" sz="1100" b="0" i="0" u="none" strike="noStrike" baseline="0">
              <a:solidFill>
                <a:schemeClr val="dk1"/>
              </a:solidFill>
              <a:latin typeface="+mn-lt"/>
              <a:ea typeface="+mn-ea"/>
              <a:cs typeface="+mn-cs"/>
            </a:rPr>
            <a:t>    </a:t>
          </a:r>
          <a:r>
            <a:rPr lang="fi-FI" sz="1100" b="0" i="0" u="none" strike="noStrike" baseline="0">
              <a:solidFill>
                <a:srgbClr val="0070C0"/>
              </a:solidFill>
              <a:latin typeface="+mn-lt"/>
              <a:ea typeface="+mn-ea"/>
              <a:cs typeface="+mn-cs"/>
            </a:rPr>
            <a:t>&lt;/acco&gt; </a:t>
          </a:r>
        </a:p>
        <a:p>
          <a:r>
            <a:rPr lang="fi-FI" sz="1100" b="0" i="0" u="none" strike="noStrike" baseline="0">
              <a:solidFill>
                <a:srgbClr val="00B050"/>
              </a:solidFill>
              <a:latin typeface="+mn-lt"/>
              <a:ea typeface="+mn-ea"/>
              <a:cs typeface="+mn-cs"/>
            </a:rPr>
            <a:t>  &lt;/accoRecords&gt; </a:t>
          </a:r>
        </a:p>
        <a:p>
          <a:r>
            <a:rPr lang="fi-FI" sz="1100" b="0" i="0" u="none" strike="noStrike" baseline="0">
              <a:solidFill>
                <a:srgbClr val="00B050"/>
              </a:solidFill>
              <a:latin typeface="+mn-lt"/>
              <a:ea typeface="+mn-ea"/>
              <a:cs typeface="+mn-cs"/>
            </a:rPr>
            <a:t>  &lt;cardRecords&gt; </a:t>
          </a:r>
        </a:p>
        <a:p>
          <a:r>
            <a:rPr lang="fi-FI" sz="1100" b="0" i="0" u="none" strike="noStrike" baseline="0">
              <a:solidFill>
                <a:schemeClr val="dk1"/>
              </a:solidFill>
              <a:latin typeface="+mn-lt"/>
              <a:ea typeface="+mn-ea"/>
              <a:cs typeface="+mn-cs"/>
            </a:rPr>
            <a:t>    </a:t>
          </a:r>
          <a:r>
            <a:rPr lang="fi-FI" sz="1100" b="0" i="0" u="none" strike="noStrike" baseline="0">
              <a:solidFill>
                <a:srgbClr val="0070C0"/>
              </a:solidFill>
              <a:latin typeface="+mn-lt"/>
              <a:ea typeface="+mn-ea"/>
              <a:cs typeface="+mn-cs"/>
            </a:rPr>
            <a:t>&lt;card&gt;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&lt;cardType&gt;&lt;/cardType&gt;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&lt;eMoneyCardType&gt;&lt;/eMoneyCardType&gt;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&lt;scheme&gt;&lt;/scheme&gt;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&lt;cashFunction&gt;&lt;/cashFunction&gt;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&lt;combinationCard&gt;&lt;/combinationCard&gt;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&lt;cardTechnology&gt;&lt;/cardTechnology&gt;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&lt;paymentServiceUser&gt;&lt;/paymentServiceUser&gt;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&lt;country&gt;&lt;/country&gt;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&lt;amount&gt;&lt;/amount&gt; </a:t>
          </a:r>
        </a:p>
        <a:p>
          <a:r>
            <a:rPr lang="fi-FI" sz="1100" b="0" i="0" u="none" strike="noStrike" baseline="0">
              <a:solidFill>
                <a:schemeClr val="dk1"/>
              </a:solidFill>
              <a:latin typeface="+mn-lt"/>
              <a:ea typeface="+mn-ea"/>
              <a:cs typeface="+mn-cs"/>
            </a:rPr>
            <a:t>    </a:t>
          </a:r>
          <a:r>
            <a:rPr lang="fi-FI" sz="1100" b="0" i="0" u="none" strike="noStrike" baseline="0">
              <a:solidFill>
                <a:srgbClr val="0070C0"/>
              </a:solidFill>
              <a:latin typeface="+mn-lt"/>
              <a:ea typeface="+mn-ea"/>
              <a:cs typeface="+mn-cs"/>
            </a:rPr>
            <a:t>&lt;/card&gt; </a:t>
          </a:r>
        </a:p>
        <a:p>
          <a:r>
            <a:rPr lang="fi-FI" sz="1100" b="0" i="0" u="none" strike="noStrike" baseline="0">
              <a:solidFill>
                <a:srgbClr val="00B050"/>
              </a:solidFill>
              <a:latin typeface="+mn-lt"/>
              <a:ea typeface="+mn-ea"/>
              <a:cs typeface="+mn-cs"/>
            </a:rPr>
            <a:t>  &lt;/cardRecords&gt; </a:t>
          </a:r>
        </a:p>
        <a:p>
          <a:r>
            <a:rPr lang="fi-FI" sz="1100" b="0" i="0" u="none" strike="noStrike" baseline="0">
              <a:solidFill>
                <a:srgbClr val="00B050"/>
              </a:solidFill>
              <a:latin typeface="+mn-lt"/>
              <a:ea typeface="+mn-ea"/>
              <a:cs typeface="+mn-cs"/>
            </a:rPr>
            <a:t>  &lt;termRecords&gt; </a:t>
          </a:r>
        </a:p>
        <a:p>
          <a:r>
            <a:rPr lang="fi-FI" sz="1100" b="0" i="0" u="none" strike="noStrike" baseline="0">
              <a:solidFill>
                <a:srgbClr val="0070C0"/>
              </a:solidFill>
              <a:latin typeface="+mn-lt"/>
              <a:ea typeface="+mn-ea"/>
              <a:cs typeface="+mn-cs"/>
            </a:rPr>
            <a:t>    &lt;term&gt;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&lt;terminalType&gt;&lt;/terminalType&gt;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&lt;eftpos&gt;&lt;/eftpos&gt;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&lt;contactlessPayment&gt;&lt;/contactlessPayment&gt;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&lt;terminalAcceptingEMoney&gt;&lt;/terminalAcceptingEMoney&gt;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&lt;eMoneyLoadingUnloading&gt;&lt;/eMoneyLoadingUnloading&gt;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&lt;country&gt;&lt;/country&gt;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&lt;amount&gt;&lt;/amount&gt; </a:t>
          </a:r>
        </a:p>
        <a:p>
          <a:r>
            <a:rPr lang="fi-FI" sz="1100" b="0" i="0" u="none" strike="noStrike" baseline="0">
              <a:solidFill>
                <a:srgbClr val="0070C0"/>
              </a:solidFill>
              <a:latin typeface="+mn-lt"/>
              <a:ea typeface="+mn-ea"/>
              <a:cs typeface="+mn-cs"/>
            </a:rPr>
            <a:t>    &lt;/term&gt; </a:t>
          </a:r>
        </a:p>
        <a:p>
          <a:r>
            <a:rPr lang="fi-FI" sz="1100" b="0" i="0" u="none" strike="noStrike" baseline="0">
              <a:solidFill>
                <a:schemeClr val="dk1"/>
              </a:solidFill>
              <a:latin typeface="+mn-lt"/>
              <a:ea typeface="+mn-ea"/>
              <a:cs typeface="+mn-cs"/>
            </a:rPr>
            <a:t>  </a:t>
          </a:r>
          <a:r>
            <a:rPr lang="fi-FI" sz="1100" b="0" i="0" u="none" strike="noStrike" baseline="0">
              <a:solidFill>
                <a:srgbClr val="00B050"/>
              </a:solidFill>
              <a:latin typeface="+mn-lt"/>
              <a:ea typeface="+mn-ea"/>
              <a:cs typeface="+mn-cs"/>
            </a:rPr>
            <a:t>&lt;/termRecords&gt; </a:t>
          </a:r>
        </a:p>
        <a:p>
          <a:r>
            <a:rPr lang="fi-FI" sz="1100" b="0" i="0" u="none" strike="noStrike" baseline="0">
              <a:solidFill>
                <a:srgbClr val="00B050"/>
              </a:solidFill>
              <a:latin typeface="+mn-lt"/>
              <a:ea typeface="+mn-ea"/>
              <a:cs typeface="+mn-cs"/>
            </a:rPr>
            <a:t>  &lt;hpayRecords&gt; </a:t>
          </a:r>
        </a:p>
        <a:p>
          <a:r>
            <a:rPr lang="fi-FI" sz="1100" b="0" i="0" u="none" strike="noStrike" baseline="0">
              <a:solidFill>
                <a:srgbClr val="0070C0"/>
              </a:solidFill>
              <a:latin typeface="+mn-lt"/>
              <a:ea typeface="+mn-ea"/>
              <a:cs typeface="+mn-cs"/>
            </a:rPr>
            <a:t>    &lt;hpay&gt;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&lt;reportersRole&gt;&lt;/reportersRole&gt;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&lt;informationType&gt;&lt;/informationType&gt;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&lt;paymentService&gt;&lt;/paymentService&gt;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&lt;paymentServiceUser&gt;&lt;/paymentServiceUser&gt;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&lt;electronic&gt;&lt;/electronic&gt;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&lt;paymentOrder&gt;&lt;/paymentOrder&gt;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&lt;channelForGivingConsent&gt;&lt;/channelForGivingConsent&gt;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&lt;paymentScheme&gt;&lt;/paymentScheme&gt;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&lt;instantPayment&gt;&lt;/instantPayment&gt;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&lt;cardType&gt;&lt;/cardType&gt;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&lt;eMoneyType&gt;&lt;/eMoneyType&gt;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&lt;remoteNonRemote&gt;&lt;/remoteNonRemote&gt;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&lt;contactlessTechnology&gt;&lt;/contactlessTechnology&gt;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&lt;terminal&gt;&lt;/terminal&gt;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&lt;initiationChannel&gt;&lt;/initiationChannel&gt;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&lt;mobilePaymentType&gt;&lt;/mobilePaymentType&gt;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&lt;customerAuthentication&gt;&lt;/customerAuthentication&gt;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&lt;reasonForNonSCA&gt;&lt;/reasonForNonSCA&gt;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&lt;fraudType&gt;&lt;/fraudType&gt;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&lt;liabilityBearer&gt;&lt;/liabilityBearer&gt;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&lt;counterpartysPSPLocation&gt;&lt;/counterpartysPSPLocation&gt;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&lt;terminalLocation&gt;&lt;/terminalLocation&gt;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&lt;currency&gt;&lt;/currency&gt;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&lt;amount&gt;&lt;/amount&gt;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&lt;value&gt;&lt;/value&gt; </a:t>
          </a:r>
        </a:p>
        <a:p>
          <a:r>
            <a:rPr lang="fi-FI" sz="1100" b="0" i="0" u="none" strike="noStrike" baseline="0">
              <a:solidFill>
                <a:srgbClr val="0070C0"/>
              </a:solidFill>
              <a:latin typeface="+mn-lt"/>
              <a:ea typeface="+mn-ea"/>
              <a:cs typeface="+mn-cs"/>
            </a:rPr>
            <a:t>    &lt;/hpay&gt; </a:t>
          </a:r>
        </a:p>
        <a:p>
          <a:r>
            <a:rPr lang="fi-FI" sz="1100" b="0" i="0" u="none" strike="noStrike" baseline="0">
              <a:solidFill>
                <a:schemeClr val="dk1"/>
              </a:solidFill>
              <a:latin typeface="+mn-lt"/>
              <a:ea typeface="+mn-ea"/>
              <a:cs typeface="+mn-cs"/>
            </a:rPr>
            <a:t>  </a:t>
          </a:r>
          <a:r>
            <a:rPr lang="fi-FI" sz="1100" b="0" i="0" u="none" strike="noStrike" baseline="0">
              <a:solidFill>
                <a:srgbClr val="00B050"/>
              </a:solidFill>
              <a:latin typeface="+mn-lt"/>
              <a:ea typeface="+mn-ea"/>
              <a:cs typeface="+mn-cs"/>
            </a:rPr>
            <a:t>&lt;/hpayRecords&gt; </a:t>
          </a:r>
        </a:p>
        <a:p>
          <a:r>
            <a:rPr lang="fi-FI" sz="1100" b="0" i="0" u="none" strike="noStrike" baseline="0">
              <a:solidFill>
                <a:srgbClr val="00B050"/>
              </a:solidFill>
              <a:latin typeface="+mn-lt"/>
              <a:ea typeface="+mn-ea"/>
              <a:cs typeface="+mn-cs"/>
            </a:rPr>
            <a:t>  &lt;servRecords&gt; </a:t>
          </a:r>
        </a:p>
        <a:p>
          <a:r>
            <a:rPr lang="fi-FI" sz="1100" b="0" i="0" u="none" strike="noStrike" baseline="0">
              <a:solidFill>
                <a:srgbClr val="0070C0"/>
              </a:solidFill>
              <a:latin typeface="+mn-lt"/>
              <a:ea typeface="+mn-ea"/>
              <a:cs typeface="+mn-cs"/>
            </a:rPr>
            <a:t>    &lt;serv&gt;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&lt;service&gt;&lt;/service&gt;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&lt;amount&gt;&lt;/amount&gt; </a:t>
          </a:r>
        </a:p>
        <a:p>
          <a:r>
            <a:rPr lang="fi-FI" sz="1100" b="0" i="0" u="none" strike="noStrike" baseline="0">
              <a:solidFill>
                <a:srgbClr val="0070C0"/>
              </a:solidFill>
              <a:latin typeface="+mn-lt"/>
              <a:ea typeface="+mn-ea"/>
              <a:cs typeface="+mn-cs"/>
            </a:rPr>
            <a:t>    &lt;/serv&gt; </a:t>
          </a:r>
        </a:p>
        <a:p>
          <a:r>
            <a:rPr lang="fi-FI" sz="1100" b="0" i="0" u="none" strike="noStrike" baseline="0">
              <a:solidFill>
                <a:schemeClr val="dk1"/>
              </a:solidFill>
              <a:latin typeface="+mn-lt"/>
              <a:ea typeface="+mn-ea"/>
              <a:cs typeface="+mn-cs"/>
            </a:rPr>
            <a:t>  </a:t>
          </a:r>
          <a:r>
            <a:rPr lang="fi-FI" sz="1100" b="0" i="0" u="none" strike="noStrike" baseline="0">
              <a:solidFill>
                <a:srgbClr val="00B050"/>
              </a:solidFill>
              <a:latin typeface="+mn-lt"/>
              <a:ea typeface="+mn-ea"/>
              <a:cs typeface="+mn-cs"/>
            </a:rPr>
            <a:t>&lt;/servRecords&gt; </a:t>
          </a:r>
        </a:p>
        <a:p>
          <a:r>
            <a:rPr lang="fi-FI" sz="1100" b="0" i="0" u="none" strike="noStrike" baseline="0">
              <a:solidFill>
                <a:srgbClr val="FF0000"/>
              </a:solidFill>
              <a:latin typeface="+mn-lt"/>
              <a:ea typeface="+mn-ea"/>
              <a:cs typeface="+mn-cs"/>
            </a:rPr>
            <a:t>&lt;/mapeReport&gt; </a:t>
          </a:r>
          <a:endParaRPr lang="fi-FI" sz="1100">
            <a:solidFill>
              <a:srgbClr val="FF0000"/>
            </a:solidFill>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1</xdr:col>
      <xdr:colOff>35719</xdr:colOff>
      <xdr:row>25</xdr:row>
      <xdr:rowOff>130968</xdr:rowOff>
    </xdr:from>
    <xdr:to>
      <xdr:col>3</xdr:col>
      <xdr:colOff>1052286</xdr:colOff>
      <xdr:row>27</xdr:row>
      <xdr:rowOff>81643</xdr:rowOff>
    </xdr:to>
    <xdr:sp macro="" textlink="">
      <xdr:nvSpPr>
        <xdr:cNvPr id="2" name="TextBox 1">
          <a:extLst>
            <a:ext uri="{FF2B5EF4-FFF2-40B4-BE49-F238E27FC236}">
              <a16:creationId xmlns:a16="http://schemas.microsoft.com/office/drawing/2014/main" id="{8DDE2CE4-D06B-436D-AFE3-7230B8051AC2}"/>
            </a:ext>
          </a:extLst>
        </xdr:cNvPr>
        <xdr:cNvSpPr txBox="1"/>
      </xdr:nvSpPr>
      <xdr:spPr>
        <a:xfrm>
          <a:off x="679790" y="10735468"/>
          <a:ext cx="4708639" cy="313532"/>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400" b="1"/>
            <a:t>Exempel: 2024H01 rapportens Header-sektion </a:t>
          </a:r>
          <a:endParaRPr lang="sv-SE" sz="1400" b="1"/>
        </a:p>
        <a:p>
          <a:endParaRPr/>
        </a:p>
      </xdr:txBody>
    </xdr:sp>
    <xdr:clientData/>
  </xdr:twoCellAnchor>
  <xdr:twoCellAnchor>
    <xdr:from>
      <xdr:col>0</xdr:col>
      <xdr:colOff>607218</xdr:colOff>
      <xdr:row>1</xdr:row>
      <xdr:rowOff>11907</xdr:rowOff>
    </xdr:from>
    <xdr:to>
      <xdr:col>10</xdr:col>
      <xdr:colOff>47625</xdr:colOff>
      <xdr:row>4</xdr:row>
      <xdr:rowOff>0</xdr:rowOff>
    </xdr:to>
    <xdr:sp macro="" textlink="">
      <xdr:nvSpPr>
        <xdr:cNvPr id="4" name="TextBox 3">
          <a:extLst>
            <a:ext uri="{FF2B5EF4-FFF2-40B4-BE49-F238E27FC236}">
              <a16:creationId xmlns:a16="http://schemas.microsoft.com/office/drawing/2014/main" id="{36587EDF-67D7-44C3-9497-BCC2E50DBED7}"/>
            </a:ext>
          </a:extLst>
        </xdr:cNvPr>
        <xdr:cNvSpPr txBox="1"/>
      </xdr:nvSpPr>
      <xdr:spPr>
        <a:xfrm>
          <a:off x="607218" y="202407"/>
          <a:ext cx="4926807" cy="559593"/>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sv-SE" sz="1200">
              <a:latin typeface="Arial" panose="020B0604020202020204" pitchFamily="34" charset="0"/>
              <a:cs typeface="Arial" panose="020B0604020202020204" pitchFamily="34" charset="0"/>
            </a:rPr>
            <a:t>Header-sektionen innehåller allmänna rapportuppgifter samt obligatoriska metadata.</a:t>
          </a:r>
        </a:p>
        <a:p>
          <a:r>
            <a:rPr lang="sv-SE" sz="1200">
              <a:latin typeface="Arial" panose="020B0604020202020204" pitchFamily="34" charset="0"/>
              <a:cs typeface="Arial" panose="020B0604020202020204" pitchFamily="34" charset="0"/>
            </a:rPr>
            <a:t>Rapporten innehåller alltid en Header-sektion.</a:t>
          </a:r>
        </a:p>
      </xdr:txBody>
    </xdr:sp>
    <xdr:clientData/>
  </xdr:twoCellAnchor>
  <xdr:twoCellAnchor editAs="oneCell">
    <xdr:from>
      <xdr:col>1</xdr:col>
      <xdr:colOff>0</xdr:colOff>
      <xdr:row>28</xdr:row>
      <xdr:rowOff>0</xdr:rowOff>
    </xdr:from>
    <xdr:to>
      <xdr:col>3</xdr:col>
      <xdr:colOff>1784098</xdr:colOff>
      <xdr:row>46</xdr:row>
      <xdr:rowOff>144583</xdr:rowOff>
    </xdr:to>
    <xdr:pic>
      <xdr:nvPicPr>
        <xdr:cNvPr id="5" name="Picture 4">
          <a:extLst>
            <a:ext uri="{FF2B5EF4-FFF2-40B4-BE49-F238E27FC236}">
              <a16:creationId xmlns:a16="http://schemas.microsoft.com/office/drawing/2014/main" id="{2EB19B1F-F2CE-4B3E-8F6D-D32DDCF82CFE}"/>
            </a:ext>
          </a:extLst>
        </xdr:cNvPr>
        <xdr:cNvPicPr>
          <a:picLocks noChangeAspect="1"/>
        </xdr:cNvPicPr>
      </xdr:nvPicPr>
      <xdr:blipFill>
        <a:blip xmlns:r="http://schemas.openxmlformats.org/officeDocument/2006/relationships" r:embed="rId1"/>
        <a:stretch>
          <a:fillRect/>
        </a:stretch>
      </xdr:blipFill>
      <xdr:spPr>
        <a:xfrm>
          <a:off x="644071" y="11148786"/>
          <a:ext cx="5479345" cy="3388979"/>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74F47F37-1D2D-49B7-BFC0-86955718A144}"/>
            </a:ext>
          </a:extLst>
        </xdr:cNvPr>
        <xdr:cNvSpPr txBox="1"/>
      </xdr:nvSpPr>
      <xdr:spPr>
        <a:xfrm>
          <a:off x="609600" y="154781"/>
          <a:ext cx="5510212" cy="416719"/>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sv-SE" sz="1200">
              <a:latin typeface="Arial" panose="020B0604020202020204" pitchFamily="34" charset="0"/>
              <a:cs typeface="Arial" panose="020B0604020202020204" pitchFamily="34" charset="0"/>
            </a:rPr>
            <a:t>ACCO: Konton, insättningar och kontor. </a:t>
          </a:r>
          <a:r>
            <a:rPr lang="sv-SE" sz="1200">
              <a:solidFill>
                <a:schemeClr val="tx1"/>
              </a:solidFill>
              <a:latin typeface="Arial" panose="020B0604020202020204" pitchFamily="34" charset="0"/>
              <a:cs typeface="Arial" panose="020B0604020202020204" pitchFamily="34" charset="0"/>
            </a:rPr>
            <a:t>ACCO-postsektionen</a:t>
          </a:r>
          <a:r>
            <a:rPr lang="sv-SE" sz="1200">
              <a:latin typeface="Arial" panose="020B0604020202020204" pitchFamily="34" charset="0"/>
              <a:cs typeface="Arial" panose="020B0604020202020204" pitchFamily="34" charset="0"/>
            </a:rPr>
            <a:t> innehåller kraven i tabell 1 i ECB:s förordning (ECB/2020/59) (Institut som tillhandahåller betaltjänster till icke-monetära finansinstitut (icke-MFI)) och riktlinjerna (ECB/2014/15) samt nationella krav. </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B66DD8AE-DDAF-4D0C-8F02-A68DE239CEB7}"/>
            </a:ext>
          </a:extLst>
        </xdr:cNvPr>
        <xdr:cNvSpPr txBox="1"/>
      </xdr:nvSpPr>
      <xdr:spPr>
        <a:xfrm>
          <a:off x="609600" y="154781"/>
          <a:ext cx="18797587" cy="38814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CARD: Antal kort. CARD-postsektionen innehåller kraven i tabell 2 i ECB:s förordning (ECB/2020/59) (Kortfunktioner) samt nationella krav.</a:t>
          </a:r>
        </a:p>
      </xdr:txBody>
    </xdr:sp>
    <xdr:clientData/>
  </xdr:twoCellAnchor>
</xdr:wsDr>
</file>

<file path=xl/drawings/drawing5.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00573503-A468-4C7B-81D4-E9AED1C54B49}"/>
            </a:ext>
          </a:extLst>
        </xdr:cNvPr>
        <xdr:cNvSpPr txBox="1"/>
      </xdr:nvSpPr>
      <xdr:spPr>
        <a:xfrm>
          <a:off x="609600" y="154781"/>
          <a:ext cx="18292762" cy="38814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TERM: Antal terminaler. </a:t>
          </a:r>
          <a:r>
            <a:rPr lang="fi-FI" sz="1200">
              <a:solidFill>
                <a:schemeClr val="tx1"/>
              </a:solidFill>
              <a:latin typeface="Arial" panose="020B0604020202020204" pitchFamily="34" charset="0"/>
              <a:cs typeface="Arial" panose="020B0604020202020204" pitchFamily="34" charset="0"/>
            </a:rPr>
            <a:t>TERM-postsektionen</a:t>
          </a:r>
          <a:r>
            <a:rPr lang="fi-FI" sz="1200">
              <a:latin typeface="Arial" panose="020B0604020202020204" pitchFamily="34" charset="0"/>
              <a:cs typeface="Arial" panose="020B0604020202020204" pitchFamily="34" charset="0"/>
            </a:rPr>
            <a:t> innehåller kraven i tabell 3 i ECB:s förordning (ECB/2020/59) (Mottagarenheter för kort) samt nationella krav.</a:t>
          </a:r>
        </a:p>
      </xdr:txBody>
    </xdr:sp>
    <xdr:clientData/>
  </xdr:twoCellAnchor>
</xdr:wsDr>
</file>

<file path=xl/drawings/drawing6.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23A1382F-3E8C-4196-8A65-34EB70DBC590}"/>
            </a:ext>
          </a:extLst>
        </xdr:cNvPr>
        <xdr:cNvSpPr txBox="1"/>
      </xdr:nvSpPr>
      <xdr:spPr>
        <a:xfrm>
          <a:off x="609600" y="154781"/>
          <a:ext cx="18292762" cy="38814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HPAY: Halvårsrapportering av betalningstransaktioner och svikliga </a:t>
          </a:r>
          <a:r>
            <a:rPr lang="fi-FI" sz="1200">
              <a:solidFill>
                <a:schemeClr val="tx1"/>
              </a:solidFill>
              <a:latin typeface="Arial" panose="020B0604020202020204" pitchFamily="34" charset="0"/>
              <a:cs typeface="Arial" panose="020B0604020202020204" pitchFamily="34" charset="0"/>
            </a:rPr>
            <a:t>betalningstransaktioner</a:t>
          </a:r>
          <a:r>
            <a:rPr lang="fi-FI" sz="1200" baseline="0">
              <a:solidFill>
                <a:schemeClr val="tx1"/>
              </a:solidFill>
              <a:latin typeface="Arial" panose="020B0604020202020204" pitchFamily="34" charset="0"/>
              <a:cs typeface="Arial" panose="020B0604020202020204" pitchFamily="34" charset="0"/>
            </a:rPr>
            <a:t>. HPAY</a:t>
          </a:r>
          <a:r>
            <a:rPr lang="fi-FI" sz="1200">
              <a:solidFill>
                <a:schemeClr val="tx1"/>
              </a:solidFill>
              <a:latin typeface="Arial" panose="020B0604020202020204" pitchFamily="34" charset="0"/>
              <a:cs typeface="Arial" panose="020B0604020202020204" pitchFamily="34" charset="0"/>
            </a:rPr>
            <a:t>-postsektionen innehåller </a:t>
          </a:r>
          <a:r>
            <a:rPr lang="fi-FI" sz="1200">
              <a:latin typeface="Arial" panose="020B0604020202020204" pitchFamily="34" charset="0"/>
              <a:cs typeface="Arial" panose="020B0604020202020204" pitchFamily="34" charset="0"/>
            </a:rPr>
            <a:t>kraven i tabell 4a i ECB:s förordning (ECB/2020/59) (Betalningstransaktioner där icke-MFI berörs), tabell 5a (Svikliga betalningstransaktioner där icke-MFI berörs) och tabell 6 (Betalningstransaktioner per kategori av terminal där icke-MFI berörs) samt nationella krav.</a:t>
          </a:r>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98916115-F5BC-4625-BD6B-6F243032F587}"/>
            </a:ext>
          </a:extLst>
        </xdr:cNvPr>
        <xdr:cNvSpPr txBox="1"/>
      </xdr:nvSpPr>
      <xdr:spPr>
        <a:xfrm>
          <a:off x="609600" y="154781"/>
          <a:ext cx="18292762" cy="55959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QPAY: Kvartalsrapportering av betalningstransaktioner</a:t>
          </a:r>
          <a:r>
            <a:rPr lang="fi-FI" sz="1200" baseline="0">
              <a:latin typeface="Arial" panose="020B0604020202020204" pitchFamily="34" charset="0"/>
              <a:cs typeface="Arial" panose="020B0604020202020204" pitchFamily="34" charset="0"/>
            </a:rPr>
            <a:t>. </a:t>
          </a:r>
          <a:r>
            <a:rPr lang="fi-FI" sz="1200" baseline="0">
              <a:solidFill>
                <a:schemeClr val="tx1"/>
              </a:solidFill>
              <a:latin typeface="Arial" panose="020B0604020202020204" pitchFamily="34" charset="0"/>
              <a:cs typeface="Arial" panose="020B0604020202020204" pitchFamily="34" charset="0"/>
            </a:rPr>
            <a:t>QPAY</a:t>
          </a:r>
          <a:r>
            <a:rPr lang="fi-FI" sz="1200">
              <a:solidFill>
                <a:schemeClr val="tx1"/>
              </a:solidFill>
              <a:latin typeface="Arial" panose="020B0604020202020204" pitchFamily="34" charset="0"/>
              <a:cs typeface="Arial" panose="020B0604020202020204" pitchFamily="34" charset="0"/>
            </a:rPr>
            <a:t>-postsektionen</a:t>
          </a:r>
          <a:r>
            <a:rPr lang="fi-FI" sz="1200">
              <a:solidFill>
                <a:srgbClr val="FF0000"/>
              </a:solidFill>
              <a:latin typeface="Arial" panose="020B0604020202020204" pitchFamily="34" charset="0"/>
              <a:cs typeface="Arial" panose="020B0604020202020204" pitchFamily="34" charset="0"/>
            </a:rPr>
            <a:t> </a:t>
          </a:r>
          <a:r>
            <a:rPr lang="fi-FI" sz="1200">
              <a:latin typeface="Arial" panose="020B0604020202020204" pitchFamily="34" charset="0"/>
              <a:cs typeface="Arial" panose="020B0604020202020204" pitchFamily="34" charset="0"/>
            </a:rPr>
            <a:t>innehåller kraven i tabell 9 i ECB:s förordning (ECB/2020/59) (Kvartalsredovisning av betalningstransaktioner där icke-MFI berörs) samt nationella krav.</a:t>
          </a:r>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5C23A76B-9B43-40F9-BE6F-A98E52B0EB4C}"/>
            </a:ext>
          </a:extLst>
        </xdr:cNvPr>
        <xdr:cNvSpPr txBox="1"/>
      </xdr:nvSpPr>
      <xdr:spPr>
        <a:xfrm>
          <a:off x="609600" y="154781"/>
          <a:ext cx="18292762" cy="55959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APAY:  Årsrapportering av betalningstransaktioner och svikliga betalningstransaktioner</a:t>
          </a:r>
          <a:r>
            <a:rPr lang="fi-FI" sz="1200" baseline="0">
              <a:solidFill>
                <a:schemeClr val="tx1"/>
              </a:solidFill>
              <a:latin typeface="Arial" panose="020B0604020202020204" pitchFamily="34" charset="0"/>
              <a:cs typeface="Arial" panose="020B0604020202020204" pitchFamily="34" charset="0"/>
            </a:rPr>
            <a:t>. APAY</a:t>
          </a:r>
          <a:r>
            <a:rPr lang="fi-FI" sz="1200">
              <a:solidFill>
                <a:schemeClr val="tx1"/>
              </a:solidFill>
              <a:latin typeface="Arial" panose="020B0604020202020204" pitchFamily="34" charset="0"/>
              <a:cs typeface="Arial" panose="020B0604020202020204" pitchFamily="34" charset="0"/>
            </a:rPr>
            <a:t>-postsektionen Innehåller </a:t>
          </a:r>
          <a:r>
            <a:rPr lang="fi-FI" sz="1200">
              <a:latin typeface="Arial" panose="020B0604020202020204" pitchFamily="34" charset="0"/>
              <a:cs typeface="Arial" panose="020B0604020202020204" pitchFamily="34" charset="0"/>
            </a:rPr>
            <a:t>kraven i tabell 4b i ECB:s förordning (ECB/2020/59) (Betalningstransaktioner där icke-MFI berörs som rapporteras av uppgiftslämnare som beviljats ett undantag) och tabell 5b (Svikliga betalningstransaktioner där icke-MFI berörs som rapporteras av uppgiftslämnare som beviljats ett undantag) samt nationella krav.</a:t>
          </a: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295A90F4-4572-483C-A873-63B0F766232A}"/>
            </a:ext>
          </a:extLst>
        </xdr:cNvPr>
        <xdr:cNvSpPr txBox="1"/>
      </xdr:nvSpPr>
      <xdr:spPr>
        <a:xfrm>
          <a:off x="609600" y="154781"/>
          <a:ext cx="18292762" cy="38814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SERV: Kundtjänster och elektronisk fakturering</a:t>
          </a:r>
          <a:r>
            <a:rPr lang="fi-FI" sz="1200" baseline="0">
              <a:latin typeface="Arial" panose="020B0604020202020204" pitchFamily="34" charset="0"/>
              <a:cs typeface="Arial" panose="020B0604020202020204" pitchFamily="34" charset="0"/>
            </a:rPr>
            <a:t>.</a:t>
          </a:r>
          <a:r>
            <a:rPr lang="fi-FI" sz="1200">
              <a:latin typeface="Arial" panose="020B0604020202020204" pitchFamily="34" charset="0"/>
              <a:cs typeface="Arial" panose="020B0604020202020204" pitchFamily="34" charset="0"/>
            </a:rPr>
            <a:t> </a:t>
          </a:r>
          <a:r>
            <a:rPr lang="fi-FI" sz="1200" b="0">
              <a:solidFill>
                <a:schemeClr val="tx1"/>
              </a:solidFill>
              <a:latin typeface="Arial" panose="020B0604020202020204" pitchFamily="34" charset="0"/>
              <a:cs typeface="Arial" panose="020B0604020202020204" pitchFamily="34" charset="0"/>
            </a:rPr>
            <a:t>SERV-postsektionen Innehåller </a:t>
          </a:r>
          <a:r>
            <a:rPr lang="fi-FI" sz="1200">
              <a:latin typeface="Arial" panose="020B0604020202020204" pitchFamily="34" charset="0"/>
              <a:cs typeface="Arial" panose="020B0604020202020204" pitchFamily="34" charset="0"/>
            </a:rPr>
            <a:t>nationella krav som gäller kundtjänster och elektronisk fakturering.</a:t>
          </a: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1</xdr:col>
      <xdr:colOff>0</xdr:colOff>
      <xdr:row>0</xdr:row>
      <xdr:rowOff>171448</xdr:rowOff>
    </xdr:from>
    <xdr:to>
      <xdr:col>25</xdr:col>
      <xdr:colOff>0</xdr:colOff>
      <xdr:row>281</xdr:row>
      <xdr:rowOff>35278</xdr:rowOff>
    </xdr:to>
    <xdr:sp macro="" textlink="">
      <xdr:nvSpPr>
        <xdr:cNvPr id="2" name="TextBox 1">
          <a:extLst>
            <a:ext uri="{FF2B5EF4-FFF2-40B4-BE49-F238E27FC236}">
              <a16:creationId xmlns:a16="http://schemas.microsoft.com/office/drawing/2014/main" id="{AC866F19-305A-7E95-C399-981FE82EF96D}"/>
            </a:ext>
          </a:extLst>
        </xdr:cNvPr>
        <xdr:cNvSpPr txBox="1"/>
      </xdr:nvSpPr>
      <xdr:spPr>
        <a:xfrm>
          <a:off x="606778" y="171448"/>
          <a:ext cx="14562666" cy="51411719"/>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100" b="1">
              <a:solidFill>
                <a:srgbClr val="4E55A2"/>
              </a:solidFill>
              <a:latin typeface="Arial" panose="020B0604020202020204" pitchFamily="34" charset="0"/>
              <a:cs typeface="Arial" panose="020B0604020202020204" pitchFamily="34" charset="0"/>
            </a:rPr>
            <a:t>Valideringsregler på rapportnivå</a:t>
          </a:r>
        </a:p>
        <a:p>
          <a:endParaRPr lang="fi-FI" sz="1100">
            <a:solidFill>
              <a:schemeClr val="tx1"/>
            </a:solidFill>
            <a:latin typeface="Arial" panose="020B0604020202020204" pitchFamily="34" charset="0"/>
            <a:cs typeface="Arial" panose="020B0604020202020204" pitchFamily="34" charset="0"/>
          </a:endParaRPr>
        </a:p>
        <a:p>
          <a:r>
            <a:rPr lang="fi-FI" sz="1100">
              <a:solidFill>
                <a:schemeClr val="tx1"/>
              </a:solidFill>
              <a:latin typeface="Arial" panose="020B0604020202020204" pitchFamily="34" charset="0"/>
              <a:cs typeface="Arial" panose="020B0604020202020204" pitchFamily="34" charset="0"/>
            </a:rPr>
            <a:t>Följande valideringsregler hänför sig inte till enskildfält, utan gäller rapporten som helhet. </a:t>
          </a:r>
          <a:r>
            <a:rPr lang="fi-FI" sz="1100" b="0" baseline="0">
              <a:latin typeface="Arial" panose="020B0604020202020204" pitchFamily="34" charset="0"/>
              <a:cs typeface="Arial" panose="020B0604020202020204" pitchFamily="34" charset="0"/>
            </a:rPr>
            <a:t> </a:t>
          </a:r>
        </a:p>
        <a:p>
          <a:endParaRPr lang="sv-FI" sz="1100" b="1">
            <a:solidFill>
              <a:schemeClr val="dk1"/>
            </a:solidFill>
            <a:effectLst/>
            <a:latin typeface="+mn-lt"/>
            <a:ea typeface="+mn-ea"/>
            <a:cs typeface="+mn-cs"/>
          </a:endParaRPr>
        </a:p>
        <a:p>
          <a:r>
            <a:rPr lang="sv-FI" sz="1100" b="1">
              <a:solidFill>
                <a:schemeClr val="dk1"/>
              </a:solidFill>
              <a:effectLst/>
              <a:latin typeface="Arial" panose="020B0604020202020204" pitchFamily="34" charset="0"/>
              <a:ea typeface="+mn-ea"/>
              <a:cs typeface="Arial" panose="020B0604020202020204" pitchFamily="34" charset="0"/>
            </a:rPr>
            <a:t>1. ACCO-postsektion</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MAPE.ACCO.R1</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Filen kan innehålla endast en ACCO-sektion med samma kombination av element:</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Konton, insättningar och kontor (accountsDepositsAndOffices, kodlista: Konton, insättningar och kontor (accountEnum))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Typ av insättning (depositType 5, kodlista: Typ av insättning (depositTypeEnum))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Medlen kan överföras genom nätförbindelse (assetsTransferableViaNetwork)</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Konto för elektroniska pengar (eMoneyAccount)</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Betaltjänstanvändare (paymentServiceUser, kodlista: Typ av betaltjänstanvändare (paymentServiceUserEnum))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Land (country, kodlista: Land (ISO 3166) (countryEnum))</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MAPE.ACCO.R2</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Antalet </a:t>
          </a:r>
          <a:r>
            <a:rPr lang="sv-FI" sz="1100">
              <a:solidFill>
                <a:sysClr val="windowText" lastClr="000000"/>
              </a:solidFill>
              <a:effectLst/>
              <a:latin typeface="Arial" panose="020B0604020202020204" pitchFamily="34" charset="0"/>
              <a:ea typeface="+mn-ea"/>
              <a:cs typeface="Arial" panose="020B0604020202020204" pitchFamily="34" charset="0"/>
            </a:rPr>
            <a:t>betalkonton (</a:t>
          </a:r>
          <a:r>
            <a:rPr lang="fi-FI" sz="1100">
              <a:solidFill>
                <a:sysClr val="windowText" lastClr="000000"/>
              </a:solidFill>
              <a:effectLst/>
              <a:latin typeface="Arial" panose="020B0604020202020204" pitchFamily="34" charset="0"/>
              <a:ea typeface="+mn-ea"/>
              <a:cs typeface="Arial" panose="020B0604020202020204" pitchFamily="34" charset="0"/>
            </a:rPr>
            <a:t>exklusive konton för elektroniska pengar</a:t>
          </a:r>
          <a:r>
            <a:rPr lang="sv-FI" sz="1100">
              <a:solidFill>
                <a:sysClr val="windowText" lastClr="000000"/>
              </a:solidFill>
              <a:effectLst/>
              <a:latin typeface="Arial" panose="020B0604020202020204" pitchFamily="34" charset="0"/>
              <a:ea typeface="+mn-ea"/>
              <a:cs typeface="Arial" panose="020B0604020202020204" pitchFamily="34" charset="0"/>
            </a:rPr>
            <a:t>) ska </a:t>
          </a:r>
          <a:r>
            <a:rPr lang="sv-FI" sz="1100">
              <a:solidFill>
                <a:schemeClr val="dk1"/>
              </a:solidFill>
              <a:effectLst/>
              <a:latin typeface="Arial" panose="020B0604020202020204" pitchFamily="34" charset="0"/>
              <a:ea typeface="+mn-ea"/>
              <a:cs typeface="Arial" panose="020B0604020202020204" pitchFamily="34" charset="0"/>
            </a:rPr>
            <a:t>vara större eller lika stort som antalet för inlåning över natten.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MAPE.ACCO.R3</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Antalet </a:t>
          </a:r>
          <a:r>
            <a:rPr lang="sv-FI" sz="1100">
              <a:solidFill>
                <a:sysClr val="windowText" lastClr="000000"/>
              </a:solidFill>
              <a:effectLst/>
              <a:latin typeface="Arial" panose="020B0604020202020204" pitchFamily="34" charset="0"/>
              <a:ea typeface="+mn-ea"/>
              <a:cs typeface="Arial" panose="020B0604020202020204" pitchFamily="34" charset="0"/>
            </a:rPr>
            <a:t>betalkonton (</a:t>
          </a:r>
          <a:r>
            <a:rPr lang="fi-FI" sz="1100">
              <a:solidFill>
                <a:sysClr val="windowText" lastClr="000000"/>
              </a:solidFill>
              <a:effectLst/>
              <a:latin typeface="Arial" panose="020B0604020202020204" pitchFamily="34" charset="0"/>
              <a:ea typeface="+mn-ea"/>
              <a:cs typeface="Arial" panose="020B0604020202020204" pitchFamily="34" charset="0"/>
            </a:rPr>
            <a:t>exklusive konton för elektroniska pengar</a:t>
          </a:r>
          <a:r>
            <a:rPr lang="sv-FI" sz="1100">
              <a:solidFill>
                <a:sysClr val="windowText" lastClr="000000"/>
              </a:solidFill>
              <a:effectLst/>
              <a:latin typeface="Arial" panose="020B0604020202020204" pitchFamily="34" charset="0"/>
              <a:ea typeface="+mn-ea"/>
              <a:cs typeface="Arial" panose="020B0604020202020204" pitchFamily="34" charset="0"/>
            </a:rPr>
            <a:t>) ska </a:t>
          </a:r>
          <a:r>
            <a:rPr lang="sv-FI" sz="1100">
              <a:solidFill>
                <a:schemeClr val="dk1"/>
              </a:solidFill>
              <a:effectLst/>
              <a:latin typeface="Arial" panose="020B0604020202020204" pitchFamily="34" charset="0"/>
              <a:ea typeface="+mn-ea"/>
              <a:cs typeface="Arial" panose="020B0604020202020204" pitchFamily="34" charset="0"/>
            </a:rPr>
            <a:t>vara större eller lika stort som antalet betalkonton som besökts av leverantörer av kontoinformationstjänster (AISP).</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MAPE.ACCO.R4</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Antalet kontor sammanlagt ska vara större eller lika stort som antalet kontor som tillhandahåller betaltjänster.</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MAPE.ACCO.R5</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Antalet kontor som tillhandahåller betaltjänster ska vara större eller lika stort som antalet kontor som tillhandahåller kontanttjänster.</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MAPE.ACCO.R6</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Värdet på kundmedlen ska vara större eller lika stort som värdet på utgivna elektroniska pengar.</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2. CARD-postsektion</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MAPE.CARD.R1</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Filen kan innehålla endast en CARD-sektion med samma kombination av element:</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Korttyp (cardType, kodlista: Korttyp (cardTypeEnum))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Typ av kort för elektroniska pengar (eMoneyCardType, kodlista: Typ av elektroniska pengar (eMoneyCardTypeEnum))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Betalningsordning (scheme, kodlista: Betalningsordning (schemeEnum))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Kontantfunktion (cashFunction)</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Kombinationskort (combinationcard, kodlista: Kombinationskort (combinationCardTypeEnum))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Kortteknik (cardTechnology, kodlista: Kortteknik (cardTechnologyEnum))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Betaltjänstanvändare (paymentServiceUser, kodlista: Typ av betaltjänstanvändare (paymentServiceUserEnum))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Land (country, kodlista: Land (ISO 3166) (countryEnum))</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MAPE.CARD.R2</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Det sammanlagda antalet debetkort (online-debit eller offline-debit) som fogats till ett kombinationskort ska vara lika stort som det sammanlagda antalet betaltids- eller kreditkort som fogats till ett kombinationskort.</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MAPE.CARD.R3</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Det sammanlagda antalet debetkort (online-debit eller offline-debit) som fogats till ett kombinationskort med funktion för elektroniska pengar ska vara lika stort som det sammanlagda antalet kort för elektroniska pengar som fogats till ett kombinationskort med funktion för elektroniska pengar.</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3. TERM-postsektion</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MAPE.TERM.R1</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Filen kan innehålla endast en TERM-sektion med samma kombination av element:</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Typ av terminal (terminalType, kodlista: Typ av terminal (terminalEnum))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EFTPOS (eftpos)</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Kontaktlös betalning (contactlessPayment)</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Terminal som tar emot kort för elektroniska pengar (terminalAcceptingEMoney)</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Laddning/uttag av elektroniska pengar (eMoneyLoadingUnloading)</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Land (country, kodlista: Land (ISO 3166) (countryEnum))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4. HPAY-postsektion</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MAPE.HPAY.R1</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Filen kan innehålla endast en HPAY-sektion med samma kombination av elemtent:</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Rapportörens roll (reportersRole, kodlista: Betaltjänstleverantörens roll (reportersRoleEnum))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Uppgift som rapporteras (informationType, kodlista: Typ av rapporterad information (informationTypeEnum))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Betaltjänst (paymentService, kodlista: Typ av betaltjänst (paymentserviceEnum))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Betaltjänstanvändare (paymentServiceUser, kodlista: Typ av betaltjänstanvändare (paymentServiceUserEnum))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Elektronisk (electronic)</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Betalningsorder (paymentOrder,: Typ av betalningsorder (paymentOrderEnum))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Kanal för samtycke (channelForGivingConsent, kodlista: Kanal för samtycke  (channelConsentEnum))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Betalningsordning (paymentScheme, kodlista: Betalningsordning (schemeEnum))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Direktbetalning (instantPayment)</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Korttyp (cardType, kodlista: Korttyp (cardTypeEnum))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Typ av elektroniska pengar (eMoneyType, kodlista: Typ av elektroniska pengar (eMoneyTypeEnum))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Distansbetalning/icke-distansbetalning (remoteNonRemote, kodlista: Distansbetalning/icke-distansbetalning (remoteEnum))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Teknik för kontaktlös betalning (contactlessTechnology, kodlista: Teknik för kontaktlös betalning (contactlessTechnologyEnum))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Terminal (terminal, kodlista: Typ av terminal (terminalEnum))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Initieringskanal (initiationChannel, kodlista: Initieringskanal (initiationChannelEnum))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Typ av mobilbetalning (mobilePaymentType, kodlista: Typ av mobilbetalning (mobilePaymentTypeEnum))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Kundautentisering (customerAuthentication, kodlista: Kundautentisering (customerAuthenticationEnum))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Orsak för att inte tillämpa SCA (reasonForNonSCA, kodlista: Orsak för att inte tillämpa SCA (reasonForNonSCAEnum))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Typ av bedrägeri (fraudType, kodlista: Typ av bedrägeri (fraudTypeEnum))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Ansvarsbärare (liabilityBearer, kodlista: Ansvarsbärare (liabilityBearerEnum))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Land där motpartens betaltjänstleverantör är belägen (counterpartysPSPLocation, kodlista 28: Land (ISO 3166) (countryEnum))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Land där terminalen är belägen (terminalLocation, kodlista: Land (ISO 3166) (countryEnum))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Valuta (currency, kodlista: Valuta (ISO 4217) (currencyEnum))</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MAPE.HPAY.R2</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Det sammanlagda antalet och värdet av betalningsöverföringar som rapporterats i rollen som betalarens PSP (betalningstransaktioner sammanlagt) är större eller lika stort som det sammanlagda antalet och värdet av betalningsöverföringar relaterade till svikliga förfaranden som rapporterats i rollen som betalarens PSP.</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MAPE.HPAY.R3</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Det sammanlagda antalet och värdet av autogireringar som rapporterats i rollen som betalningsmottagarens PSP (betalningstransaktioner sammanlagt) är större eller lika stort som det sammanlagda antalet och värdet av autogireringar relaterade till svikliga förfaranden som rapporterats i rollen som betalningsmottagarens PSP.</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MAPE.HPAY.R4</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Det sammanlagda antalet och värdet av kortbetalningar som rapporterats i rollen som betalarens PSP eller betalningsmottagarens PSP (betalningstransaktioner sammanlagt) är större eller lika stort som det sammanlagda antalet och värdet av kortbetalningar relaterade till svikliga förfaranden som rapporterats i rollen som betalarens PSP eller betalningsmottagarens PSP.</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MAPE.HPAY.R5</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Det sammanlagda antalet och värdet av kontantuttag som rapporterats i rollen som betalarens PSP (betalningstransaktioner sammanlagt) är större eller lika stort som det sammanlagda antalet och värdet av kontantuttag relaterade till svikliga förfaranden som rapporterats i rollen som betalarens PSP.</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MAPE.HPAY.R6</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Det sammanlagda antalet och värdet av betalningar med elektroniska pengar som rapporterats i rollen som betalarens PSP (betalningstransaktioner sammanlagt) är större eller lika stort som det sammanlagda antalet och värdet av betalningar med elektroniska pengar relaterade till svikliga förfaranden som rapporterats i rollen som betalarens PSP.</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MAPE.HPAY.R7</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Det sammanlagda antalet och värdet av checkar som rapporterats i rollen som betalningsmottagarens PSP (betalningstransaktioner sammanlagt) är större eller lika stort som det sammanlagda antalet och värdet av checkar relaterade till svikliga förfaranden som rapporterats i rollen som betalningsmottagarens PSP.</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MAPE.HPAY.R8</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Det sammanlagda antalet och värdet av penningöverföringar som rapporterats i rollen som betalarens PSP (betalningstransaktioner sammanlagt) är större eller lika stort som det sammanlagda antalet och värdet av penningöverföringar relaterade till svikliga förfaranden som rapporterats i rollen som betalarens PSP.</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MAPE.HPAY.R9</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Det sammanlagda antalet och värdet av andra betaltjänster som ingår i direktiv (EU) 2015/2366 som rapporterats i rollen som betalarens PSP eller betalningsmottagarens PSP (betalningstransaktioner sammanlagt) är större eller lika stort som det sammanlagda antalet och värdet av andra betaltjänster som ingår i direktiv (EU) 2015/2366 relaterade till svikliga förfaranden som rapporterats i rollen som betalarens PSP eller betalningsmottagarens PSP.</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5. QPAY-postsektion</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MAPE.QPAY.R1</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Filen kan innehålla endast en QPAY-sektion med samma kombination av element:</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Rapportörens roll (reportersRole, kodlista: Betaltjänstleverantörens roll (reportersRoleEnum))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Uppgift som rapporteras (informationType, kodlista: Typ av rapporterad information (informationTypeEnum))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Betaltjänst (paymentService, kodlista: Typ av betaltjänst (paymentServiceEnum))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Betaltjänstanvändare (paymentServiceUser, kodlista: Typ av betaltjänstanvändare (paymentServiceEnum))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Elektronisk (electronic)</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Distansbetalning/icke-distansbetalning (remoteNonRemote, kodlista: Distansbetalning/icke-distansbetalning (remoteEnum))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Land där motpartens betaltjänstleverantör är belägen (counterpartysPSPLocation, kodlista: Land (ISO 3166) (countryEnum))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Land där terminalen är belägen (terminalLocation, kodlista: Land (ISO 3166) (countryEnum))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Bransch (industry)</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6. APAY-postsektion</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MAPE.APAY.R1</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Filen kan innehålla endast en APAY-sektion med samma kombination av element:</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Rapportörens roll (reportersRole, kodlista: Betaltjänstleverantörens roll (reportersRoleEnum))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Uppgift som rapporteras (informationType, kodlista: Typ av rapporterad information (informationTypeEnum))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Betaltjänst (paymentService, kodlista: Typ av betaltjänst (paymentServiceEnum))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Elektronisk (electronic)</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Kanal för samtycke (channelForGivingConsent, kodlista: Kanal för samtycke (channelConsentEnum))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Korttyp (cardType, kodlista: Korttyp (cardTypeEnum))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Distansbetalning/icke-distansbetalning (remoteNonRemote, kodlista: Distansbetalning/icke-distansbetalning (remoteEnum))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Terminal (terminal, kodlista: Typ av terminal (terminalEnum))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Kundautentisering (customerAuthentication, kodlista: Kundautentisering (customerAuthenticationEnum))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Orsak för att inte tillämpa SCA (reasonForNonSCA, kodlista: Orsak för att inte tillämpa SCA (reasonForNonSCAEnum))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Typ av bedrägeri (fraudType, kodlista: Typ av bedrägeri (fraudTypeEnum))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Ansvarsbärare (liabilityBearer, kodlista: Anvarsbärare (liabilitybearerEnum))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Land där motpartens betaltjänstleverantör är belägen (counterpartysPSPLocation, kodlista: Land (ISO 3166) (countryEnum))</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Land där terminalen är belägen (terminalLocation, kodlista: Land (ISO 3166) (countryEnum))</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MAPE.APAY.R2</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Det sammanlagda antalet och värdet av betalningsöverföringar som rapporterats i rollen som betalarens PSP (betalningstransaktioner sammanlagt) är större eller lika stort som det sammanlagda antalet och värdet av betalningsöverföringar relaterade till svikliga förfaranden som rapporterats i rollen som betalarens PSP.</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MAPE.APAY.R3</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Det sammanlagda antalet och värdet av autogireringar som rapporterats i rollen som betalningsmottagarens PSP (betalningstransaktioner sammanlagt) är större eller lika stort som det sammanlagda antalet och värdet av autogireringar relaterade till svikliga förfaranden som rapporterats i rollen som betalningsmottagarens PSP.</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MAPE.APAY.R4</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Det sammanlagda antalet och värdet av kortbetalningar som rapporterats i rollen som betalarens PSP eller betalningsmottagarens PSP (betalningstransaktioner sammanlagt) är större eller lika stort som det sammanlagda antalet och värdet av kortbetalningar relaterade till svikliga förfaranden som rapporterats i rollen som betalarens PSP eller betalningsmottagarens PSP.</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MAPE.APAY.R5</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Det sammanlagda antalet och värdet av kontantuttag som rapporterats i rollen som betalarens PSP (betalningstransaktioner sammanlagt) är större eller lika stort som det sammanlagda antalet och värdet av kontantuttag relaterade till svikliga förfaranden som rapporterats i rollen som betalarens PSP.</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MAPE.APAY.R6</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Det sammanlagda antalet och värdet av betalningar med elektroniska pengar som rapporterats i rollen som betalarens PSP (betalningstransaktioner sammanlagt) är större eller lika stort som det sammanlagda antalet och värdet av betalningar med elektroniska pengar relaterade till svikliga förfaranden som rapporterats i rollen som betalarens PSP.</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MAPE.APAY.R7</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Det sammanlagda antalet och värdet av checkar som rapporterats i rollen som betalningsmottagarens PSP (betalningstransaktioner sammanlagt) är större eller lika stort som det sammanlagda antalet och värdet av checkar relaterade till svikliga förfaranden som rapporterats i rollen som betalningsmottagarens PSP.</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MAPE.APAY.R8</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Det sammanlagda antalet och värdet av penningöverföringar som rapporterats i rollen som betalarens PSP (betalningstransaktioner sammanlagt) är större eller lika stort som det sammanlagda antalet och värdet av penningöverföringar relaterade till svikliga förfaranden som rapporterats i rollen som betalarens PSP.</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MAPE.APAY.R9</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Det sammanlagda antalet och värdet av andra betaltjänster som ingår i direktiv (EU) 2015/2366 som rapporterats i rollen som betalarens PSP eller betalningsmottagarens PSP (betalningstransaktioner sammanlagt) är större eller lika stort som det sammanlagda antalet och värdet av andra betaltjänster som ingår i direktiv (EU) 2015/2366 relaterade till svikliga förfaranden som rapporterats i rollen som betalarens PSP eller betalningsmottagarens PSP.</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7. SERV-postsektion</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MAPE.SERV.R1</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Filen kan innehålla endast en SERV-sektion för respektive kod i kodlista: Typ av tjänst (serviceEnum).</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MAPE.SERV.R2</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Antalet användare av mobilbanksapplikation är mindre eller lika stort som antalet nätbanksavtal.</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8. Valideringar mellan postsektionerna </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 </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MAPE.ACCO.R7</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betalningsöverföringar och autogireringar har rapporterats i rollen som betalarens PSP eller betalningsmottagarens PSP med HPAY- eller APAY-sektionen, ska betalkonton vara rapporterade med ACCO-sektionen.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MAPE.ACCO.R8</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kortbetalningar som gjorts med kort med fördröjd debetfunktion eller kreditfunktion har rapporterats i rollen som betalarens PSP med HPAY- eller APAY-sektionen, ska betalkonton vara rapporterade med ACCO-sektionen.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MAPE.ACCO.R9</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konton för elektroniska pengar inte har rapporterats med ACCO-sektionen, så ska andra betalningar med konto för elektroniska pengar i rollen som betalarens PSP eller betalningsmottagarens PSP inte vara rapporterade med HPAY-sektionen.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MAPE.ACCO.R10</a:t>
          </a:r>
        </a:p>
        <a:p>
          <a:r>
            <a:rPr lang="sv-FI" sz="1100" b="0">
              <a:solidFill>
                <a:schemeClr val="dk1"/>
              </a:solidFill>
              <a:effectLst/>
              <a:latin typeface="Arial" panose="020B0604020202020204" pitchFamily="34" charset="0"/>
              <a:ea typeface="+mn-ea"/>
              <a:cs typeface="Arial" panose="020B0604020202020204" pitchFamily="34" charset="0"/>
            </a:rPr>
            <a:t>ACCO-posten i MAPEH-rapporten måste innehålla A050 (Kontor sammanlagt) och antalet måste vara större än eller lika med noll.</a:t>
          </a: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MAPE.CARD.R4</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kort för elektroniska pengar som ger tillgång till konto för elektroniska pengar har rapporterats med CARD-sektionen, ska konton för elektroniska pengar vara rapporterade med ACCO-sektionen.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MAPE.CARD.R5</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kort med kontantfunktion inte har rapporterats med CARD-sektionen, så ska kontantuttag eller kontantinsättningar i uttagsautomat eller vid fysiska försäljningsställen (POS) i rollen som betalarens PSP inte vara rapporterade med HPAY- eller APAY-sektionen.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MAPE.CARD.R6</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debetkort (online-debit eller offline-debit) inte har rapporterats med CARD-sektionen, så ska kortbetalningar med debetkort i rollen som betalarens PSP inte vara rapporterade med HPAY- eller APAY-sektionen.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MAPE.CARD.R7</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betaltidskort inte har rapporterats med CARD-sektionen, så ska kortbetalningar med betaltidskort i rollen som betalarens PSP inte vara rapporterade med HPAY- eller APAY-sektionen.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MAPE.CARD.R8</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kreditkort inte har rapporterats med CARD-sektionen, så ska kortbetalningar med kreditkort i rollen som betalarens PSP inte vara rapporterade med HPAY- eller APAY-sektionen.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MAPE.CARD.R9</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privat- eller företagskunders Visa-kort med debetfunktion inte har rapporterats med CARD-sektionen, så ska motsvarande kortbetalningar med privat- eller företagskunders Visa-kort med debetfunktion i rollen som betalarens PSP inte vara rapporterade med HPAY-sektionen.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MAPE.CARD.R10</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privat- eller företagskunders MasterCard-kort med debetfunktion inte har rapporterats med CARD-sektionen, så ska motsvarande kortbetalningar med privat- eller företagskunders MasterCard-kort med debetfunktion i rollen som betalarens PSP inte vara rapporterade med HPAY-sektionen.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MAPE.CARD.R11</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privat- eller företagskunders debetkort enligt någon annan ordning inte har rapporterats med CARD-sektionen, så ska kortbetalningar med privat- eller företagskunders debetkort enligt någon annan ordning i rollen som betalarens PSP inte vara rapporterade med HPAY-sektionen.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MAPE.CARD.R12</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privat- eller företagskunders Visa-kort med fördröjd debetfunktion inte har rapporterats med CARD-sektionen, så ska kortbetalningar med privat- eller företagskunders Visa-kort med fördröjd debetfunktion i rollen som betalarens PSP inte vara rapporterade med HPAY-sektionen.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MAPE.CARD.R13</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privat- eller företagskunders MasterCard-kort med fördröjd debetfunktion inte har rapporterats med CARD-sektionen, så ska kortbetalningar med privat- eller företagskunders MasterCard-kort med fördröjd debetfunktion i rollen som betalarens PSP inte vara rapporterade med HPAY-sektionen.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MAPE.CARD.R14</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privat- eller företagskunders American Express-kort med fördröjd debetfunktion inte har rapporterats med CARD-sektionen, så ska kortbetalningar med privat- eller företagskunders American Express-kort med fördröjd debetfunktion i rollen som betalarens PSP inte vara rapporterade med HPAY-sektionen.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MAPE.CARD.R15</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privat- eller företagskunders betaltidskort enligt någon annan ordning inte har rapporterats med CARD-sektionen, så ska kortbetalningar med privat- eller företagskunders betaltidskort enligt någon annan ordning i rollen som betalarens PSP inte vara rapporterade med HPAY-sektionen.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MAPE.CARD.R16</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privat- eller företagskunders Visa-kort med kreditfunktion inte har rapporterats med CARD-sektionen, så ska kortbetalningar med privat- eller företagskunders Visa-kort med kreditfunktion i rollen som betalarens PSP inte vara rapporterade med HPAY-sektionen.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MAPE.CARD.R17</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privat- eller företagskunders MasterCard-kort med kreditfunktion inte har rapporterats med CARD-sektionen, så ska kortbetalningar med privat- eller företagskunders MasterCard-kort med kreditfunktion i rollen som betalarens PSP inte vara rapporterade med HPAY-sektionen.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MAPE.CARD.R18</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privat- eller företagskunders kreditkort enligt någon annan ordning inte har rapporterats med CARD-sektionen, så ska kortbetalningar med privat- eller företagskunders kreditkort enligt någon annan ordning i rollen som betalarens PSP inte vara rapporterade med HPAY-sektionen.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MAPE.CARD_ACCO.R1</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aktiverade kort för elektroniska pengar inte har rapporterats med CARD-sektionen och konton för elektroniska pengar inte har rapporterats med ACCO-sektionen, så ska betalningar med elektroniska pengar i rollen som betalarens PSP inte vara rapporterade med HPAY- eller APAY-sektionen.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MAPE.CARD.R19</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aktiverade kort för elektroniska pengar på vilka det är möjligt att lagra elektroniska pengar direkt inte har rapporterats med CARD-sektionen, så ska betalningar med elektroniska pengar med kort på vilka det är möjligt att lagra elektroniska pengar direkt i rollen som betalarens PSP inte vara rapporterade med HPAY-sektionen.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MAPE.CARD.R20</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kort för elektroniska pengar som ger tillgång till konto för elektroniska pengar inte har rapporterats med CARD-sektionen, så ska betalningar med kort för elektroniska pengar som ger tillgång till konto för elektroniska pengar i rollen som betalarens PSP inte vara rapporterade med HPAY-sektionen.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MAPE.CARD.R21</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chipkort med funktion för kontaktlös betalning inte har rapporterats med CARD-sektionen, så ska kontaktlösa betalningar som gjorts med kort i rollen som betalarens PSP inte vara rapporterade med HPAY- eller APAY-sektionen.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MAPE.CARD.R22</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privat- eller företagskunders Diners-kort med debetfunktion inte har rapporterats med CARD-sektionen, så ska motsvarande kortbetalningar med privat- eller företagskunders Diners-kort med debetfunktion i rollen som betalarens PSP inte vara rapporterade med HPAY-sektionen.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MAPE.CARD.R23</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privat- eller företagskunders Diners-kort med fördröjd debetfunktion inte har rapporterats med CARD-sektionen, så ska kortbetalningar med privat- eller företagskunders Diners-kort med fördröjd debetfunktion i rollen som betalarens PSP inte vara rapporterade med HPAY-sektionen.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MAPE.CARD.R24</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privat- eller företagskunders Diners-kort med kreditfunktion inte har rapporterats med CARD-sektionen, så ska kortbetalningar med privat- eller företagskunders Diners-kort med kreditfunktion i rollen som betalarens PSP inte vara rapporterade med HPAY-sektionen.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MAPE.SERV.R3</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nätbanksavtal inte har rapporterats med SERV-sektionen, så ska betalningsöverföringar initierade via nätbank i rollen som betalarens PSP inte vara rapporterade med HPAY-sektionen.</a:t>
          </a:r>
          <a:endParaRPr lang="fi-FI" sz="1100">
            <a:solidFill>
              <a:schemeClr val="dk1"/>
            </a:solidFill>
            <a:effectLst/>
            <a:latin typeface="Arial" panose="020B0604020202020204" pitchFamily="34" charset="0"/>
            <a:ea typeface="+mn-ea"/>
            <a:cs typeface="Arial" panose="020B0604020202020204" pitchFamily="34" charset="0"/>
          </a:endParaRPr>
        </a:p>
        <a:p>
          <a:endParaRPr lang="sv-FI" sz="1100" b="1">
            <a:solidFill>
              <a:schemeClr val="dk1"/>
            </a:solidFill>
            <a:effectLst/>
            <a:latin typeface="Arial" panose="020B0604020202020204" pitchFamily="34" charset="0"/>
            <a:ea typeface="+mn-ea"/>
            <a:cs typeface="Arial" panose="020B0604020202020204" pitchFamily="34" charset="0"/>
          </a:endParaRPr>
        </a:p>
        <a:p>
          <a:r>
            <a:rPr lang="sv-FI" sz="1100" b="1">
              <a:solidFill>
                <a:schemeClr val="dk1"/>
              </a:solidFill>
              <a:effectLst/>
              <a:latin typeface="Arial" panose="020B0604020202020204" pitchFamily="34" charset="0"/>
              <a:ea typeface="+mn-ea"/>
              <a:cs typeface="Arial" panose="020B0604020202020204" pitchFamily="34" charset="0"/>
            </a:rPr>
            <a:t>Regel MAPE.SERV.R4</a:t>
          </a:r>
          <a:endParaRPr lang="fi-FI" sz="1100">
            <a:solidFill>
              <a:schemeClr val="dk1"/>
            </a:solidFill>
            <a:effectLst/>
            <a:latin typeface="Arial" panose="020B0604020202020204" pitchFamily="34" charset="0"/>
            <a:ea typeface="+mn-ea"/>
            <a:cs typeface="Arial" panose="020B0604020202020204" pitchFamily="34" charset="0"/>
          </a:endParaRPr>
        </a:p>
        <a:p>
          <a:r>
            <a:rPr lang="sv-FI" sz="1100">
              <a:solidFill>
                <a:schemeClr val="dk1"/>
              </a:solidFill>
              <a:effectLst/>
              <a:latin typeface="Arial" panose="020B0604020202020204" pitchFamily="34" charset="0"/>
              <a:ea typeface="+mn-ea"/>
              <a:cs typeface="Arial" panose="020B0604020202020204" pitchFamily="34" charset="0"/>
            </a:rPr>
            <a:t>Om direktbetalningsuppdrag inte har rapporterats med SERV-posten, så ska betalningsöverföringar initierade via direktbetalning i rollen som betalarens PSP inte vara rapporterade med HPAY-posten.</a:t>
          </a:r>
          <a:endParaRPr lang="fi-FI" sz="1100">
            <a:solidFill>
              <a:schemeClr val="dk1"/>
            </a:solidFill>
            <a:effectLst/>
            <a:latin typeface="Arial" panose="020B0604020202020204" pitchFamily="34" charset="0"/>
            <a:ea typeface="+mn-ea"/>
            <a:cs typeface="Arial" panose="020B0604020202020204" pitchFamily="34" charset="0"/>
          </a:endParaRPr>
        </a:p>
        <a:p>
          <a:endParaRPr lang="fi-FI" sz="1100" b="0" baseline="0">
            <a:latin typeface="Arial" panose="020B0604020202020204" pitchFamily="34" charset="0"/>
            <a:cs typeface="Arial" panose="020B0604020202020204" pitchFamily="34" charset="0"/>
          </a:endParaRPr>
        </a:p>
      </xdr:txBody>
    </xdr:sp>
    <xdr:clientData/>
  </xdr:two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9.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0.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5277BB-6A06-4720-93D3-BA73552F8731}">
  <sheetPr>
    <tabColor rgb="FF4E55A2"/>
  </sheetPr>
  <dimension ref="B1:E36"/>
  <sheetViews>
    <sheetView tabSelected="1" zoomScaleNormal="100" workbookViewId="0">
      <selection activeCell="B9" sqref="B9"/>
    </sheetView>
  </sheetViews>
  <sheetFormatPr defaultColWidth="9.140625" defaultRowHeight="14.25" x14ac:dyDescent="0.2"/>
  <cols>
    <col min="1" max="1" width="5.140625" style="9" customWidth="1"/>
    <col min="2" max="2" width="22.42578125" style="55" customWidth="1"/>
    <col min="3" max="3" width="26.85546875" style="9" customWidth="1"/>
    <col min="4" max="4" width="34.5703125" style="56" customWidth="1"/>
    <col min="5" max="5" width="71.85546875" style="9" customWidth="1"/>
    <col min="6" max="16384" width="9.140625" style="9"/>
  </cols>
  <sheetData>
    <row r="1" spans="2:5" ht="15" thickBot="1" x14ac:dyDescent="0.25"/>
    <row r="2" spans="2:5" ht="15.75" thickBot="1" x14ac:dyDescent="0.25">
      <c r="B2" s="21" t="s">
        <v>74</v>
      </c>
      <c r="C2" s="1" t="s">
        <v>75</v>
      </c>
      <c r="D2" s="19" t="s">
        <v>78</v>
      </c>
      <c r="E2" s="1" t="s">
        <v>76</v>
      </c>
    </row>
    <row r="3" spans="2:5" ht="15" thickBot="1" x14ac:dyDescent="0.25">
      <c r="B3" s="28" t="s">
        <v>500</v>
      </c>
      <c r="C3" s="61">
        <v>45455</v>
      </c>
      <c r="D3" s="28" t="s">
        <v>502</v>
      </c>
      <c r="E3" s="57" t="s">
        <v>77</v>
      </c>
    </row>
    <row r="4" spans="2:5" ht="29.25" thickBot="1" x14ac:dyDescent="0.25">
      <c r="B4" s="28" t="s">
        <v>501</v>
      </c>
      <c r="C4" s="61">
        <v>45468</v>
      </c>
      <c r="D4" s="28" t="s">
        <v>507</v>
      </c>
      <c r="E4" s="57" t="s">
        <v>505</v>
      </c>
    </row>
    <row r="5" spans="2:5" ht="57.75" thickBot="1" x14ac:dyDescent="0.25">
      <c r="B5" s="28" t="s">
        <v>506</v>
      </c>
      <c r="C5" s="61">
        <v>45481</v>
      </c>
      <c r="D5" s="28" t="s">
        <v>528</v>
      </c>
      <c r="E5" s="151" t="s">
        <v>508</v>
      </c>
    </row>
    <row r="6" spans="2:5" ht="29.25" thickBot="1" x14ac:dyDescent="0.25">
      <c r="B6" s="28" t="s">
        <v>511</v>
      </c>
      <c r="C6" s="61">
        <v>45519</v>
      </c>
      <c r="D6" s="28" t="s">
        <v>529</v>
      </c>
      <c r="E6" s="151" t="s">
        <v>512</v>
      </c>
    </row>
    <row r="7" spans="2:5" ht="15" thickBot="1" x14ac:dyDescent="0.25">
      <c r="B7" s="28" t="s">
        <v>524</v>
      </c>
      <c r="C7" s="28" t="s">
        <v>526</v>
      </c>
      <c r="D7" s="28" t="s">
        <v>533</v>
      </c>
      <c r="E7" s="153" t="s">
        <v>525</v>
      </c>
    </row>
    <row r="8" spans="2:5" ht="161.1" customHeight="1" thickBot="1" x14ac:dyDescent="0.25">
      <c r="B8" s="155" t="s">
        <v>527</v>
      </c>
      <c r="C8" s="155" t="s">
        <v>532</v>
      </c>
      <c r="D8" s="155" t="s">
        <v>544</v>
      </c>
      <c r="E8" s="158" t="s">
        <v>536</v>
      </c>
    </row>
    <row r="9" spans="2:5" ht="64.5" customHeight="1" thickBot="1" x14ac:dyDescent="0.25">
      <c r="B9" s="155" t="s">
        <v>538</v>
      </c>
      <c r="C9" s="155" t="s">
        <v>546</v>
      </c>
      <c r="D9" s="155" t="s">
        <v>539</v>
      </c>
      <c r="E9" s="154" t="s">
        <v>543</v>
      </c>
    </row>
    <row r="10" spans="2:5" x14ac:dyDescent="0.2">
      <c r="B10" s="9"/>
      <c r="D10" s="9"/>
    </row>
    <row r="11" spans="2:5" x14ac:dyDescent="0.2">
      <c r="B11" s="9"/>
      <c r="D11" s="9"/>
    </row>
    <row r="12" spans="2:5" x14ac:dyDescent="0.2">
      <c r="B12" s="9"/>
      <c r="D12" s="9"/>
    </row>
    <row r="13" spans="2:5" x14ac:dyDescent="0.2">
      <c r="B13" s="9"/>
      <c r="D13" s="9"/>
    </row>
    <row r="14" spans="2:5" x14ac:dyDescent="0.2">
      <c r="B14" s="9"/>
      <c r="D14" s="9"/>
    </row>
    <row r="15" spans="2:5" x14ac:dyDescent="0.2">
      <c r="B15" s="9"/>
      <c r="D15" s="9"/>
    </row>
    <row r="16" spans="2:5" x14ac:dyDescent="0.2">
      <c r="B16" s="9"/>
      <c r="D16" s="9"/>
    </row>
    <row r="17" s="9" customFormat="1" x14ac:dyDescent="0.2"/>
    <row r="18" s="9" customFormat="1" x14ac:dyDescent="0.2"/>
    <row r="19" s="9" customFormat="1" x14ac:dyDescent="0.2"/>
    <row r="20" s="9" customFormat="1" x14ac:dyDescent="0.2"/>
    <row r="21" s="9" customFormat="1" x14ac:dyDescent="0.2"/>
    <row r="22" s="9" customFormat="1" x14ac:dyDescent="0.2"/>
    <row r="23" s="9" customFormat="1" x14ac:dyDescent="0.2"/>
    <row r="24" s="9" customFormat="1" x14ac:dyDescent="0.2"/>
    <row r="25" s="9" customFormat="1" x14ac:dyDescent="0.2"/>
    <row r="26" s="9" customFormat="1" x14ac:dyDescent="0.2"/>
    <row r="27" s="9" customFormat="1" x14ac:dyDescent="0.2"/>
    <row r="28" s="9" customFormat="1" x14ac:dyDescent="0.2"/>
    <row r="29" s="9" customFormat="1" x14ac:dyDescent="0.2"/>
    <row r="30" s="9" customFormat="1" x14ac:dyDescent="0.2"/>
    <row r="31" s="9" customFormat="1" x14ac:dyDescent="0.2"/>
    <row r="32" s="9" customFormat="1" x14ac:dyDescent="0.2"/>
    <row r="33" s="9" customFormat="1" x14ac:dyDescent="0.2"/>
    <row r="34" s="9" customFormat="1" x14ac:dyDescent="0.2"/>
    <row r="35" s="9" customFormat="1" x14ac:dyDescent="0.2"/>
    <row r="36" s="9" customFormat="1" x14ac:dyDescent="0.2"/>
  </sheetData>
  <phoneticPr fontId="13" type="noConversion"/>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B98D8F7-F137-4A78-9A63-BA270E274024}">
  <sheetPr>
    <tabColor rgb="FF9DA1CF"/>
  </sheetPr>
  <dimension ref="B13:AA108"/>
  <sheetViews>
    <sheetView zoomScale="80" zoomScaleNormal="80" workbookViewId="0">
      <selection activeCell="C175" sqref="C175"/>
    </sheetView>
  </sheetViews>
  <sheetFormatPr defaultRowHeight="15" x14ac:dyDescent="0.25"/>
  <cols>
    <col min="1" max="1" width="5.5703125" customWidth="1"/>
    <col min="2" max="2" width="44.5703125" customWidth="1"/>
    <col min="3" max="3" width="58.7109375" customWidth="1"/>
    <col min="4" max="4" width="26.28515625" customWidth="1"/>
    <col min="5" max="5" width="24.42578125" customWidth="1"/>
  </cols>
  <sheetData>
    <row r="13" spans="2:5" ht="37.5" customHeight="1" thickBot="1" x14ac:dyDescent="0.3"/>
    <row r="14" spans="2:5" ht="45.75" thickBot="1" x14ac:dyDescent="0.3">
      <c r="B14" s="52" t="s">
        <v>206</v>
      </c>
      <c r="C14" s="52" t="s">
        <v>205</v>
      </c>
      <c r="D14" s="52" t="s">
        <v>204</v>
      </c>
      <c r="E14" s="53" t="s">
        <v>203</v>
      </c>
    </row>
    <row r="15" spans="2:5" ht="15.75" thickBot="1" x14ac:dyDescent="0.3">
      <c r="B15" s="51" t="s">
        <v>202</v>
      </c>
      <c r="C15" s="90" t="s">
        <v>95</v>
      </c>
      <c r="D15" s="51" t="s">
        <v>201</v>
      </c>
      <c r="E15" s="51" t="s">
        <v>199</v>
      </c>
    </row>
    <row r="16" spans="2:5" ht="15.75" thickBot="1" x14ac:dyDescent="0.3">
      <c r="B16" s="51"/>
      <c r="C16" s="90" t="s">
        <v>96</v>
      </c>
      <c r="D16" s="51" t="s">
        <v>196</v>
      </c>
      <c r="E16" s="51" t="s">
        <v>199</v>
      </c>
    </row>
    <row r="17" spans="2:5" ht="15.75" thickBot="1" x14ac:dyDescent="0.3">
      <c r="B17" s="51"/>
      <c r="C17" s="90" t="s">
        <v>97</v>
      </c>
      <c r="D17" s="51" t="s">
        <v>200</v>
      </c>
      <c r="E17" s="51" t="s">
        <v>199</v>
      </c>
    </row>
    <row r="18" spans="2:5" ht="15.75" thickBot="1" x14ac:dyDescent="0.3">
      <c r="B18" s="51"/>
      <c r="C18" s="90" t="s">
        <v>98</v>
      </c>
      <c r="D18" s="51" t="s">
        <v>194</v>
      </c>
      <c r="E18" s="51" t="s">
        <v>199</v>
      </c>
    </row>
    <row r="19" spans="2:5" ht="15.75" thickBot="1" x14ac:dyDescent="0.3">
      <c r="B19" s="51" t="s">
        <v>198</v>
      </c>
      <c r="C19" s="90" t="s">
        <v>99</v>
      </c>
      <c r="D19" s="51" t="s">
        <v>196</v>
      </c>
      <c r="E19" s="51" t="s">
        <v>193</v>
      </c>
    </row>
    <row r="20" spans="2:5" ht="15.75" thickBot="1" x14ac:dyDescent="0.3">
      <c r="B20" s="51"/>
      <c r="C20" s="90" t="s">
        <v>100</v>
      </c>
      <c r="D20" s="51" t="s">
        <v>194</v>
      </c>
      <c r="E20" s="51" t="s">
        <v>193</v>
      </c>
    </row>
    <row r="21" spans="2:5" ht="15.75" thickBot="1" x14ac:dyDescent="0.3">
      <c r="B21" s="51" t="s">
        <v>197</v>
      </c>
      <c r="C21" s="90" t="s">
        <v>99</v>
      </c>
      <c r="D21" s="51" t="s">
        <v>196</v>
      </c>
      <c r="E21" s="51" t="s">
        <v>195</v>
      </c>
    </row>
    <row r="22" spans="2:5" ht="15.75" thickBot="1" x14ac:dyDescent="0.3">
      <c r="B22" s="51"/>
      <c r="C22" s="90" t="s">
        <v>100</v>
      </c>
      <c r="D22" s="51" t="s">
        <v>194</v>
      </c>
      <c r="E22" s="51" t="s">
        <v>193</v>
      </c>
    </row>
    <row r="29" spans="2:5" x14ac:dyDescent="0.25">
      <c r="B29" s="22"/>
    </row>
    <row r="30" spans="2:5" x14ac:dyDescent="0.25">
      <c r="B30" s="23"/>
    </row>
    <row r="31" spans="2:5" x14ac:dyDescent="0.25">
      <c r="B31" s="23"/>
    </row>
    <row r="32" spans="2:5" x14ac:dyDescent="0.25">
      <c r="B32" s="22"/>
    </row>
    <row r="33" spans="2:2" x14ac:dyDescent="0.25">
      <c r="B33" s="22"/>
    </row>
    <row r="34" spans="2:2" x14ac:dyDescent="0.25">
      <c r="B34" s="22"/>
    </row>
    <row r="35" spans="2:2" x14ac:dyDescent="0.25">
      <c r="B35" s="22"/>
    </row>
    <row r="36" spans="2:2" x14ac:dyDescent="0.25">
      <c r="B36" s="22"/>
    </row>
    <row r="37" spans="2:2" x14ac:dyDescent="0.25">
      <c r="B37" s="22"/>
    </row>
    <row r="38" spans="2:2" x14ac:dyDescent="0.25">
      <c r="B38" s="22"/>
    </row>
    <row r="39" spans="2:2" x14ac:dyDescent="0.25">
      <c r="B39" s="22"/>
    </row>
    <row r="40" spans="2:2" x14ac:dyDescent="0.25">
      <c r="B40" s="22"/>
    </row>
    <row r="41" spans="2:2" x14ac:dyDescent="0.25">
      <c r="B41" s="22"/>
    </row>
    <row r="42" spans="2:2" x14ac:dyDescent="0.25">
      <c r="B42" s="22"/>
    </row>
    <row r="43" spans="2:2" x14ac:dyDescent="0.25">
      <c r="B43" s="22"/>
    </row>
    <row r="44" spans="2:2" x14ac:dyDescent="0.25">
      <c r="B44" s="22"/>
    </row>
    <row r="45" spans="2:2" x14ac:dyDescent="0.25">
      <c r="B45" s="22"/>
    </row>
    <row r="46" spans="2:2" x14ac:dyDescent="0.25">
      <c r="B46" s="22"/>
    </row>
    <row r="47" spans="2:2" x14ac:dyDescent="0.25">
      <c r="B47" s="22"/>
    </row>
    <row r="48" spans="2:2" x14ac:dyDescent="0.25">
      <c r="B48" s="22"/>
    </row>
    <row r="49" spans="2:2" x14ac:dyDescent="0.25">
      <c r="B49" s="22"/>
    </row>
    <row r="50" spans="2:2" x14ac:dyDescent="0.25">
      <c r="B50" s="22"/>
    </row>
    <row r="51" spans="2:2" x14ac:dyDescent="0.25">
      <c r="B51" s="22"/>
    </row>
    <row r="52" spans="2:2" x14ac:dyDescent="0.25">
      <c r="B52" s="22"/>
    </row>
    <row r="53" spans="2:2" x14ac:dyDescent="0.25">
      <c r="B53" s="22"/>
    </row>
    <row r="54" spans="2:2" x14ac:dyDescent="0.25">
      <c r="B54" s="22"/>
    </row>
    <row r="55" spans="2:2" x14ac:dyDescent="0.25">
      <c r="B55" s="22"/>
    </row>
    <row r="56" spans="2:2" x14ac:dyDescent="0.25">
      <c r="B56" s="22"/>
    </row>
    <row r="57" spans="2:2" x14ac:dyDescent="0.25">
      <c r="B57" s="22"/>
    </row>
    <row r="58" spans="2:2" x14ac:dyDescent="0.25">
      <c r="B58" s="22"/>
    </row>
    <row r="59" spans="2:2" x14ac:dyDescent="0.25">
      <c r="B59" s="22"/>
    </row>
    <row r="60" spans="2:2" x14ac:dyDescent="0.25">
      <c r="B60" s="22"/>
    </row>
    <row r="61" spans="2:2" x14ac:dyDescent="0.25">
      <c r="B61" s="22"/>
    </row>
    <row r="62" spans="2:2" x14ac:dyDescent="0.25">
      <c r="B62" s="22"/>
    </row>
    <row r="63" spans="2:2" x14ac:dyDescent="0.25">
      <c r="B63" s="22"/>
    </row>
    <row r="64" spans="2:2" x14ac:dyDescent="0.25">
      <c r="B64" s="22"/>
    </row>
    <row r="65" spans="2:27" x14ac:dyDescent="0.25">
      <c r="B65" s="22"/>
    </row>
    <row r="66" spans="2:27" ht="15.75" thickBot="1" x14ac:dyDescent="0.3">
      <c r="B66" s="22"/>
    </row>
    <row r="67" spans="2:27" ht="15.75" thickBot="1" x14ac:dyDescent="0.3">
      <c r="B67" s="52" t="s">
        <v>520</v>
      </c>
      <c r="C67" s="52" t="s">
        <v>521</v>
      </c>
      <c r="D67" s="52" t="s">
        <v>522</v>
      </c>
      <c r="E67" s="53" t="s">
        <v>523</v>
      </c>
    </row>
    <row r="68" spans="2:27" ht="15.75" thickBot="1" x14ac:dyDescent="0.3">
      <c r="B68" s="51" t="s">
        <v>513</v>
      </c>
      <c r="C68" s="90">
        <v>1</v>
      </c>
      <c r="D68" s="51" t="s">
        <v>101</v>
      </c>
      <c r="E68" s="51" t="s">
        <v>15</v>
      </c>
    </row>
    <row r="69" spans="2:27" ht="15.75" thickBot="1" x14ac:dyDescent="0.3">
      <c r="B69" s="51" t="s">
        <v>514</v>
      </c>
      <c r="C69" s="90" t="s">
        <v>102</v>
      </c>
      <c r="D69" s="51" t="s">
        <v>103</v>
      </c>
      <c r="E69" s="51" t="s">
        <v>73</v>
      </c>
    </row>
    <row r="70" spans="2:27" ht="15.75" thickBot="1" x14ac:dyDescent="0.3">
      <c r="B70" s="51" t="s">
        <v>515</v>
      </c>
      <c r="C70" s="90" t="s">
        <v>102</v>
      </c>
      <c r="D70" s="51" t="s">
        <v>104</v>
      </c>
      <c r="E70" s="51" t="s">
        <v>73</v>
      </c>
    </row>
    <row r="71" spans="2:27" ht="15.75" thickBot="1" x14ac:dyDescent="0.3">
      <c r="B71" s="51" t="s">
        <v>516</v>
      </c>
      <c r="C71" s="90" t="s">
        <v>102</v>
      </c>
      <c r="D71" s="51" t="s">
        <v>105</v>
      </c>
      <c r="E71" s="51" t="s">
        <v>73</v>
      </c>
    </row>
    <row r="72" spans="2:27" ht="15.75" thickBot="1" x14ac:dyDescent="0.3">
      <c r="B72" s="51" t="s">
        <v>517</v>
      </c>
      <c r="C72" s="90" t="s">
        <v>102</v>
      </c>
      <c r="D72" s="51" t="s">
        <v>106</v>
      </c>
      <c r="E72" s="51" t="s">
        <v>73</v>
      </c>
    </row>
    <row r="73" spans="2:27" ht="15.75" thickBot="1" x14ac:dyDescent="0.3">
      <c r="B73" s="51" t="s">
        <v>518</v>
      </c>
      <c r="C73" s="90" t="s">
        <v>102</v>
      </c>
      <c r="D73" s="51" t="s">
        <v>107</v>
      </c>
      <c r="E73" s="51" t="s">
        <v>73</v>
      </c>
    </row>
    <row r="74" spans="2:27" ht="15.75" thickBot="1" x14ac:dyDescent="0.3">
      <c r="B74" s="51" t="s">
        <v>519</v>
      </c>
      <c r="C74" s="90" t="s">
        <v>102</v>
      </c>
      <c r="D74" s="51" t="s">
        <v>108</v>
      </c>
      <c r="E74" s="51" t="s">
        <v>73</v>
      </c>
    </row>
    <row r="75" spans="2:27" x14ac:dyDescent="0.25">
      <c r="B75" s="23"/>
    </row>
    <row r="77" spans="2:27" ht="15" customHeight="1" x14ac:dyDescent="0.25">
      <c r="B77" s="23"/>
      <c r="P77" s="165"/>
      <c r="Q77" s="165"/>
      <c r="R77" s="165"/>
      <c r="S77" s="165"/>
      <c r="T77" s="165"/>
      <c r="U77" s="165"/>
      <c r="V77" s="165"/>
      <c r="W77" s="165"/>
      <c r="X77" s="165"/>
      <c r="Y77" s="165"/>
      <c r="Z77" s="165"/>
      <c r="AA77" s="165"/>
    </row>
    <row r="78" spans="2:27" x14ac:dyDescent="0.25">
      <c r="P78" s="165"/>
      <c r="Q78" s="165"/>
      <c r="R78" s="165"/>
      <c r="S78" s="165"/>
      <c r="T78" s="165"/>
      <c r="U78" s="165"/>
      <c r="V78" s="165"/>
      <c r="W78" s="165"/>
      <c r="X78" s="165"/>
      <c r="Y78" s="165"/>
      <c r="Z78" s="165"/>
      <c r="AA78" s="165"/>
    </row>
    <row r="79" spans="2:27" x14ac:dyDescent="0.25">
      <c r="P79" s="165"/>
      <c r="Q79" s="165"/>
      <c r="R79" s="165"/>
      <c r="S79" s="165"/>
      <c r="T79" s="165"/>
      <c r="U79" s="165"/>
      <c r="V79" s="165"/>
      <c r="W79" s="165"/>
      <c r="X79" s="165"/>
      <c r="Y79" s="165"/>
      <c r="Z79" s="165"/>
      <c r="AA79" s="165"/>
    </row>
    <row r="80" spans="2:27" x14ac:dyDescent="0.25">
      <c r="P80" s="165"/>
      <c r="Q80" s="165"/>
      <c r="R80" s="165"/>
      <c r="S80" s="165"/>
      <c r="T80" s="165"/>
      <c r="U80" s="165"/>
      <c r="V80" s="165"/>
      <c r="W80" s="165"/>
      <c r="X80" s="165"/>
      <c r="Y80" s="165"/>
      <c r="Z80" s="165"/>
      <c r="AA80" s="165"/>
    </row>
    <row r="81" spans="2:27" x14ac:dyDescent="0.25">
      <c r="B81" s="91"/>
      <c r="C81" s="91"/>
      <c r="D81" s="92"/>
      <c r="P81" s="165"/>
      <c r="Q81" s="165"/>
      <c r="R81" s="165"/>
      <c r="S81" s="165"/>
      <c r="T81" s="165"/>
      <c r="U81" s="165"/>
      <c r="V81" s="165"/>
      <c r="W81" s="165"/>
      <c r="X81" s="165"/>
      <c r="Y81" s="165"/>
      <c r="Z81" s="165"/>
      <c r="AA81" s="165"/>
    </row>
    <row r="82" spans="2:27" x14ac:dyDescent="0.25">
      <c r="B82" s="91"/>
      <c r="C82" s="91"/>
      <c r="D82" s="92"/>
      <c r="P82" s="165"/>
      <c r="Q82" s="165"/>
      <c r="R82" s="165"/>
      <c r="S82" s="165"/>
      <c r="T82" s="165"/>
      <c r="U82" s="165"/>
      <c r="V82" s="165"/>
      <c r="W82" s="165"/>
      <c r="X82" s="165"/>
      <c r="Y82" s="165"/>
      <c r="Z82" s="165"/>
      <c r="AA82" s="165"/>
    </row>
    <row r="83" spans="2:27" x14ac:dyDescent="0.25">
      <c r="B83" s="91"/>
      <c r="C83" s="91"/>
      <c r="D83" s="92"/>
      <c r="P83" s="165"/>
      <c r="Q83" s="165"/>
      <c r="R83" s="165"/>
      <c r="S83" s="165"/>
      <c r="T83" s="165"/>
      <c r="U83" s="165"/>
      <c r="V83" s="165"/>
      <c r="W83" s="165"/>
      <c r="X83" s="165"/>
      <c r="Y83" s="165"/>
      <c r="Z83" s="165"/>
      <c r="AA83" s="165"/>
    </row>
    <row r="84" spans="2:27" x14ac:dyDescent="0.25">
      <c r="B84" s="91"/>
      <c r="C84" s="91"/>
      <c r="D84" s="92"/>
      <c r="P84" s="165"/>
      <c r="Q84" s="165"/>
      <c r="R84" s="165"/>
      <c r="S84" s="165"/>
      <c r="T84" s="165"/>
      <c r="U84" s="165"/>
      <c r="V84" s="165"/>
      <c r="W84" s="165"/>
      <c r="X84" s="165"/>
      <c r="Y84" s="165"/>
      <c r="Z84" s="165"/>
      <c r="AA84" s="165"/>
    </row>
    <row r="85" spans="2:27" x14ac:dyDescent="0.25">
      <c r="B85" s="91"/>
      <c r="C85" s="91"/>
      <c r="D85" s="92"/>
      <c r="P85" s="165"/>
      <c r="Q85" s="165"/>
      <c r="R85" s="165"/>
      <c r="S85" s="165"/>
      <c r="T85" s="165"/>
      <c r="U85" s="165"/>
      <c r="V85" s="165"/>
      <c r="W85" s="165"/>
      <c r="X85" s="165"/>
      <c r="Y85" s="165"/>
      <c r="Z85" s="165"/>
      <c r="AA85" s="165"/>
    </row>
    <row r="86" spans="2:27" x14ac:dyDescent="0.25">
      <c r="B86" s="91"/>
      <c r="C86" s="91"/>
      <c r="D86" s="92"/>
      <c r="P86" s="165"/>
      <c r="Q86" s="165"/>
      <c r="R86" s="165"/>
      <c r="S86" s="165"/>
      <c r="T86" s="165"/>
      <c r="U86" s="165"/>
      <c r="V86" s="165"/>
      <c r="W86" s="165"/>
      <c r="X86" s="165"/>
      <c r="Y86" s="165"/>
      <c r="Z86" s="165"/>
      <c r="AA86" s="165"/>
    </row>
    <row r="87" spans="2:27" x14ac:dyDescent="0.25">
      <c r="B87" s="91"/>
      <c r="C87" s="91"/>
      <c r="D87" s="92"/>
    </row>
    <row r="88" spans="2:27" x14ac:dyDescent="0.25">
      <c r="B88" s="91"/>
      <c r="C88" s="91"/>
      <c r="D88" s="92"/>
    </row>
    <row r="90" spans="2:27" x14ac:dyDescent="0.25">
      <c r="B90" s="22"/>
    </row>
    <row r="91" spans="2:27" x14ac:dyDescent="0.25">
      <c r="B91" s="23"/>
    </row>
    <row r="92" spans="2:27" x14ac:dyDescent="0.25">
      <c r="B92" s="23"/>
    </row>
    <row r="95" spans="2:27" x14ac:dyDescent="0.25">
      <c r="B95" s="22"/>
    </row>
    <row r="96" spans="2:27" x14ac:dyDescent="0.25">
      <c r="B96" s="23"/>
    </row>
    <row r="97" spans="2:2" x14ac:dyDescent="0.25">
      <c r="B97" s="22"/>
    </row>
    <row r="99" spans="2:2" x14ac:dyDescent="0.25">
      <c r="B99" s="23"/>
    </row>
    <row r="100" spans="2:2" x14ac:dyDescent="0.25">
      <c r="B100" s="23"/>
    </row>
    <row r="101" spans="2:2" x14ac:dyDescent="0.25">
      <c r="B101" s="23"/>
    </row>
    <row r="102" spans="2:2" x14ac:dyDescent="0.25">
      <c r="B102" s="23"/>
    </row>
    <row r="103" spans="2:2" x14ac:dyDescent="0.25">
      <c r="B103" s="23"/>
    </row>
    <row r="106" spans="2:2" x14ac:dyDescent="0.25">
      <c r="B106" s="23"/>
    </row>
    <row r="108" spans="2:2" x14ac:dyDescent="0.25">
      <c r="B108" s="23"/>
    </row>
  </sheetData>
  <mergeCells count="1">
    <mergeCell ref="P77:AA86"/>
  </mergeCells>
  <pageMargins left="0.7" right="0.7" top="0.75" bottom="0.75" header="0.3" footer="0.3"/>
  <pageSetup paperSize="9" orientation="portrait" verticalDpi="0"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E4E9476-88DC-4BC9-8D6B-5D63C2BEBE34}">
  <sheetPr>
    <tabColor theme="8" tint="0.59999389629810485"/>
  </sheetPr>
  <dimension ref="B4:J29"/>
  <sheetViews>
    <sheetView topLeftCell="A8" zoomScale="80" zoomScaleNormal="80" workbookViewId="0">
      <selection activeCell="F34" sqref="F34"/>
    </sheetView>
  </sheetViews>
  <sheetFormatPr defaultColWidth="9.140625" defaultRowHeight="14.25" x14ac:dyDescent="0.2"/>
  <cols>
    <col min="1" max="1" width="9.140625" style="9"/>
    <col min="2" max="2" width="11.28515625" style="32" customWidth="1"/>
    <col min="3" max="3" width="41.5703125" style="9" customWidth="1"/>
    <col min="4" max="4" width="30.5703125" style="31" customWidth="1"/>
    <col min="5" max="5" width="36.140625" style="9" customWidth="1"/>
    <col min="6" max="6" width="22.28515625" style="9" customWidth="1"/>
    <col min="7" max="7" width="11.140625" style="41" customWidth="1"/>
    <col min="8" max="8" width="29.140625" style="31" customWidth="1"/>
    <col min="9" max="9" width="22.28515625" style="9" customWidth="1"/>
    <col min="10" max="10" width="66" style="9" customWidth="1"/>
    <col min="11" max="16384" width="9.140625" style="9"/>
  </cols>
  <sheetData>
    <row r="4" spans="2:10" ht="13.5" customHeight="1" x14ac:dyDescent="0.2">
      <c r="B4" s="62"/>
    </row>
    <row r="5" spans="2:10" ht="15" thickBot="1" x14ac:dyDescent="0.25"/>
    <row r="6" spans="2:10" ht="17.100000000000001" customHeight="1" thickBot="1" x14ac:dyDescent="0.25">
      <c r="B6" s="46" t="s">
        <v>79</v>
      </c>
      <c r="C6" s="47" t="s">
        <v>80</v>
      </c>
      <c r="D6" s="140" t="s">
        <v>223</v>
      </c>
      <c r="E6" s="140" t="s">
        <v>242</v>
      </c>
      <c r="F6" s="47" t="s">
        <v>230</v>
      </c>
      <c r="G6" s="48" t="s">
        <v>82</v>
      </c>
      <c r="H6" s="47" t="s">
        <v>83</v>
      </c>
      <c r="I6" s="47" t="s">
        <v>84</v>
      </c>
      <c r="J6" s="47" t="s">
        <v>85</v>
      </c>
    </row>
    <row r="7" spans="2:10" ht="36.75" customHeight="1" x14ac:dyDescent="0.2">
      <c r="B7" s="172">
        <v>1</v>
      </c>
      <c r="C7" s="34" t="s">
        <v>87</v>
      </c>
      <c r="D7" s="172" t="s">
        <v>6</v>
      </c>
      <c r="E7" s="196"/>
      <c r="F7" s="4"/>
      <c r="G7" s="192" t="s">
        <v>2</v>
      </c>
      <c r="H7" s="190" t="s">
        <v>222</v>
      </c>
      <c r="I7" s="172" t="s">
        <v>0</v>
      </c>
      <c r="J7" s="190" t="s">
        <v>11</v>
      </c>
    </row>
    <row r="8" spans="2:10" ht="41.25" customHeight="1" thickBot="1" x14ac:dyDescent="0.25">
      <c r="B8" s="176"/>
      <c r="C8" s="141" t="s">
        <v>228</v>
      </c>
      <c r="D8" s="176"/>
      <c r="E8" s="198"/>
      <c r="F8" s="5"/>
      <c r="G8" s="193"/>
      <c r="H8" s="191"/>
      <c r="I8" s="176"/>
      <c r="J8" s="191"/>
    </row>
    <row r="9" spans="2:10" ht="31.5" customHeight="1" x14ac:dyDescent="0.2">
      <c r="B9" s="172">
        <v>2</v>
      </c>
      <c r="C9" s="33" t="s">
        <v>88</v>
      </c>
      <c r="D9" s="172" t="s">
        <v>7</v>
      </c>
      <c r="E9" s="172"/>
      <c r="F9" s="17"/>
      <c r="G9" s="194" t="s">
        <v>2</v>
      </c>
      <c r="H9" s="174" t="s">
        <v>221</v>
      </c>
      <c r="I9" s="172" t="s">
        <v>90</v>
      </c>
      <c r="J9" s="174" t="s">
        <v>1</v>
      </c>
    </row>
    <row r="10" spans="2:10" ht="37.5" customHeight="1" thickBot="1" x14ac:dyDescent="0.25">
      <c r="B10" s="173"/>
      <c r="C10" s="35" t="s">
        <v>89</v>
      </c>
      <c r="D10" s="173"/>
      <c r="E10" s="173"/>
      <c r="F10" s="18"/>
      <c r="G10" s="195"/>
      <c r="H10" s="175"/>
      <c r="I10" s="173"/>
      <c r="J10" s="175"/>
    </row>
    <row r="11" spans="2:10" ht="30" customHeight="1" x14ac:dyDescent="0.2">
      <c r="B11" s="172">
        <v>3</v>
      </c>
      <c r="C11" s="33" t="s">
        <v>91</v>
      </c>
      <c r="D11" s="172" t="s">
        <v>8</v>
      </c>
      <c r="E11" s="196"/>
      <c r="F11" s="4"/>
      <c r="G11" s="29" t="s">
        <v>2</v>
      </c>
      <c r="H11" s="134" t="s">
        <v>220</v>
      </c>
      <c r="I11" s="17" t="s">
        <v>0</v>
      </c>
      <c r="J11" s="134" t="s">
        <v>11</v>
      </c>
    </row>
    <row r="12" spans="2:10" ht="37.5" customHeight="1" thickBot="1" x14ac:dyDescent="0.25">
      <c r="B12" s="173"/>
      <c r="C12" s="44" t="s">
        <v>228</v>
      </c>
      <c r="D12" s="173"/>
      <c r="E12" s="197"/>
      <c r="F12" s="5"/>
      <c r="G12" s="27" t="s">
        <v>3</v>
      </c>
      <c r="H12" s="131" t="s">
        <v>220</v>
      </c>
      <c r="I12" s="25" t="s">
        <v>0</v>
      </c>
      <c r="J12" s="137" t="s">
        <v>219</v>
      </c>
    </row>
    <row r="13" spans="2:10" ht="45.75" customHeight="1" x14ac:dyDescent="0.2">
      <c r="B13" s="172">
        <v>4</v>
      </c>
      <c r="C13" s="34" t="s">
        <v>93</v>
      </c>
      <c r="D13" s="172" t="s">
        <v>9</v>
      </c>
      <c r="E13" s="180"/>
      <c r="F13" s="96"/>
      <c r="G13" s="36" t="s">
        <v>2</v>
      </c>
      <c r="H13" s="136" t="s">
        <v>217</v>
      </c>
      <c r="I13" s="38" t="s">
        <v>90</v>
      </c>
      <c r="J13" s="136" t="s">
        <v>1</v>
      </c>
    </row>
    <row r="14" spans="2:10" ht="36.75" customHeight="1" thickBot="1" x14ac:dyDescent="0.25">
      <c r="B14" s="173"/>
      <c r="C14" s="142" t="s">
        <v>218</v>
      </c>
      <c r="D14" s="173"/>
      <c r="E14" s="181"/>
      <c r="F14" s="97"/>
      <c r="G14" s="37" t="s">
        <v>3</v>
      </c>
      <c r="H14" s="137" t="s">
        <v>217</v>
      </c>
      <c r="I14" s="11" t="s">
        <v>0</v>
      </c>
      <c r="J14" s="146" t="s">
        <v>216</v>
      </c>
    </row>
    <row r="15" spans="2:10" ht="27.75" customHeight="1" x14ac:dyDescent="0.2">
      <c r="B15" s="25">
        <v>5</v>
      </c>
      <c r="C15" s="43" t="s">
        <v>92</v>
      </c>
      <c r="D15" s="172" t="s">
        <v>10</v>
      </c>
      <c r="E15" s="166"/>
      <c r="F15" s="166"/>
      <c r="G15" s="168" t="s">
        <v>2</v>
      </c>
      <c r="H15" s="170" t="s">
        <v>215</v>
      </c>
      <c r="I15" s="172" t="s">
        <v>0</v>
      </c>
      <c r="J15" s="174" t="s">
        <v>231</v>
      </c>
    </row>
    <row r="16" spans="2:10" ht="48.6" customHeight="1" thickBot="1" x14ac:dyDescent="0.25">
      <c r="B16" s="18"/>
      <c r="C16" s="104" t="s">
        <v>229</v>
      </c>
      <c r="D16" s="173"/>
      <c r="E16" s="167"/>
      <c r="F16" s="167"/>
      <c r="G16" s="169"/>
      <c r="H16" s="171"/>
      <c r="I16" s="173"/>
      <c r="J16" s="175"/>
    </row>
    <row r="17" spans="2:10" ht="35.25" customHeight="1" x14ac:dyDescent="0.2">
      <c r="B17" s="176">
        <v>6</v>
      </c>
      <c r="C17" s="43" t="s">
        <v>497</v>
      </c>
      <c r="D17" s="176" t="s">
        <v>12</v>
      </c>
      <c r="E17" s="177"/>
      <c r="F17" s="10"/>
      <c r="G17" s="13" t="s">
        <v>2</v>
      </c>
      <c r="H17" s="145" t="s">
        <v>213</v>
      </c>
      <c r="I17" s="17" t="s">
        <v>90</v>
      </c>
      <c r="J17" s="147" t="s">
        <v>232</v>
      </c>
    </row>
    <row r="18" spans="2:10" ht="48.75" customHeight="1" thickBot="1" x14ac:dyDescent="0.25">
      <c r="B18" s="173"/>
      <c r="C18" s="143" t="s">
        <v>214</v>
      </c>
      <c r="D18" s="173"/>
      <c r="E18" s="178"/>
      <c r="F18" s="98"/>
      <c r="G18" s="14" t="s">
        <v>3</v>
      </c>
      <c r="H18" s="145" t="s">
        <v>213</v>
      </c>
      <c r="I18" s="18" t="s">
        <v>0</v>
      </c>
      <c r="J18" s="138" t="s">
        <v>212</v>
      </c>
    </row>
    <row r="19" spans="2:10" ht="51" customHeight="1" x14ac:dyDescent="0.2">
      <c r="B19" s="25"/>
      <c r="C19" s="45" t="s">
        <v>94</v>
      </c>
      <c r="D19" s="166" t="s">
        <v>13</v>
      </c>
      <c r="E19" s="10"/>
      <c r="F19" s="10"/>
      <c r="G19" s="99" t="s">
        <v>2</v>
      </c>
      <c r="H19" s="136" t="s">
        <v>210</v>
      </c>
      <c r="I19" s="8" t="s">
        <v>0</v>
      </c>
      <c r="J19" s="136" t="s">
        <v>17</v>
      </c>
    </row>
    <row r="20" spans="2:10" ht="33" customHeight="1" thickBot="1" x14ac:dyDescent="0.25">
      <c r="B20" s="25">
        <v>7</v>
      </c>
      <c r="C20" s="144" t="s">
        <v>211</v>
      </c>
      <c r="D20" s="167"/>
      <c r="E20" s="10"/>
      <c r="F20" s="98"/>
      <c r="G20" s="100" t="s">
        <v>3</v>
      </c>
      <c r="H20" s="137" t="s">
        <v>210</v>
      </c>
      <c r="I20" s="8" t="s">
        <v>0</v>
      </c>
      <c r="J20" s="137" t="s">
        <v>209</v>
      </c>
    </row>
    <row r="21" spans="2:10" ht="36" customHeight="1" x14ac:dyDescent="0.2">
      <c r="B21" s="172">
        <v>8</v>
      </c>
      <c r="C21" s="15" t="s">
        <v>109</v>
      </c>
      <c r="D21" s="172" t="s">
        <v>14</v>
      </c>
      <c r="E21" s="179"/>
      <c r="F21" s="72"/>
      <c r="G21" s="26" t="s">
        <v>2</v>
      </c>
      <c r="H21" s="136" t="s">
        <v>208</v>
      </c>
      <c r="I21" s="17" t="s">
        <v>90</v>
      </c>
      <c r="J21" s="136" t="s">
        <v>504</v>
      </c>
    </row>
    <row r="22" spans="2:10" ht="56.25" customHeight="1" thickBot="1" x14ac:dyDescent="0.25">
      <c r="B22" s="173"/>
      <c r="C22" s="3" t="s">
        <v>503</v>
      </c>
      <c r="D22" s="173"/>
      <c r="E22" s="178"/>
      <c r="F22" s="95"/>
      <c r="G22" s="28" t="s">
        <v>3</v>
      </c>
      <c r="H22" s="137" t="s">
        <v>208</v>
      </c>
      <c r="I22" s="18" t="s">
        <v>0</v>
      </c>
      <c r="J22" s="157" t="s">
        <v>531</v>
      </c>
    </row>
    <row r="23" spans="2:10" ht="15" x14ac:dyDescent="0.2">
      <c r="B23" s="176">
        <v>9</v>
      </c>
      <c r="C23" s="7" t="s">
        <v>110</v>
      </c>
      <c r="D23" s="188" t="s">
        <v>16</v>
      </c>
      <c r="E23" s="177"/>
      <c r="F23" s="94"/>
      <c r="G23" s="183"/>
      <c r="H23" s="185"/>
      <c r="I23" s="187"/>
      <c r="J23" s="177"/>
    </row>
    <row r="24" spans="2:10" ht="15" thickBot="1" x14ac:dyDescent="0.25">
      <c r="B24" s="173"/>
      <c r="C24" s="104" t="s">
        <v>207</v>
      </c>
      <c r="D24" s="189"/>
      <c r="E24" s="178"/>
      <c r="F24" s="95"/>
      <c r="G24" s="184"/>
      <c r="H24" s="186"/>
      <c r="I24" s="167"/>
      <c r="J24" s="178"/>
    </row>
    <row r="27" spans="2:10" x14ac:dyDescent="0.2">
      <c r="B27" s="54"/>
      <c r="C27" s="24"/>
      <c r="D27" s="40"/>
      <c r="E27" s="24"/>
      <c r="F27" s="24"/>
      <c r="G27" s="42"/>
      <c r="H27" s="40"/>
      <c r="I27" s="24"/>
      <c r="J27" s="24"/>
    </row>
    <row r="28" spans="2:10" x14ac:dyDescent="0.2">
      <c r="B28" s="39"/>
      <c r="C28" s="24"/>
      <c r="D28" s="40"/>
      <c r="E28" s="24"/>
      <c r="F28" s="24"/>
      <c r="G28" s="42"/>
      <c r="H28" s="40"/>
      <c r="I28" s="24"/>
      <c r="J28" s="24"/>
    </row>
    <row r="29" spans="2:10" ht="12.75" customHeight="1" x14ac:dyDescent="0.2">
      <c r="B29" s="182"/>
      <c r="C29" s="182"/>
      <c r="D29" s="182"/>
      <c r="E29" s="182"/>
      <c r="F29" s="182"/>
      <c r="G29" s="182"/>
      <c r="H29" s="182"/>
      <c r="I29" s="182"/>
      <c r="J29" s="182"/>
    </row>
  </sheetData>
  <mergeCells count="42">
    <mergeCell ref="B11:B12"/>
    <mergeCell ref="E11:E12"/>
    <mergeCell ref="B9:B10"/>
    <mergeCell ref="E9:E10"/>
    <mergeCell ref="B7:B8"/>
    <mergeCell ref="E7:E8"/>
    <mergeCell ref="D7:D8"/>
    <mergeCell ref="D9:D10"/>
    <mergeCell ref="D11:D12"/>
    <mergeCell ref="I9:I10"/>
    <mergeCell ref="J7:J8"/>
    <mergeCell ref="G7:G8"/>
    <mergeCell ref="H7:H8"/>
    <mergeCell ref="I7:I8"/>
    <mergeCell ref="J9:J10"/>
    <mergeCell ref="G9:G10"/>
    <mergeCell ref="H9:H10"/>
    <mergeCell ref="B29:J29"/>
    <mergeCell ref="B23:B24"/>
    <mergeCell ref="E23:E24"/>
    <mergeCell ref="G23:G24"/>
    <mergeCell ref="H23:H24"/>
    <mergeCell ref="I23:I24"/>
    <mergeCell ref="J23:J24"/>
    <mergeCell ref="D23:D24"/>
    <mergeCell ref="B17:B18"/>
    <mergeCell ref="E17:E18"/>
    <mergeCell ref="B21:B22"/>
    <mergeCell ref="E21:E22"/>
    <mergeCell ref="B13:B14"/>
    <mergeCell ref="E13:E14"/>
    <mergeCell ref="E15:E16"/>
    <mergeCell ref="D13:D14"/>
    <mergeCell ref="D15:D16"/>
    <mergeCell ref="D17:D18"/>
    <mergeCell ref="D19:D20"/>
    <mergeCell ref="D21:D22"/>
    <mergeCell ref="F15:F16"/>
    <mergeCell ref="G15:G16"/>
    <mergeCell ref="H15:H16"/>
    <mergeCell ref="I15:I16"/>
    <mergeCell ref="J15:J16"/>
  </mergeCells>
  <pageMargins left="0.7" right="0.7" top="0.75" bottom="0.75" header="0.3" footer="0.3"/>
  <pageSetup paperSize="9" orientation="portrait" verticalDpi="0"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BC8A07-32C4-46C2-9EA8-A926F977E61A}">
  <sheetPr>
    <tabColor theme="8" tint="0.59999389629810485"/>
  </sheetPr>
  <dimension ref="B4:K25"/>
  <sheetViews>
    <sheetView zoomScale="80" zoomScaleNormal="80" workbookViewId="0">
      <selection activeCell="C6" sqref="C6:C7"/>
    </sheetView>
  </sheetViews>
  <sheetFormatPr defaultColWidth="9.140625" defaultRowHeight="14.25" x14ac:dyDescent="0.2"/>
  <cols>
    <col min="1" max="1" width="9.140625" style="55"/>
    <col min="2" max="2" width="19.5703125" style="55" customWidth="1"/>
    <col min="3" max="3" width="18.7109375" style="55" customWidth="1"/>
    <col min="4" max="4" width="60.28515625" style="63" customWidth="1"/>
    <col min="5" max="5" width="42" style="55" customWidth="1"/>
    <col min="6" max="6" width="32" style="55" customWidth="1"/>
    <col min="7" max="7" width="28.7109375" style="55" customWidth="1"/>
    <col min="8" max="8" width="18.7109375" style="55" customWidth="1"/>
    <col min="9" max="9" width="58.85546875" style="58" customWidth="1"/>
    <col min="10" max="10" width="18.7109375" style="65" customWidth="1"/>
    <col min="11" max="11" width="27.7109375" style="58" customWidth="1"/>
    <col min="12" max="16384" width="9.140625" style="55"/>
  </cols>
  <sheetData>
    <row r="4" spans="2:11" ht="15" thickBot="1" x14ac:dyDescent="0.25">
      <c r="K4" s="139"/>
    </row>
    <row r="5" spans="2:11" ht="15.75" thickBot="1" x14ac:dyDescent="0.3">
      <c r="B5" s="16" t="s">
        <v>86</v>
      </c>
      <c r="C5" s="6" t="s">
        <v>79</v>
      </c>
      <c r="D5" s="47" t="s">
        <v>80</v>
      </c>
      <c r="E5" s="1" t="s">
        <v>81</v>
      </c>
      <c r="F5" s="47" t="s">
        <v>242</v>
      </c>
      <c r="G5" s="47" t="s">
        <v>230</v>
      </c>
      <c r="H5" s="12" t="s">
        <v>82</v>
      </c>
      <c r="I5" s="19" t="s">
        <v>83</v>
      </c>
      <c r="J5" s="66" t="s">
        <v>84</v>
      </c>
      <c r="K5" s="19" t="s">
        <v>85</v>
      </c>
    </row>
    <row r="6" spans="2:11" ht="23.25" customHeight="1" x14ac:dyDescent="0.2">
      <c r="B6" s="4"/>
      <c r="C6" s="172">
        <v>1</v>
      </c>
      <c r="D6" s="152" t="s">
        <v>111</v>
      </c>
      <c r="E6" s="172" t="s">
        <v>27</v>
      </c>
      <c r="F6" s="208" t="s">
        <v>237</v>
      </c>
      <c r="G6" s="170" t="s">
        <v>233</v>
      </c>
      <c r="H6" s="192" t="s">
        <v>2</v>
      </c>
      <c r="I6" s="174" t="s">
        <v>283</v>
      </c>
      <c r="J6" s="172" t="s">
        <v>0</v>
      </c>
      <c r="K6" s="199" t="s">
        <v>147</v>
      </c>
    </row>
    <row r="7" spans="2:11" ht="22.5" customHeight="1" thickBot="1" x14ac:dyDescent="0.25">
      <c r="B7" s="176" t="s">
        <v>116</v>
      </c>
      <c r="C7" s="173"/>
      <c r="D7" s="44"/>
      <c r="E7" s="207"/>
      <c r="F7" s="209"/>
      <c r="G7" s="171"/>
      <c r="H7" s="210"/>
      <c r="I7" s="175"/>
      <c r="J7" s="173"/>
      <c r="K7" s="200"/>
    </row>
    <row r="8" spans="2:11" ht="66.75" customHeight="1" x14ac:dyDescent="0.2">
      <c r="B8" s="176"/>
      <c r="C8" s="172">
        <v>2</v>
      </c>
      <c r="D8" s="203" t="s">
        <v>112</v>
      </c>
      <c r="E8" s="172" t="s">
        <v>28</v>
      </c>
      <c r="F8" s="208" t="s">
        <v>238</v>
      </c>
      <c r="G8" s="170" t="s">
        <v>234</v>
      </c>
      <c r="H8" s="27" t="s">
        <v>2</v>
      </c>
      <c r="I8" s="125" t="s">
        <v>284</v>
      </c>
      <c r="J8" s="25" t="s">
        <v>0</v>
      </c>
      <c r="K8" s="30" t="s">
        <v>147</v>
      </c>
    </row>
    <row r="9" spans="2:11" ht="22.5" customHeight="1" thickBot="1" x14ac:dyDescent="0.25">
      <c r="B9" s="176"/>
      <c r="C9" s="173"/>
      <c r="D9" s="204"/>
      <c r="E9" s="173"/>
      <c r="F9" s="209"/>
      <c r="G9" s="171"/>
      <c r="H9" s="28" t="s">
        <v>3</v>
      </c>
      <c r="I9" s="126" t="s">
        <v>285</v>
      </c>
      <c r="J9" s="18" t="s">
        <v>0</v>
      </c>
      <c r="K9" s="71" t="s">
        <v>227</v>
      </c>
    </row>
    <row r="10" spans="2:11" ht="77.25" customHeight="1" x14ac:dyDescent="0.2">
      <c r="B10" s="176"/>
      <c r="C10" s="201">
        <v>3</v>
      </c>
      <c r="D10" s="203" t="s">
        <v>113</v>
      </c>
      <c r="E10" s="172" t="s">
        <v>29</v>
      </c>
      <c r="F10" s="201"/>
      <c r="G10" s="101"/>
      <c r="H10" s="26" t="s">
        <v>2</v>
      </c>
      <c r="I10" s="136" t="s">
        <v>286</v>
      </c>
      <c r="J10" s="17" t="s">
        <v>0</v>
      </c>
      <c r="K10" s="73" t="s">
        <v>241</v>
      </c>
    </row>
    <row r="11" spans="2:11" ht="51" customHeight="1" thickBot="1" x14ac:dyDescent="0.25">
      <c r="B11" s="176"/>
      <c r="C11" s="202"/>
      <c r="D11" s="204"/>
      <c r="E11" s="173"/>
      <c r="F11" s="202"/>
      <c r="G11" s="102"/>
      <c r="H11" s="28" t="s">
        <v>3</v>
      </c>
      <c r="I11" s="137" t="s">
        <v>287</v>
      </c>
      <c r="J11" s="80" t="s">
        <v>0</v>
      </c>
      <c r="K11" s="71" t="s">
        <v>226</v>
      </c>
    </row>
    <row r="12" spans="2:11" ht="49.5" customHeight="1" x14ac:dyDescent="0.2">
      <c r="B12" s="176"/>
      <c r="C12" s="201">
        <v>4</v>
      </c>
      <c r="D12" s="203" t="s">
        <v>114</v>
      </c>
      <c r="E12" s="205" t="s">
        <v>30</v>
      </c>
      <c r="F12" s="172"/>
      <c r="G12" s="103"/>
      <c r="H12" s="49" t="s">
        <v>2</v>
      </c>
      <c r="I12" s="127" t="s">
        <v>288</v>
      </c>
      <c r="J12" s="67" t="s">
        <v>0</v>
      </c>
      <c r="K12" s="73" t="s">
        <v>241</v>
      </c>
    </row>
    <row r="13" spans="2:11" ht="43.5" customHeight="1" thickBot="1" x14ac:dyDescent="0.25">
      <c r="B13" s="176"/>
      <c r="C13" s="202"/>
      <c r="D13" s="204"/>
      <c r="E13" s="206"/>
      <c r="F13" s="173"/>
      <c r="G13" s="104"/>
      <c r="H13" s="14" t="s">
        <v>3</v>
      </c>
      <c r="I13" s="138" t="s">
        <v>282</v>
      </c>
      <c r="J13" s="68" t="s">
        <v>0</v>
      </c>
      <c r="K13" s="71" t="s">
        <v>224</v>
      </c>
    </row>
    <row r="14" spans="2:11" ht="43.5" customHeight="1" x14ac:dyDescent="0.2">
      <c r="B14" s="176"/>
      <c r="C14" s="25">
        <v>5</v>
      </c>
      <c r="D14" s="203" t="s">
        <v>115</v>
      </c>
      <c r="E14" s="172" t="s">
        <v>31</v>
      </c>
      <c r="F14" s="213" t="s">
        <v>239</v>
      </c>
      <c r="G14" s="211" t="s">
        <v>235</v>
      </c>
      <c r="H14" s="27" t="s">
        <v>2</v>
      </c>
      <c r="I14" s="131" t="s">
        <v>289</v>
      </c>
      <c r="J14" s="25" t="s">
        <v>0</v>
      </c>
      <c r="K14" s="5" t="s">
        <v>148</v>
      </c>
    </row>
    <row r="15" spans="2:11" ht="46.5" customHeight="1" thickBot="1" x14ac:dyDescent="0.25">
      <c r="B15" s="176"/>
      <c r="C15" s="25"/>
      <c r="D15" s="204"/>
      <c r="E15" s="173"/>
      <c r="F15" s="214"/>
      <c r="G15" s="212"/>
      <c r="H15" s="27" t="s">
        <v>3</v>
      </c>
      <c r="I15" s="131" t="s">
        <v>290</v>
      </c>
      <c r="J15" s="25" t="s">
        <v>0</v>
      </c>
      <c r="K15" s="5" t="s">
        <v>224</v>
      </c>
    </row>
    <row r="16" spans="2:11" ht="51" customHeight="1" x14ac:dyDescent="0.2">
      <c r="B16" s="176"/>
      <c r="C16" s="172">
        <v>6</v>
      </c>
      <c r="D16" s="203" t="s">
        <v>225</v>
      </c>
      <c r="E16" s="172" t="s">
        <v>32</v>
      </c>
      <c r="F16" s="213" t="s">
        <v>240</v>
      </c>
      <c r="G16" s="211" t="s">
        <v>236</v>
      </c>
      <c r="H16" s="26" t="s">
        <v>2</v>
      </c>
      <c r="I16" s="136" t="s">
        <v>292</v>
      </c>
      <c r="J16" s="17" t="s">
        <v>0</v>
      </c>
      <c r="K16" s="4" t="s">
        <v>147</v>
      </c>
    </row>
    <row r="17" spans="2:11" ht="36" customHeight="1" thickBot="1" x14ac:dyDescent="0.25">
      <c r="B17" s="25"/>
      <c r="C17" s="173"/>
      <c r="D17" s="204"/>
      <c r="E17" s="173"/>
      <c r="F17" s="214"/>
      <c r="G17" s="212"/>
      <c r="H17" s="28" t="s">
        <v>3</v>
      </c>
      <c r="I17" s="137" t="s">
        <v>291</v>
      </c>
      <c r="J17" s="18" t="s">
        <v>0</v>
      </c>
      <c r="K17" s="70" t="s">
        <v>224</v>
      </c>
    </row>
    <row r="18" spans="2:11" ht="48.75" customHeight="1" x14ac:dyDescent="0.2">
      <c r="B18" s="172" t="s">
        <v>117</v>
      </c>
      <c r="C18" s="172">
        <v>7</v>
      </c>
      <c r="D18" s="203" t="s">
        <v>118</v>
      </c>
      <c r="E18" s="172" t="s">
        <v>33</v>
      </c>
      <c r="F18" s="166"/>
      <c r="G18" s="105"/>
      <c r="H18" s="26" t="s">
        <v>2</v>
      </c>
      <c r="I18" s="85" t="s">
        <v>534</v>
      </c>
      <c r="J18" s="17" t="s">
        <v>18</v>
      </c>
      <c r="K18" s="30">
        <v>0</v>
      </c>
    </row>
    <row r="19" spans="2:11" ht="54" customHeight="1" thickBot="1" x14ac:dyDescent="0.25">
      <c r="B19" s="176"/>
      <c r="C19" s="176"/>
      <c r="D19" s="216"/>
      <c r="E19" s="217"/>
      <c r="F19" s="187"/>
      <c r="G19" s="106"/>
      <c r="H19" s="27" t="s">
        <v>3</v>
      </c>
      <c r="I19" s="131" t="s">
        <v>537</v>
      </c>
      <c r="J19" s="25" t="s">
        <v>0</v>
      </c>
      <c r="K19" s="5" t="s">
        <v>224</v>
      </c>
    </row>
    <row r="20" spans="2:11" ht="49.5" customHeight="1" x14ac:dyDescent="0.2">
      <c r="B20" s="176"/>
      <c r="C20" s="172">
        <v>8</v>
      </c>
      <c r="D20" s="203" t="s">
        <v>117</v>
      </c>
      <c r="E20" s="172" t="s">
        <v>34</v>
      </c>
      <c r="F20" s="166"/>
      <c r="G20" s="105"/>
      <c r="H20" s="26" t="s">
        <v>2</v>
      </c>
      <c r="I20" s="136" t="s">
        <v>294</v>
      </c>
      <c r="J20" s="17" t="s">
        <v>18</v>
      </c>
      <c r="K20" s="30">
        <v>0</v>
      </c>
    </row>
    <row r="21" spans="2:11" ht="36" customHeight="1" thickBot="1" x14ac:dyDescent="0.25">
      <c r="B21" s="173"/>
      <c r="C21" s="173"/>
      <c r="D21" s="204"/>
      <c r="E21" s="173"/>
      <c r="F21" s="167"/>
      <c r="G21" s="107"/>
      <c r="H21" s="28" t="s">
        <v>3</v>
      </c>
      <c r="I21" s="137" t="s">
        <v>295</v>
      </c>
      <c r="J21" s="18" t="s">
        <v>0</v>
      </c>
      <c r="K21" s="70" t="s">
        <v>224</v>
      </c>
    </row>
    <row r="23" spans="2:11" x14ac:dyDescent="0.2">
      <c r="B23" s="59"/>
      <c r="C23" s="59"/>
      <c r="D23" s="64"/>
      <c r="E23" s="59"/>
      <c r="F23" s="59"/>
      <c r="G23" s="59"/>
      <c r="H23" s="59"/>
      <c r="I23" s="60"/>
      <c r="J23" s="69"/>
      <c r="K23" s="60"/>
    </row>
    <row r="24" spans="2:11" x14ac:dyDescent="0.2">
      <c r="B24" s="59"/>
      <c r="C24" s="59"/>
      <c r="D24" s="64"/>
      <c r="E24" s="59"/>
      <c r="F24" s="59"/>
      <c r="G24" s="59"/>
      <c r="H24" s="59"/>
      <c r="I24" s="60"/>
      <c r="J24" s="69"/>
      <c r="K24" s="60"/>
    </row>
    <row r="25" spans="2:11" x14ac:dyDescent="0.2">
      <c r="B25" s="215"/>
      <c r="C25" s="215"/>
      <c r="D25" s="215"/>
      <c r="E25" s="215"/>
      <c r="F25" s="215"/>
      <c r="G25" s="215"/>
      <c r="H25" s="215"/>
      <c r="I25" s="215"/>
      <c r="J25" s="215"/>
      <c r="K25" s="215"/>
    </row>
  </sheetData>
  <mergeCells count="41">
    <mergeCell ref="C10:C11"/>
    <mergeCell ref="D10:D11"/>
    <mergeCell ref="E10:E11"/>
    <mergeCell ref="B25:K25"/>
    <mergeCell ref="C20:C21"/>
    <mergeCell ref="D20:D21"/>
    <mergeCell ref="E20:E21"/>
    <mergeCell ref="F20:F21"/>
    <mergeCell ref="B18:B21"/>
    <mergeCell ref="C18:C19"/>
    <mergeCell ref="D18:D19"/>
    <mergeCell ref="E18:E19"/>
    <mergeCell ref="F18:F19"/>
    <mergeCell ref="F16:F17"/>
    <mergeCell ref="D14:D15"/>
    <mergeCell ref="E14:E15"/>
    <mergeCell ref="E8:E9"/>
    <mergeCell ref="F8:F9"/>
    <mergeCell ref="J6:J7"/>
    <mergeCell ref="F10:F11"/>
    <mergeCell ref="F14:F15"/>
    <mergeCell ref="I6:I7"/>
    <mergeCell ref="G6:G7"/>
    <mergeCell ref="G8:G9"/>
    <mergeCell ref="G14:G15"/>
    <mergeCell ref="K6:K7"/>
    <mergeCell ref="B7:B16"/>
    <mergeCell ref="C12:C13"/>
    <mergeCell ref="D12:D13"/>
    <mergeCell ref="E12:E13"/>
    <mergeCell ref="F12:F13"/>
    <mergeCell ref="C16:C17"/>
    <mergeCell ref="D16:D17"/>
    <mergeCell ref="E16:E17"/>
    <mergeCell ref="C8:C9"/>
    <mergeCell ref="C6:C7"/>
    <mergeCell ref="E6:E7"/>
    <mergeCell ref="F6:F7"/>
    <mergeCell ref="H6:H7"/>
    <mergeCell ref="G16:G17"/>
    <mergeCell ref="D8:D9"/>
  </mergeCells>
  <pageMargins left="0.7" right="0.7" top="0.75" bottom="0.75" header="0.3" footer="0.3"/>
  <pageSetup paperSize="9" orientation="portrait" verticalDpi="0"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C6CF688-1258-4561-BC42-886BA50D9C3F}">
  <sheetPr>
    <tabColor theme="8" tint="0.59999389629810485"/>
  </sheetPr>
  <dimension ref="B4:K26"/>
  <sheetViews>
    <sheetView zoomScale="80" zoomScaleNormal="80" workbookViewId="0">
      <selection activeCell="C6" sqref="C6:C7"/>
    </sheetView>
  </sheetViews>
  <sheetFormatPr defaultColWidth="9.140625" defaultRowHeight="14.25" x14ac:dyDescent="0.2"/>
  <cols>
    <col min="1" max="1" width="9.140625" style="55"/>
    <col min="2" max="2" width="20.28515625" style="55" customWidth="1"/>
    <col min="3" max="3" width="10.7109375" style="55" customWidth="1"/>
    <col min="4" max="4" width="60.28515625" style="63" customWidth="1"/>
    <col min="5" max="5" width="20.7109375" style="55" bestFit="1" customWidth="1"/>
    <col min="6" max="7" width="33.28515625" style="55" customWidth="1"/>
    <col min="8" max="8" width="12.85546875" style="55" customWidth="1"/>
    <col min="9" max="9" width="63.7109375" style="58" customWidth="1"/>
    <col min="10" max="10" width="18.7109375" style="65" customWidth="1"/>
    <col min="11" max="11" width="27.7109375" style="58" customWidth="1"/>
    <col min="12" max="16384" width="9.140625" style="55"/>
  </cols>
  <sheetData>
    <row r="4" spans="2:11" ht="15" thickBot="1" x14ac:dyDescent="0.25"/>
    <row r="5" spans="2:11" ht="15.75" thickBot="1" x14ac:dyDescent="0.3">
      <c r="B5" s="16" t="s">
        <v>86</v>
      </c>
      <c r="C5" s="6" t="s">
        <v>79</v>
      </c>
      <c r="D5" s="47" t="s">
        <v>80</v>
      </c>
      <c r="E5" s="1" t="s">
        <v>81</v>
      </c>
      <c r="F5" s="47" t="s">
        <v>242</v>
      </c>
      <c r="G5" s="47" t="s">
        <v>230</v>
      </c>
      <c r="H5" s="12" t="s">
        <v>82</v>
      </c>
      <c r="I5" s="19" t="s">
        <v>83</v>
      </c>
      <c r="J5" s="66" t="s">
        <v>84</v>
      </c>
      <c r="K5" s="19" t="s">
        <v>85</v>
      </c>
    </row>
    <row r="6" spans="2:11" ht="15" x14ac:dyDescent="0.2">
      <c r="B6" s="4"/>
      <c r="C6" s="172">
        <v>1</v>
      </c>
      <c r="D6" s="115" t="s">
        <v>119</v>
      </c>
      <c r="E6" s="172" t="s">
        <v>35</v>
      </c>
      <c r="F6" s="208" t="s">
        <v>261</v>
      </c>
      <c r="G6" s="208" t="s">
        <v>245</v>
      </c>
      <c r="H6" s="192" t="s">
        <v>2</v>
      </c>
      <c r="I6" s="218" t="s">
        <v>296</v>
      </c>
      <c r="J6" s="176" t="s">
        <v>0</v>
      </c>
      <c r="K6" s="199" t="s">
        <v>273</v>
      </c>
    </row>
    <row r="7" spans="2:11" ht="15" thickBot="1" x14ac:dyDescent="0.25">
      <c r="B7" s="176" t="s">
        <v>116</v>
      </c>
      <c r="C7" s="173"/>
      <c r="D7" s="44"/>
      <c r="E7" s="207"/>
      <c r="F7" s="209"/>
      <c r="G7" s="209"/>
      <c r="H7" s="193"/>
      <c r="I7" s="200"/>
      <c r="J7" s="176"/>
      <c r="K7" s="200"/>
    </row>
    <row r="8" spans="2:11" ht="69" customHeight="1" x14ac:dyDescent="0.2">
      <c r="B8" s="176"/>
      <c r="C8" s="172">
        <v>2</v>
      </c>
      <c r="D8" s="203" t="s">
        <v>257</v>
      </c>
      <c r="E8" s="172" t="s">
        <v>246</v>
      </c>
      <c r="F8" s="208" t="s">
        <v>262</v>
      </c>
      <c r="G8" s="208" t="s">
        <v>247</v>
      </c>
      <c r="H8" s="49" t="s">
        <v>2</v>
      </c>
      <c r="I8" s="116" t="s">
        <v>297</v>
      </c>
      <c r="J8" s="17" t="s">
        <v>0</v>
      </c>
      <c r="K8" s="30" t="s">
        <v>269</v>
      </c>
    </row>
    <row r="9" spans="2:11" ht="42.75" customHeight="1" thickBot="1" x14ac:dyDescent="0.25">
      <c r="B9" s="176"/>
      <c r="C9" s="173"/>
      <c r="D9" s="204"/>
      <c r="E9" s="173"/>
      <c r="F9" s="222"/>
      <c r="G9" s="209"/>
      <c r="H9" s="27" t="s">
        <v>3</v>
      </c>
      <c r="I9" s="79" t="s">
        <v>298</v>
      </c>
      <c r="J9" s="80" t="s">
        <v>0</v>
      </c>
      <c r="K9" s="71" t="s">
        <v>224</v>
      </c>
    </row>
    <row r="10" spans="2:11" ht="35.25" customHeight="1" thickBot="1" x14ac:dyDescent="0.25">
      <c r="B10" s="176"/>
      <c r="C10" s="17">
        <v>3</v>
      </c>
      <c r="D10" s="117" t="s">
        <v>120</v>
      </c>
      <c r="E10" s="18" t="s">
        <v>248</v>
      </c>
      <c r="F10" s="118" t="s">
        <v>263</v>
      </c>
      <c r="G10" s="118" t="s">
        <v>249</v>
      </c>
      <c r="H10" s="77" t="s">
        <v>2</v>
      </c>
      <c r="I10" s="78" t="s">
        <v>299</v>
      </c>
      <c r="J10" s="74" t="s">
        <v>0</v>
      </c>
      <c r="K10" s="113" t="s">
        <v>164</v>
      </c>
    </row>
    <row r="11" spans="2:11" ht="42" customHeight="1" x14ac:dyDescent="0.2">
      <c r="B11" s="176"/>
      <c r="C11" s="201">
        <v>4</v>
      </c>
      <c r="D11" s="203" t="s">
        <v>258</v>
      </c>
      <c r="E11" s="172" t="s">
        <v>250</v>
      </c>
      <c r="F11" s="201"/>
      <c r="G11" s="111"/>
      <c r="H11" s="26" t="s">
        <v>2</v>
      </c>
      <c r="I11" s="73" t="s">
        <v>301</v>
      </c>
      <c r="J11" s="67" t="s">
        <v>0</v>
      </c>
      <c r="K11" s="73" t="s">
        <v>251</v>
      </c>
    </row>
    <row r="12" spans="2:11" ht="31.5" customHeight="1" thickBot="1" x14ac:dyDescent="0.25">
      <c r="B12" s="176"/>
      <c r="C12" s="202"/>
      <c r="D12" s="204"/>
      <c r="E12" s="173"/>
      <c r="F12" s="202"/>
      <c r="G12" s="112"/>
      <c r="H12" s="28" t="s">
        <v>3</v>
      </c>
      <c r="I12" s="71" t="s">
        <v>300</v>
      </c>
      <c r="J12" s="18" t="s">
        <v>0</v>
      </c>
      <c r="K12" s="71" t="s">
        <v>241</v>
      </c>
    </row>
    <row r="13" spans="2:11" ht="37.5" customHeight="1" x14ac:dyDescent="0.2">
      <c r="B13" s="176"/>
      <c r="C13" s="201">
        <v>5</v>
      </c>
      <c r="D13" s="203" t="s">
        <v>259</v>
      </c>
      <c r="E13" s="205" t="s">
        <v>252</v>
      </c>
      <c r="F13" s="208" t="s">
        <v>264</v>
      </c>
      <c r="G13" s="208" t="s">
        <v>253</v>
      </c>
      <c r="H13" s="49" t="s">
        <v>2</v>
      </c>
      <c r="I13" s="50" t="s">
        <v>302</v>
      </c>
      <c r="J13" s="67" t="s">
        <v>0</v>
      </c>
      <c r="K13" s="30" t="s">
        <v>270</v>
      </c>
    </row>
    <row r="14" spans="2:11" ht="45.75" customHeight="1" x14ac:dyDescent="0.2">
      <c r="B14" s="176"/>
      <c r="C14" s="220"/>
      <c r="D14" s="216"/>
      <c r="E14" s="221"/>
      <c r="F14" s="219"/>
      <c r="G14" s="219"/>
      <c r="H14" s="13" t="s">
        <v>3</v>
      </c>
      <c r="I14" s="79" t="s">
        <v>303</v>
      </c>
      <c r="J14" s="80" t="s">
        <v>0</v>
      </c>
      <c r="K14" s="73" t="s">
        <v>271</v>
      </c>
    </row>
    <row r="15" spans="2:11" ht="37.5" customHeight="1" x14ac:dyDescent="0.2">
      <c r="B15" s="176"/>
      <c r="C15" s="220"/>
      <c r="D15" s="216"/>
      <c r="E15" s="221"/>
      <c r="F15" s="219"/>
      <c r="G15" s="219"/>
      <c r="H15" s="13" t="s">
        <v>4</v>
      </c>
      <c r="I15" s="79" t="s">
        <v>304</v>
      </c>
      <c r="J15" s="80" t="s">
        <v>0</v>
      </c>
      <c r="K15" s="73" t="s">
        <v>272</v>
      </c>
    </row>
    <row r="16" spans="2:11" ht="36" customHeight="1" thickBot="1" x14ac:dyDescent="0.25">
      <c r="B16" s="176"/>
      <c r="C16" s="202"/>
      <c r="D16" s="204"/>
      <c r="E16" s="206"/>
      <c r="F16" s="209"/>
      <c r="G16" s="209"/>
      <c r="H16" s="14" t="s">
        <v>5</v>
      </c>
      <c r="I16" s="20" t="s">
        <v>305</v>
      </c>
      <c r="J16" s="68" t="s">
        <v>0</v>
      </c>
      <c r="K16" s="71" t="s">
        <v>254</v>
      </c>
    </row>
    <row r="17" spans="2:11" ht="39" customHeight="1" thickBot="1" x14ac:dyDescent="0.25">
      <c r="B17" s="176"/>
      <c r="C17" s="25">
        <v>6</v>
      </c>
      <c r="D17" s="115" t="s">
        <v>260</v>
      </c>
      <c r="E17" s="17" t="s">
        <v>255</v>
      </c>
      <c r="F17" s="119" t="s">
        <v>265</v>
      </c>
      <c r="G17" s="119" t="s">
        <v>256</v>
      </c>
      <c r="H17" s="27" t="s">
        <v>2</v>
      </c>
      <c r="I17" s="5" t="s">
        <v>307</v>
      </c>
      <c r="J17" s="25" t="s">
        <v>0</v>
      </c>
      <c r="K17" s="5" t="s">
        <v>147</v>
      </c>
    </row>
    <row r="18" spans="2:11" ht="46.5" customHeight="1" thickBot="1" x14ac:dyDescent="0.25">
      <c r="B18" s="176"/>
      <c r="C18" s="74">
        <v>7</v>
      </c>
      <c r="D18" s="120" t="s">
        <v>115</v>
      </c>
      <c r="E18" s="74" t="s">
        <v>31</v>
      </c>
      <c r="F18" s="121" t="s">
        <v>266</v>
      </c>
      <c r="G18" s="121" t="s">
        <v>235</v>
      </c>
      <c r="H18" s="77" t="s">
        <v>2</v>
      </c>
      <c r="I18" s="76" t="s">
        <v>306</v>
      </c>
      <c r="J18" s="74" t="s">
        <v>0</v>
      </c>
      <c r="K18" s="76" t="s">
        <v>147</v>
      </c>
    </row>
    <row r="19" spans="2:11" ht="67.5" customHeight="1" thickBot="1" x14ac:dyDescent="0.25">
      <c r="B19" s="176"/>
      <c r="C19" s="74">
        <v>8</v>
      </c>
      <c r="D19" s="120" t="s">
        <v>267</v>
      </c>
      <c r="E19" s="122" t="s">
        <v>32</v>
      </c>
      <c r="F19" s="121" t="s">
        <v>268</v>
      </c>
      <c r="G19" s="121" t="s">
        <v>236</v>
      </c>
      <c r="H19" s="77" t="s">
        <v>2</v>
      </c>
      <c r="I19" s="76" t="s">
        <v>308</v>
      </c>
      <c r="J19" s="74" t="s">
        <v>0</v>
      </c>
      <c r="K19" s="76" t="s">
        <v>147</v>
      </c>
    </row>
    <row r="20" spans="2:11" ht="15" customHeight="1" x14ac:dyDescent="0.2">
      <c r="B20" s="172" t="s">
        <v>117</v>
      </c>
      <c r="C20" s="172">
        <v>9</v>
      </c>
      <c r="D20" s="203" t="s">
        <v>118</v>
      </c>
      <c r="E20" s="172" t="s">
        <v>33</v>
      </c>
      <c r="F20" s="179"/>
      <c r="G20" s="72"/>
      <c r="H20" s="192" t="s">
        <v>2</v>
      </c>
      <c r="I20" s="218" t="s">
        <v>309</v>
      </c>
      <c r="J20" s="172" t="s">
        <v>18</v>
      </c>
      <c r="K20" s="218">
        <v>0</v>
      </c>
    </row>
    <row r="21" spans="2:11" ht="15" customHeight="1" x14ac:dyDescent="0.2">
      <c r="B21" s="176"/>
      <c r="C21" s="176"/>
      <c r="D21" s="216"/>
      <c r="E21" s="217"/>
      <c r="F21" s="177"/>
      <c r="G21" s="94"/>
      <c r="H21" s="193"/>
      <c r="I21" s="199"/>
      <c r="J21" s="176"/>
      <c r="K21" s="199"/>
    </row>
    <row r="22" spans="2:11" ht="15.75" customHeight="1" thickBot="1" x14ac:dyDescent="0.25">
      <c r="B22" s="176"/>
      <c r="C22" s="173"/>
      <c r="D22" s="204"/>
      <c r="E22" s="207"/>
      <c r="F22" s="178"/>
      <c r="G22" s="95"/>
      <c r="H22" s="210"/>
      <c r="I22" s="200"/>
      <c r="J22" s="173"/>
      <c r="K22" s="200"/>
    </row>
    <row r="23" spans="2:11" x14ac:dyDescent="0.2">
      <c r="B23" s="82"/>
    </row>
    <row r="24" spans="2:11" x14ac:dyDescent="0.2">
      <c r="B24" s="59"/>
      <c r="C24" s="59"/>
      <c r="D24" s="64"/>
      <c r="E24" s="59"/>
      <c r="F24" s="59"/>
      <c r="G24" s="59"/>
      <c r="H24" s="59"/>
      <c r="I24" s="60"/>
      <c r="J24" s="69"/>
      <c r="K24" s="60"/>
    </row>
    <row r="25" spans="2:11" x14ac:dyDescent="0.2">
      <c r="B25" s="59"/>
      <c r="C25" s="59"/>
      <c r="D25" s="64"/>
      <c r="E25" s="59"/>
      <c r="F25" s="59"/>
      <c r="G25" s="59"/>
      <c r="H25" s="59"/>
      <c r="I25" s="60"/>
      <c r="J25" s="69"/>
      <c r="K25" s="60"/>
    </row>
    <row r="26" spans="2:11" x14ac:dyDescent="0.2">
      <c r="B26" s="215"/>
      <c r="C26" s="215"/>
      <c r="D26" s="215"/>
      <c r="E26" s="215"/>
      <c r="F26" s="215"/>
      <c r="G26" s="215"/>
      <c r="H26" s="215"/>
      <c r="I26" s="215"/>
      <c r="J26" s="215"/>
      <c r="K26" s="215"/>
    </row>
  </sheetData>
  <mergeCells count="33">
    <mergeCell ref="J6:J7"/>
    <mergeCell ref="K6:K7"/>
    <mergeCell ref="B7:B19"/>
    <mergeCell ref="C8:C9"/>
    <mergeCell ref="D8:D9"/>
    <mergeCell ref="E8:E9"/>
    <mergeCell ref="F8:F9"/>
    <mergeCell ref="G8:G9"/>
    <mergeCell ref="C11:C12"/>
    <mergeCell ref="D11:D12"/>
    <mergeCell ref="C6:C7"/>
    <mergeCell ref="E6:E7"/>
    <mergeCell ref="F6:F7"/>
    <mergeCell ref="G6:G7"/>
    <mergeCell ref="H6:H7"/>
    <mergeCell ref="I6:I7"/>
    <mergeCell ref="E11:E12"/>
    <mergeCell ref="F11:F12"/>
    <mergeCell ref="C13:C16"/>
    <mergeCell ref="D13:D16"/>
    <mergeCell ref="E13:E16"/>
    <mergeCell ref="F13:F16"/>
    <mergeCell ref="G13:G16"/>
    <mergeCell ref="B20:B22"/>
    <mergeCell ref="C20:C22"/>
    <mergeCell ref="D20:D22"/>
    <mergeCell ref="E20:E22"/>
    <mergeCell ref="F20:F22"/>
    <mergeCell ref="H20:H22"/>
    <mergeCell ref="I20:I22"/>
    <mergeCell ref="J20:J22"/>
    <mergeCell ref="K20:K22"/>
    <mergeCell ref="B26:K26"/>
  </mergeCells>
  <pageMargins left="0.7" right="0.7" top="0.75" bottom="0.75" header="0.3" footer="0.3"/>
  <pageSetup paperSize="9" orientation="portrait" verticalDpi="0"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AA8C614-7228-45A5-81B6-09B8CA7DF99A}">
  <sheetPr>
    <tabColor theme="8" tint="0.59999389629810485"/>
  </sheetPr>
  <dimension ref="B4:K22"/>
  <sheetViews>
    <sheetView zoomScale="80" zoomScaleNormal="80" workbookViewId="0">
      <selection activeCell="C6" sqref="C6"/>
    </sheetView>
  </sheetViews>
  <sheetFormatPr defaultColWidth="9.140625" defaultRowHeight="14.25" x14ac:dyDescent="0.2"/>
  <cols>
    <col min="1" max="1" width="9.140625" style="55"/>
    <col min="2" max="2" width="20.5703125" style="55" customWidth="1"/>
    <col min="3" max="3" width="18.7109375" style="55" customWidth="1"/>
    <col min="4" max="4" width="60.28515625" style="63" customWidth="1"/>
    <col min="5" max="5" width="42" style="55" customWidth="1"/>
    <col min="6" max="6" width="29.42578125" style="55" customWidth="1"/>
    <col min="7" max="7" width="23.85546875" style="55" customWidth="1"/>
    <col min="8" max="8" width="18.7109375" style="55" customWidth="1"/>
    <col min="9" max="9" width="60.7109375" style="58" customWidth="1"/>
    <col min="10" max="10" width="18.7109375" style="65" customWidth="1"/>
    <col min="11" max="11" width="27.7109375" style="58" customWidth="1"/>
    <col min="12" max="16384" width="9.140625" style="55"/>
  </cols>
  <sheetData>
    <row r="4" spans="2:11" ht="15" thickBot="1" x14ac:dyDescent="0.25"/>
    <row r="5" spans="2:11" ht="30.75" thickBot="1" x14ac:dyDescent="0.3">
      <c r="B5" s="16" t="s">
        <v>86</v>
      </c>
      <c r="C5" s="6" t="s">
        <v>79</v>
      </c>
      <c r="D5" s="47" t="s">
        <v>80</v>
      </c>
      <c r="E5" s="1" t="s">
        <v>81</v>
      </c>
      <c r="F5" s="47" t="s">
        <v>242</v>
      </c>
      <c r="G5" s="47" t="s">
        <v>230</v>
      </c>
      <c r="H5" s="12" t="s">
        <v>82</v>
      </c>
      <c r="I5" s="19" t="s">
        <v>83</v>
      </c>
      <c r="J5" s="66" t="s">
        <v>84</v>
      </c>
      <c r="K5" s="19" t="s">
        <v>85</v>
      </c>
    </row>
    <row r="6" spans="2:11" ht="38.25" customHeight="1" thickBot="1" x14ac:dyDescent="0.25">
      <c r="B6" s="4"/>
      <c r="C6" s="17">
        <v>1</v>
      </c>
      <c r="D6" s="33" t="s">
        <v>150</v>
      </c>
      <c r="E6" s="17" t="s">
        <v>36</v>
      </c>
      <c r="F6" s="85" t="s">
        <v>342</v>
      </c>
      <c r="G6" s="123" t="s">
        <v>244</v>
      </c>
      <c r="H6" s="77" t="s">
        <v>2</v>
      </c>
      <c r="I6" s="124" t="s">
        <v>312</v>
      </c>
      <c r="J6" s="74" t="s">
        <v>0</v>
      </c>
      <c r="K6" s="76" t="s">
        <v>149</v>
      </c>
    </row>
    <row r="7" spans="2:11" ht="42.75" customHeight="1" x14ac:dyDescent="0.2">
      <c r="B7" s="176" t="s">
        <v>116</v>
      </c>
      <c r="C7" s="172">
        <v>2</v>
      </c>
      <c r="D7" s="203" t="s">
        <v>19</v>
      </c>
      <c r="E7" s="172" t="s">
        <v>37</v>
      </c>
      <c r="F7" s="208"/>
      <c r="G7" s="208"/>
      <c r="H7" s="27" t="s">
        <v>2</v>
      </c>
      <c r="I7" s="125" t="s">
        <v>310</v>
      </c>
      <c r="J7" s="25" t="s">
        <v>0</v>
      </c>
      <c r="K7" s="73" t="s">
        <v>241</v>
      </c>
    </row>
    <row r="8" spans="2:11" ht="42.75" customHeight="1" thickBot="1" x14ac:dyDescent="0.25">
      <c r="B8" s="176"/>
      <c r="C8" s="173"/>
      <c r="D8" s="204"/>
      <c r="E8" s="173"/>
      <c r="F8" s="209"/>
      <c r="G8" s="209"/>
      <c r="H8" s="28" t="s">
        <v>3</v>
      </c>
      <c r="I8" s="126" t="s">
        <v>311</v>
      </c>
      <c r="J8" s="18" t="s">
        <v>0</v>
      </c>
      <c r="K8" s="71" t="s">
        <v>224</v>
      </c>
    </row>
    <row r="9" spans="2:11" ht="46.5" customHeight="1" x14ac:dyDescent="0.2">
      <c r="B9" s="176"/>
      <c r="C9" s="201">
        <v>3</v>
      </c>
      <c r="D9" s="203" t="s">
        <v>121</v>
      </c>
      <c r="E9" s="172" t="s">
        <v>38</v>
      </c>
      <c r="F9" s="172"/>
      <c r="G9" s="25"/>
      <c r="H9" s="27" t="s">
        <v>2</v>
      </c>
      <c r="I9" s="125" t="s">
        <v>314</v>
      </c>
      <c r="J9" s="25" t="s">
        <v>0</v>
      </c>
      <c r="K9" s="73" t="s">
        <v>241</v>
      </c>
    </row>
    <row r="10" spans="2:11" ht="36.75" customHeight="1" thickBot="1" x14ac:dyDescent="0.25">
      <c r="B10" s="176"/>
      <c r="C10" s="202"/>
      <c r="D10" s="204"/>
      <c r="E10" s="173"/>
      <c r="F10" s="173"/>
      <c r="G10" s="18"/>
      <c r="H10" s="28" t="s">
        <v>3</v>
      </c>
      <c r="I10" s="126" t="s">
        <v>313</v>
      </c>
      <c r="J10" s="18" t="s">
        <v>0</v>
      </c>
      <c r="K10" s="71" t="s">
        <v>224</v>
      </c>
    </row>
    <row r="11" spans="2:11" ht="48.75" customHeight="1" x14ac:dyDescent="0.2">
      <c r="B11" s="176"/>
      <c r="C11" s="201">
        <v>4</v>
      </c>
      <c r="D11" s="203" t="s">
        <v>122</v>
      </c>
      <c r="E11" s="172" t="s">
        <v>39</v>
      </c>
      <c r="F11" s="201"/>
      <c r="G11" s="111"/>
      <c r="H11" s="26" t="s">
        <v>2</v>
      </c>
      <c r="I11" s="125" t="s">
        <v>316</v>
      </c>
      <c r="J11" s="67" t="s">
        <v>0</v>
      </c>
      <c r="K11" s="73" t="s">
        <v>241</v>
      </c>
    </row>
    <row r="12" spans="2:11" ht="51.75" customHeight="1" thickBot="1" x14ac:dyDescent="0.25">
      <c r="B12" s="176"/>
      <c r="C12" s="202"/>
      <c r="D12" s="204"/>
      <c r="E12" s="173"/>
      <c r="F12" s="202"/>
      <c r="G12" s="112"/>
      <c r="H12" s="28" t="s">
        <v>3</v>
      </c>
      <c r="I12" s="126" t="s">
        <v>315</v>
      </c>
      <c r="J12" s="18" t="s">
        <v>0</v>
      </c>
      <c r="K12" s="71" t="s">
        <v>224</v>
      </c>
    </row>
    <row r="13" spans="2:11" ht="50.25" customHeight="1" x14ac:dyDescent="0.2">
      <c r="B13" s="176"/>
      <c r="C13" s="201">
        <v>5</v>
      </c>
      <c r="D13" s="203" t="s">
        <v>123</v>
      </c>
      <c r="E13" s="205" t="s">
        <v>40</v>
      </c>
      <c r="F13" s="196"/>
      <c r="G13" s="114"/>
      <c r="H13" s="49" t="s">
        <v>2</v>
      </c>
      <c r="I13" s="127" t="s">
        <v>318</v>
      </c>
      <c r="J13" s="67" t="s">
        <v>0</v>
      </c>
      <c r="K13" s="30" t="s">
        <v>241</v>
      </c>
    </row>
    <row r="14" spans="2:11" ht="48.75" customHeight="1" thickBot="1" x14ac:dyDescent="0.25">
      <c r="B14" s="176"/>
      <c r="C14" s="220"/>
      <c r="D14" s="204"/>
      <c r="E14" s="221"/>
      <c r="F14" s="198"/>
      <c r="G14" s="2"/>
      <c r="H14" s="13" t="s">
        <v>3</v>
      </c>
      <c r="I14" s="128" t="s">
        <v>317</v>
      </c>
      <c r="J14" s="80" t="s">
        <v>0</v>
      </c>
      <c r="K14" s="73" t="s">
        <v>224</v>
      </c>
    </row>
    <row r="15" spans="2:11" ht="43.5" customHeight="1" thickBot="1" x14ac:dyDescent="0.25">
      <c r="B15" s="176"/>
      <c r="C15" s="74">
        <v>6</v>
      </c>
      <c r="D15" s="135" t="s">
        <v>496</v>
      </c>
      <c r="E15" s="74" t="s">
        <v>32</v>
      </c>
      <c r="F15" s="86" t="s">
        <v>268</v>
      </c>
      <c r="G15" s="86" t="s">
        <v>236</v>
      </c>
      <c r="H15" s="77" t="s">
        <v>2</v>
      </c>
      <c r="I15" s="124" t="s">
        <v>308</v>
      </c>
      <c r="J15" s="74" t="s">
        <v>0</v>
      </c>
      <c r="K15" s="76" t="s">
        <v>147</v>
      </c>
    </row>
    <row r="16" spans="2:11" ht="15" customHeight="1" x14ac:dyDescent="0.2">
      <c r="B16" s="172" t="s">
        <v>117</v>
      </c>
      <c r="C16" s="172">
        <v>7</v>
      </c>
      <c r="D16" s="203" t="s">
        <v>118</v>
      </c>
      <c r="E16" s="172" t="s">
        <v>33</v>
      </c>
      <c r="F16" s="179"/>
      <c r="G16" s="72"/>
      <c r="H16" s="192" t="s">
        <v>2</v>
      </c>
      <c r="I16" s="174" t="s">
        <v>309</v>
      </c>
      <c r="J16" s="172" t="s">
        <v>18</v>
      </c>
      <c r="K16" s="218">
        <v>0</v>
      </c>
    </row>
    <row r="17" spans="2:11" ht="15" customHeight="1" x14ac:dyDescent="0.2">
      <c r="B17" s="176"/>
      <c r="C17" s="176"/>
      <c r="D17" s="216"/>
      <c r="E17" s="217"/>
      <c r="F17" s="177"/>
      <c r="G17" s="94"/>
      <c r="H17" s="193"/>
      <c r="I17" s="223"/>
      <c r="J17" s="176"/>
      <c r="K17" s="199"/>
    </row>
    <row r="18" spans="2:11" ht="15.75" customHeight="1" thickBot="1" x14ac:dyDescent="0.25">
      <c r="B18" s="176"/>
      <c r="C18" s="173"/>
      <c r="D18" s="204"/>
      <c r="E18" s="207"/>
      <c r="F18" s="178"/>
      <c r="G18" s="95"/>
      <c r="H18" s="210"/>
      <c r="I18" s="175"/>
      <c r="J18" s="173"/>
      <c r="K18" s="200"/>
    </row>
    <row r="19" spans="2:11" x14ac:dyDescent="0.2">
      <c r="B19" s="82"/>
    </row>
    <row r="20" spans="2:11" x14ac:dyDescent="0.2">
      <c r="B20" s="59"/>
      <c r="C20" s="59"/>
      <c r="D20" s="64"/>
      <c r="E20" s="59"/>
      <c r="F20" s="59"/>
      <c r="G20" s="59"/>
      <c r="H20" s="59"/>
      <c r="I20" s="60"/>
      <c r="J20" s="69"/>
      <c r="K20" s="60"/>
    </row>
    <row r="21" spans="2:11" x14ac:dyDescent="0.2">
      <c r="B21" s="59"/>
      <c r="C21" s="59"/>
      <c r="D21" s="64"/>
      <c r="E21" s="59"/>
      <c r="F21" s="59"/>
      <c r="G21" s="59"/>
      <c r="H21" s="59"/>
      <c r="I21" s="60"/>
      <c r="J21" s="69"/>
      <c r="K21" s="60"/>
    </row>
    <row r="22" spans="2:11" x14ac:dyDescent="0.2">
      <c r="B22" s="215"/>
      <c r="C22" s="215"/>
      <c r="D22" s="215"/>
      <c r="E22" s="215"/>
      <c r="F22" s="215"/>
      <c r="G22" s="215"/>
      <c r="H22" s="215"/>
      <c r="I22" s="215"/>
      <c r="J22" s="215"/>
      <c r="K22" s="215"/>
    </row>
  </sheetData>
  <mergeCells count="28">
    <mergeCell ref="E7:E8"/>
    <mergeCell ref="F7:F8"/>
    <mergeCell ref="B7:B15"/>
    <mergeCell ref="C11:C12"/>
    <mergeCell ref="D11:D12"/>
    <mergeCell ref="E11:E12"/>
    <mergeCell ref="F11:F12"/>
    <mergeCell ref="C13:C14"/>
    <mergeCell ref="D13:D14"/>
    <mergeCell ref="E13:E14"/>
    <mergeCell ref="F13:F14"/>
    <mergeCell ref="C7:C8"/>
    <mergeCell ref="G7:G8"/>
    <mergeCell ref="I16:I18"/>
    <mergeCell ref="J16:J18"/>
    <mergeCell ref="K16:K18"/>
    <mergeCell ref="B22:K22"/>
    <mergeCell ref="C9:C10"/>
    <mergeCell ref="D9:D10"/>
    <mergeCell ref="E9:E10"/>
    <mergeCell ref="F9:F10"/>
    <mergeCell ref="B16:B18"/>
    <mergeCell ref="C16:C18"/>
    <mergeCell ref="D16:D18"/>
    <mergeCell ref="E16:E18"/>
    <mergeCell ref="F16:F18"/>
    <mergeCell ref="H16:H18"/>
    <mergeCell ref="D7:D8"/>
  </mergeCells>
  <pageMargins left="0.7" right="0.7" top="0.75" bottom="0.75" header="0.3" footer="0.3"/>
  <pageSetup paperSize="9" orientation="portrait" verticalDpi="0"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80CFE8-C90E-4D88-919C-6B00F33F688B}">
  <sheetPr>
    <tabColor theme="8" tint="0.59999389629810485"/>
  </sheetPr>
  <dimension ref="B3:K119"/>
  <sheetViews>
    <sheetView zoomScale="80" zoomScaleNormal="80" workbookViewId="0">
      <selection activeCell="C6" sqref="C6:C7"/>
    </sheetView>
  </sheetViews>
  <sheetFormatPr defaultColWidth="9.140625" defaultRowHeight="14.25" x14ac:dyDescent="0.2"/>
  <cols>
    <col min="1" max="1" width="9.140625" style="55"/>
    <col min="2" max="2" width="22.140625" style="55" customWidth="1"/>
    <col min="3" max="3" width="18.7109375" style="55" customWidth="1"/>
    <col min="4" max="4" width="60.28515625" style="63" customWidth="1"/>
    <col min="5" max="5" width="26.42578125" style="55" bestFit="1" customWidth="1"/>
    <col min="6" max="7" width="30.5703125" style="55" customWidth="1"/>
    <col min="8" max="8" width="18.7109375" style="55" customWidth="1"/>
    <col min="9" max="9" width="52.140625" style="58" customWidth="1"/>
    <col min="10" max="10" width="18.7109375" style="65" customWidth="1"/>
    <col min="11" max="11" width="27.7109375" style="58" customWidth="1"/>
    <col min="12" max="16384" width="9.140625" style="55"/>
  </cols>
  <sheetData>
    <row r="3" spans="2:11" ht="27.75" customHeight="1" x14ac:dyDescent="0.2"/>
    <row r="4" spans="2:11" ht="15" thickBot="1" x14ac:dyDescent="0.25"/>
    <row r="5" spans="2:11" ht="30.75" thickBot="1" x14ac:dyDescent="0.3">
      <c r="B5" s="16" t="s">
        <v>86</v>
      </c>
      <c r="C5" s="6" t="s">
        <v>79</v>
      </c>
      <c r="D5" s="47" t="s">
        <v>80</v>
      </c>
      <c r="E5" s="1" t="s">
        <v>81</v>
      </c>
      <c r="F5" s="1" t="s">
        <v>242</v>
      </c>
      <c r="G5" s="1" t="s">
        <v>230</v>
      </c>
      <c r="H5" s="12" t="s">
        <v>82</v>
      </c>
      <c r="I5" s="19" t="s">
        <v>83</v>
      </c>
      <c r="J5" s="66" t="s">
        <v>84</v>
      </c>
      <c r="K5" s="19" t="s">
        <v>85</v>
      </c>
    </row>
    <row r="6" spans="2:11" ht="15" customHeight="1" x14ac:dyDescent="0.2">
      <c r="B6" s="4"/>
      <c r="C6" s="172">
        <v>1</v>
      </c>
      <c r="D6" s="203" t="s">
        <v>124</v>
      </c>
      <c r="E6" s="172" t="s">
        <v>41</v>
      </c>
      <c r="F6" s="233" t="s">
        <v>327</v>
      </c>
      <c r="G6" s="208" t="s">
        <v>326</v>
      </c>
      <c r="H6" s="192" t="s">
        <v>2</v>
      </c>
      <c r="I6" s="218" t="s">
        <v>319</v>
      </c>
      <c r="J6" s="172" t="s">
        <v>0</v>
      </c>
      <c r="K6" s="199" t="s">
        <v>147</v>
      </c>
    </row>
    <row r="7" spans="2:11" ht="21" customHeight="1" thickBot="1" x14ac:dyDescent="0.25">
      <c r="B7" s="176" t="s">
        <v>116</v>
      </c>
      <c r="C7" s="173"/>
      <c r="D7" s="204"/>
      <c r="E7" s="207"/>
      <c r="F7" s="235"/>
      <c r="G7" s="209"/>
      <c r="H7" s="210"/>
      <c r="I7" s="200"/>
      <c r="J7" s="173"/>
      <c r="K7" s="200"/>
    </row>
    <row r="8" spans="2:11" ht="52.5" customHeight="1" x14ac:dyDescent="0.2">
      <c r="B8" s="176"/>
      <c r="C8" s="172">
        <v>2</v>
      </c>
      <c r="D8" s="203" t="s">
        <v>125</v>
      </c>
      <c r="E8" s="172" t="s">
        <v>42</v>
      </c>
      <c r="F8" s="233" t="s">
        <v>329</v>
      </c>
      <c r="G8" s="208" t="s">
        <v>328</v>
      </c>
      <c r="H8" s="27" t="s">
        <v>2</v>
      </c>
      <c r="I8" s="149" t="s">
        <v>367</v>
      </c>
      <c r="J8" s="25" t="s">
        <v>0</v>
      </c>
      <c r="K8" s="30" t="s">
        <v>151</v>
      </c>
    </row>
    <row r="9" spans="2:11" ht="50.1" customHeight="1" x14ac:dyDescent="0.2">
      <c r="B9" s="176"/>
      <c r="C9" s="176"/>
      <c r="D9" s="216"/>
      <c r="E9" s="176"/>
      <c r="F9" s="234"/>
      <c r="G9" s="219"/>
      <c r="H9" s="27" t="s">
        <v>3</v>
      </c>
      <c r="I9" s="149" t="s">
        <v>499</v>
      </c>
      <c r="J9" s="25" t="s">
        <v>0</v>
      </c>
      <c r="K9" s="73" t="s">
        <v>152</v>
      </c>
    </row>
    <row r="10" spans="2:11" ht="36.75" customHeight="1" thickBot="1" x14ac:dyDescent="0.25">
      <c r="B10" s="176"/>
      <c r="C10" s="173"/>
      <c r="D10" s="204"/>
      <c r="E10" s="173"/>
      <c r="F10" s="235"/>
      <c r="G10" s="209"/>
      <c r="H10" s="28" t="s">
        <v>4</v>
      </c>
      <c r="I10" s="150" t="s">
        <v>320</v>
      </c>
      <c r="J10" s="18" t="s">
        <v>0</v>
      </c>
      <c r="K10" s="71" t="s">
        <v>67</v>
      </c>
    </row>
    <row r="11" spans="2:11" ht="71.25" x14ac:dyDescent="0.2">
      <c r="B11" s="176"/>
      <c r="C11" s="201">
        <v>3</v>
      </c>
      <c r="D11" s="203" t="s">
        <v>126</v>
      </c>
      <c r="E11" s="172" t="s">
        <v>43</v>
      </c>
      <c r="F11" s="236" t="s">
        <v>331</v>
      </c>
      <c r="G11" s="208" t="s">
        <v>330</v>
      </c>
      <c r="H11" s="26" t="s">
        <v>2</v>
      </c>
      <c r="I11" s="136" t="s">
        <v>359</v>
      </c>
      <c r="J11" s="17" t="s">
        <v>25</v>
      </c>
      <c r="K11" s="73" t="s">
        <v>68</v>
      </c>
    </row>
    <row r="12" spans="2:11" ht="71.25" x14ac:dyDescent="0.2">
      <c r="B12" s="176"/>
      <c r="C12" s="220"/>
      <c r="D12" s="216"/>
      <c r="E12" s="176"/>
      <c r="F12" s="237"/>
      <c r="G12" s="219"/>
      <c r="H12" s="27" t="s">
        <v>3</v>
      </c>
      <c r="I12" s="131" t="s">
        <v>360</v>
      </c>
      <c r="J12" s="80" t="s">
        <v>0</v>
      </c>
      <c r="K12" s="73" t="s">
        <v>153</v>
      </c>
    </row>
    <row r="13" spans="2:11" ht="71.25" x14ac:dyDescent="0.2">
      <c r="B13" s="176"/>
      <c r="C13" s="220"/>
      <c r="D13" s="216"/>
      <c r="E13" s="176"/>
      <c r="F13" s="237"/>
      <c r="G13" s="219"/>
      <c r="H13" s="27" t="s">
        <v>4</v>
      </c>
      <c r="I13" s="131" t="s">
        <v>361</v>
      </c>
      <c r="J13" s="80" t="s">
        <v>0</v>
      </c>
      <c r="K13" s="73" t="s">
        <v>154</v>
      </c>
    </row>
    <row r="14" spans="2:11" ht="71.25" x14ac:dyDescent="0.2">
      <c r="B14" s="176"/>
      <c r="C14" s="220"/>
      <c r="D14" s="216"/>
      <c r="E14" s="176"/>
      <c r="F14" s="237"/>
      <c r="G14" s="219"/>
      <c r="H14" s="27" t="s">
        <v>5</v>
      </c>
      <c r="I14" s="131" t="s">
        <v>362</v>
      </c>
      <c r="J14" s="80" t="s">
        <v>25</v>
      </c>
      <c r="K14" s="73" t="s">
        <v>69</v>
      </c>
    </row>
    <row r="15" spans="2:11" ht="71.25" x14ac:dyDescent="0.2">
      <c r="B15" s="176"/>
      <c r="C15" s="220"/>
      <c r="D15" s="216"/>
      <c r="E15" s="176"/>
      <c r="F15" s="237"/>
      <c r="G15" s="219"/>
      <c r="H15" s="27" t="s">
        <v>20</v>
      </c>
      <c r="I15" s="131" t="s">
        <v>363</v>
      </c>
      <c r="J15" s="80" t="s">
        <v>0</v>
      </c>
      <c r="K15" s="73" t="s">
        <v>155</v>
      </c>
    </row>
    <row r="16" spans="2:11" ht="63.95" customHeight="1" x14ac:dyDescent="0.2">
      <c r="B16" s="176"/>
      <c r="C16" s="220"/>
      <c r="D16" s="216"/>
      <c r="E16" s="176"/>
      <c r="F16" s="237"/>
      <c r="G16" s="219"/>
      <c r="H16" s="27" t="s">
        <v>21</v>
      </c>
      <c r="I16" s="131" t="s">
        <v>364</v>
      </c>
      <c r="J16" s="80" t="s">
        <v>0</v>
      </c>
      <c r="K16" s="73" t="s">
        <v>156</v>
      </c>
    </row>
    <row r="17" spans="2:11" ht="53.1" customHeight="1" x14ac:dyDescent="0.2">
      <c r="B17" s="176"/>
      <c r="C17" s="220"/>
      <c r="D17" s="216"/>
      <c r="E17" s="176"/>
      <c r="F17" s="237"/>
      <c r="G17" s="219"/>
      <c r="H17" s="27" t="s">
        <v>22</v>
      </c>
      <c r="I17" s="131" t="s">
        <v>365</v>
      </c>
      <c r="J17" s="80" t="s">
        <v>0</v>
      </c>
      <c r="K17" s="73" t="s">
        <v>157</v>
      </c>
    </row>
    <row r="18" spans="2:11" ht="51" customHeight="1" x14ac:dyDescent="0.2">
      <c r="B18" s="176"/>
      <c r="C18" s="220"/>
      <c r="D18" s="216"/>
      <c r="E18" s="176"/>
      <c r="F18" s="237"/>
      <c r="G18" s="219"/>
      <c r="H18" s="27" t="s">
        <v>23</v>
      </c>
      <c r="I18" s="131" t="s">
        <v>484</v>
      </c>
      <c r="J18" s="80" t="s">
        <v>0</v>
      </c>
      <c r="K18" s="73" t="s">
        <v>158</v>
      </c>
    </row>
    <row r="19" spans="2:11" ht="56.45" customHeight="1" thickBot="1" x14ac:dyDescent="0.25">
      <c r="B19" s="176"/>
      <c r="C19" s="202"/>
      <c r="D19" s="204"/>
      <c r="E19" s="173"/>
      <c r="F19" s="238"/>
      <c r="G19" s="209"/>
      <c r="H19" s="28" t="s">
        <v>24</v>
      </c>
      <c r="I19" s="137" t="s">
        <v>485</v>
      </c>
      <c r="J19" s="80" t="s">
        <v>0</v>
      </c>
      <c r="K19" s="71" t="s">
        <v>70</v>
      </c>
    </row>
    <row r="20" spans="2:11" ht="107.25" customHeight="1" x14ac:dyDescent="0.2">
      <c r="B20" s="176"/>
      <c r="C20" s="201">
        <v>4</v>
      </c>
      <c r="D20" s="203" t="s">
        <v>115</v>
      </c>
      <c r="E20" s="205" t="s">
        <v>31</v>
      </c>
      <c r="F20" s="233" t="s">
        <v>239</v>
      </c>
      <c r="G20" s="208" t="s">
        <v>235</v>
      </c>
      <c r="H20" s="49" t="s">
        <v>2</v>
      </c>
      <c r="I20" s="50" t="s">
        <v>366</v>
      </c>
      <c r="J20" s="67" t="s">
        <v>0</v>
      </c>
      <c r="K20" s="30" t="s">
        <v>159</v>
      </c>
    </row>
    <row r="21" spans="2:11" ht="111" customHeight="1" x14ac:dyDescent="0.2">
      <c r="B21" s="176"/>
      <c r="C21" s="220"/>
      <c r="D21" s="216"/>
      <c r="E21" s="221"/>
      <c r="F21" s="234"/>
      <c r="G21" s="219"/>
      <c r="H21" s="13" t="s">
        <v>3</v>
      </c>
      <c r="I21" s="79" t="s">
        <v>540</v>
      </c>
      <c r="J21" s="80" t="s">
        <v>0</v>
      </c>
      <c r="K21" s="73" t="s">
        <v>148</v>
      </c>
    </row>
    <row r="22" spans="2:11" ht="89.1" customHeight="1" x14ac:dyDescent="0.2">
      <c r="B22" s="176"/>
      <c r="C22" s="220"/>
      <c r="D22" s="216"/>
      <c r="E22" s="221"/>
      <c r="F22" s="234"/>
      <c r="G22" s="219"/>
      <c r="H22" s="160" t="s">
        <v>4</v>
      </c>
      <c r="I22" s="159" t="s">
        <v>541</v>
      </c>
      <c r="J22" s="161" t="s">
        <v>0</v>
      </c>
      <c r="K22" s="162" t="s">
        <v>148</v>
      </c>
    </row>
    <row r="23" spans="2:11" ht="56.25" customHeight="1" thickBot="1" x14ac:dyDescent="0.25">
      <c r="B23" s="176"/>
      <c r="C23" s="202"/>
      <c r="D23" s="204"/>
      <c r="E23" s="206"/>
      <c r="F23" s="235"/>
      <c r="G23" s="209"/>
      <c r="H23" s="14" t="s">
        <v>5</v>
      </c>
      <c r="I23" s="20" t="s">
        <v>290</v>
      </c>
      <c r="J23" s="68" t="s">
        <v>0</v>
      </c>
      <c r="K23" s="71" t="s">
        <v>224</v>
      </c>
    </row>
    <row r="24" spans="2:11" ht="93" customHeight="1" x14ac:dyDescent="0.2">
      <c r="B24" s="176"/>
      <c r="C24" s="172">
        <v>5</v>
      </c>
      <c r="D24" s="203" t="s">
        <v>127</v>
      </c>
      <c r="E24" s="172" t="s">
        <v>44</v>
      </c>
      <c r="F24" s="213"/>
      <c r="G24" s="213"/>
      <c r="H24" s="27" t="s">
        <v>2</v>
      </c>
      <c r="I24" s="5" t="s">
        <v>368</v>
      </c>
      <c r="J24" s="25" t="s">
        <v>0</v>
      </c>
      <c r="K24" s="5" t="s">
        <v>241</v>
      </c>
    </row>
    <row r="25" spans="2:11" ht="97.5" customHeight="1" x14ac:dyDescent="0.2">
      <c r="B25" s="176"/>
      <c r="C25" s="176"/>
      <c r="D25" s="216"/>
      <c r="E25" s="176"/>
      <c r="F25" s="224"/>
      <c r="G25" s="224"/>
      <c r="H25" s="27" t="s">
        <v>3</v>
      </c>
      <c r="I25" s="89" t="s">
        <v>369</v>
      </c>
      <c r="J25" s="25" t="s">
        <v>0</v>
      </c>
      <c r="K25" s="5" t="s">
        <v>251</v>
      </c>
    </row>
    <row r="26" spans="2:11" ht="94.5" customHeight="1" x14ac:dyDescent="0.2">
      <c r="B26" s="176"/>
      <c r="C26" s="176"/>
      <c r="D26" s="216"/>
      <c r="E26" s="176"/>
      <c r="F26" s="224"/>
      <c r="G26" s="224"/>
      <c r="H26" s="27" t="s">
        <v>4</v>
      </c>
      <c r="I26" s="5" t="s">
        <v>370</v>
      </c>
      <c r="J26" s="25" t="s">
        <v>0</v>
      </c>
      <c r="K26" s="5" t="s">
        <v>241</v>
      </c>
    </row>
    <row r="27" spans="2:11" ht="80.25" customHeight="1" x14ac:dyDescent="0.2">
      <c r="B27" s="176"/>
      <c r="C27" s="176"/>
      <c r="D27" s="216"/>
      <c r="E27" s="176"/>
      <c r="F27" s="224"/>
      <c r="G27" s="224"/>
      <c r="H27" s="27" t="s">
        <v>5</v>
      </c>
      <c r="I27" s="5" t="s">
        <v>371</v>
      </c>
      <c r="J27" s="25" t="s">
        <v>0</v>
      </c>
      <c r="K27" s="5" t="s">
        <v>251</v>
      </c>
    </row>
    <row r="28" spans="2:11" ht="37.5" customHeight="1" thickBot="1" x14ac:dyDescent="0.25">
      <c r="B28" s="176"/>
      <c r="C28" s="173"/>
      <c r="D28" s="204"/>
      <c r="E28" s="173"/>
      <c r="F28" s="214"/>
      <c r="G28" s="214"/>
      <c r="H28" s="27" t="s">
        <v>20</v>
      </c>
      <c r="I28" s="5" t="s">
        <v>372</v>
      </c>
      <c r="J28" s="25" t="s">
        <v>0</v>
      </c>
      <c r="K28" s="70" t="s">
        <v>224</v>
      </c>
    </row>
    <row r="29" spans="2:11" ht="62.1" customHeight="1" x14ac:dyDescent="0.2">
      <c r="B29" s="176"/>
      <c r="C29" s="172">
        <v>6</v>
      </c>
      <c r="D29" s="203" t="s">
        <v>128</v>
      </c>
      <c r="E29" s="172" t="s">
        <v>45</v>
      </c>
      <c r="F29" s="225" t="s">
        <v>333</v>
      </c>
      <c r="G29" s="213" t="s">
        <v>332</v>
      </c>
      <c r="H29" s="26" t="s">
        <v>2</v>
      </c>
      <c r="I29" s="4" t="s">
        <v>486</v>
      </c>
      <c r="J29" s="17" t="s">
        <v>0</v>
      </c>
      <c r="K29" s="5" t="s">
        <v>160</v>
      </c>
    </row>
    <row r="30" spans="2:11" ht="72.75" customHeight="1" x14ac:dyDescent="0.2">
      <c r="B30" s="176"/>
      <c r="C30" s="176"/>
      <c r="D30" s="216"/>
      <c r="E30" s="176"/>
      <c r="F30" s="226"/>
      <c r="G30" s="224"/>
      <c r="H30" s="27" t="s">
        <v>3</v>
      </c>
      <c r="I30" s="5" t="s">
        <v>498</v>
      </c>
      <c r="J30" s="25" t="s">
        <v>0</v>
      </c>
      <c r="K30" s="5" t="s">
        <v>161</v>
      </c>
    </row>
    <row r="31" spans="2:11" ht="36" customHeight="1" thickBot="1" x14ac:dyDescent="0.25">
      <c r="B31" s="176"/>
      <c r="C31" s="173"/>
      <c r="D31" s="204"/>
      <c r="E31" s="173"/>
      <c r="F31" s="227"/>
      <c r="G31" s="214"/>
      <c r="H31" s="28" t="s">
        <v>4</v>
      </c>
      <c r="I31" s="70" t="s">
        <v>373</v>
      </c>
      <c r="J31" s="18" t="s">
        <v>0</v>
      </c>
      <c r="K31" s="70" t="s">
        <v>224</v>
      </c>
    </row>
    <row r="32" spans="2:11" ht="63" customHeight="1" x14ac:dyDescent="0.2">
      <c r="B32" s="176"/>
      <c r="C32" s="172">
        <v>7</v>
      </c>
      <c r="D32" s="203" t="s">
        <v>129</v>
      </c>
      <c r="E32" s="172" t="s">
        <v>46</v>
      </c>
      <c r="F32" s="225" t="s">
        <v>335</v>
      </c>
      <c r="G32" s="213" t="s">
        <v>334</v>
      </c>
      <c r="H32" s="27" t="s">
        <v>2</v>
      </c>
      <c r="I32" s="131" t="s">
        <v>374</v>
      </c>
      <c r="J32" s="25" t="s">
        <v>0</v>
      </c>
      <c r="K32" s="5" t="s">
        <v>147</v>
      </c>
    </row>
    <row r="33" spans="2:11" ht="51.75" customHeight="1" thickBot="1" x14ac:dyDescent="0.25">
      <c r="B33" s="176"/>
      <c r="C33" s="173"/>
      <c r="D33" s="216"/>
      <c r="E33" s="173"/>
      <c r="F33" s="227"/>
      <c r="G33" s="214"/>
      <c r="H33" s="27" t="s">
        <v>3</v>
      </c>
      <c r="I33" s="5" t="s">
        <v>375</v>
      </c>
      <c r="J33" s="18" t="s">
        <v>0</v>
      </c>
      <c r="K33" s="5" t="s">
        <v>224</v>
      </c>
    </row>
    <row r="34" spans="2:11" ht="79.5" customHeight="1" x14ac:dyDescent="0.2">
      <c r="B34" s="176"/>
      <c r="C34" s="172">
        <v>8</v>
      </c>
      <c r="D34" s="203" t="s">
        <v>120</v>
      </c>
      <c r="E34" s="172" t="s">
        <v>47</v>
      </c>
      <c r="F34" s="225" t="s">
        <v>263</v>
      </c>
      <c r="G34" s="213" t="s">
        <v>249</v>
      </c>
      <c r="H34" s="26" t="s">
        <v>2</v>
      </c>
      <c r="I34" s="4" t="s">
        <v>376</v>
      </c>
      <c r="J34" s="25" t="s">
        <v>0</v>
      </c>
      <c r="K34" s="85" t="s">
        <v>530</v>
      </c>
    </row>
    <row r="35" spans="2:11" ht="73.5" customHeight="1" x14ac:dyDescent="0.2">
      <c r="B35" s="176"/>
      <c r="C35" s="176"/>
      <c r="D35" s="216"/>
      <c r="E35" s="176"/>
      <c r="F35" s="226"/>
      <c r="G35" s="224"/>
      <c r="H35" s="27" t="s">
        <v>3</v>
      </c>
      <c r="I35" s="5" t="s">
        <v>377</v>
      </c>
      <c r="J35" s="25" t="s">
        <v>0</v>
      </c>
      <c r="K35" s="5" t="s">
        <v>162</v>
      </c>
    </row>
    <row r="36" spans="2:11" ht="69.75" customHeight="1" x14ac:dyDescent="0.2">
      <c r="B36" s="176"/>
      <c r="C36" s="176"/>
      <c r="D36" s="216"/>
      <c r="E36" s="176"/>
      <c r="F36" s="226"/>
      <c r="G36" s="224"/>
      <c r="H36" s="27" t="s">
        <v>4</v>
      </c>
      <c r="I36" s="5" t="s">
        <v>378</v>
      </c>
      <c r="J36" s="25" t="s">
        <v>0</v>
      </c>
      <c r="K36" s="5" t="s">
        <v>163</v>
      </c>
    </row>
    <row r="37" spans="2:11" ht="105.95" customHeight="1" x14ac:dyDescent="0.2">
      <c r="B37" s="176"/>
      <c r="C37" s="176"/>
      <c r="D37" s="216"/>
      <c r="E37" s="176"/>
      <c r="F37" s="226"/>
      <c r="G37" s="224"/>
      <c r="H37" s="27" t="s">
        <v>5</v>
      </c>
      <c r="I37" s="5" t="s">
        <v>379</v>
      </c>
      <c r="J37" s="25" t="s">
        <v>0</v>
      </c>
      <c r="K37" s="130" t="s">
        <v>164</v>
      </c>
    </row>
    <row r="38" spans="2:11" ht="45.75" customHeight="1" thickBot="1" x14ac:dyDescent="0.25">
      <c r="B38" s="176"/>
      <c r="C38" s="173"/>
      <c r="D38" s="216"/>
      <c r="E38" s="173"/>
      <c r="F38" s="226"/>
      <c r="G38" s="214"/>
      <c r="H38" s="28" t="s">
        <v>20</v>
      </c>
      <c r="I38" s="5" t="s">
        <v>321</v>
      </c>
      <c r="J38" s="18" t="s">
        <v>0</v>
      </c>
      <c r="K38" s="5" t="s">
        <v>224</v>
      </c>
    </row>
    <row r="39" spans="2:11" ht="69.75" customHeight="1" x14ac:dyDescent="0.2">
      <c r="B39" s="176"/>
      <c r="C39" s="172">
        <v>9</v>
      </c>
      <c r="D39" s="203" t="s">
        <v>130</v>
      </c>
      <c r="E39" s="172" t="s">
        <v>48</v>
      </c>
      <c r="F39" s="228"/>
      <c r="G39" s="213"/>
      <c r="H39" s="27" t="s">
        <v>2</v>
      </c>
      <c r="I39" s="85" t="s">
        <v>380</v>
      </c>
      <c r="J39" s="25" t="s">
        <v>0</v>
      </c>
      <c r="K39" s="4" t="s">
        <v>281</v>
      </c>
    </row>
    <row r="40" spans="2:11" ht="63" customHeight="1" x14ac:dyDescent="0.2">
      <c r="B40" s="176"/>
      <c r="C40" s="176"/>
      <c r="D40" s="216"/>
      <c r="E40" s="176"/>
      <c r="F40" s="229"/>
      <c r="G40" s="224"/>
      <c r="H40" s="27" t="s">
        <v>3</v>
      </c>
      <c r="I40" s="130" t="s">
        <v>535</v>
      </c>
      <c r="J40" s="25" t="s">
        <v>0</v>
      </c>
      <c r="K40" s="5" t="s">
        <v>251</v>
      </c>
    </row>
    <row r="41" spans="2:11" ht="60" customHeight="1" x14ac:dyDescent="0.2">
      <c r="B41" s="176"/>
      <c r="C41" s="176"/>
      <c r="D41" s="216"/>
      <c r="E41" s="176"/>
      <c r="F41" s="229"/>
      <c r="G41" s="224"/>
      <c r="H41" s="27" t="s">
        <v>4</v>
      </c>
      <c r="I41" s="5" t="s">
        <v>381</v>
      </c>
      <c r="J41" s="25" t="s">
        <v>0</v>
      </c>
      <c r="K41" s="5" t="s">
        <v>241</v>
      </c>
    </row>
    <row r="42" spans="2:11" ht="39" customHeight="1" thickBot="1" x14ac:dyDescent="0.25">
      <c r="B42" s="176"/>
      <c r="C42" s="176"/>
      <c r="D42" s="216"/>
      <c r="E42" s="173"/>
      <c r="F42" s="230"/>
      <c r="G42" s="214"/>
      <c r="H42" s="28" t="s">
        <v>5</v>
      </c>
      <c r="I42" s="5" t="s">
        <v>322</v>
      </c>
      <c r="J42" s="18" t="s">
        <v>0</v>
      </c>
      <c r="K42" s="5" t="s">
        <v>224</v>
      </c>
    </row>
    <row r="43" spans="2:11" ht="69.75" customHeight="1" x14ac:dyDescent="0.2">
      <c r="B43" s="176"/>
      <c r="C43" s="172">
        <v>10</v>
      </c>
      <c r="D43" s="203" t="s">
        <v>119</v>
      </c>
      <c r="E43" s="172" t="s">
        <v>35</v>
      </c>
      <c r="F43" s="225" t="s">
        <v>261</v>
      </c>
      <c r="G43" s="213" t="s">
        <v>245</v>
      </c>
      <c r="H43" s="27" t="s">
        <v>2</v>
      </c>
      <c r="I43" s="4" t="s">
        <v>382</v>
      </c>
      <c r="J43" s="25" t="s">
        <v>0</v>
      </c>
      <c r="K43" s="4" t="s">
        <v>165</v>
      </c>
    </row>
    <row r="44" spans="2:11" ht="69" customHeight="1" x14ac:dyDescent="0.2">
      <c r="B44" s="176"/>
      <c r="C44" s="176"/>
      <c r="D44" s="216"/>
      <c r="E44" s="176"/>
      <c r="F44" s="226"/>
      <c r="G44" s="224"/>
      <c r="H44" s="27" t="s">
        <v>3</v>
      </c>
      <c r="I44" s="5" t="s">
        <v>383</v>
      </c>
      <c r="J44" s="25" t="s">
        <v>0</v>
      </c>
      <c r="K44" s="5" t="s">
        <v>166</v>
      </c>
    </row>
    <row r="45" spans="2:11" ht="35.25" customHeight="1" thickBot="1" x14ac:dyDescent="0.25">
      <c r="B45" s="176"/>
      <c r="C45" s="173"/>
      <c r="D45" s="204"/>
      <c r="E45" s="173"/>
      <c r="F45" s="227"/>
      <c r="G45" s="214"/>
      <c r="H45" s="28" t="s">
        <v>4</v>
      </c>
      <c r="I45" s="70" t="s">
        <v>323</v>
      </c>
      <c r="J45" s="18" t="s">
        <v>0</v>
      </c>
      <c r="K45" s="70" t="s">
        <v>224</v>
      </c>
    </row>
    <row r="46" spans="2:11" ht="111.75" customHeight="1" x14ac:dyDescent="0.2">
      <c r="B46" s="176"/>
      <c r="C46" s="172">
        <v>11</v>
      </c>
      <c r="D46" s="203" t="s">
        <v>131</v>
      </c>
      <c r="E46" s="172" t="s">
        <v>49</v>
      </c>
      <c r="F46" s="225" t="s">
        <v>338</v>
      </c>
      <c r="G46" s="213" t="s">
        <v>336</v>
      </c>
      <c r="H46" s="27" t="s">
        <v>2</v>
      </c>
      <c r="I46" s="5" t="s">
        <v>384</v>
      </c>
      <c r="J46" s="25" t="s">
        <v>0</v>
      </c>
      <c r="K46" s="5" t="s">
        <v>147</v>
      </c>
    </row>
    <row r="47" spans="2:11" ht="89.25" customHeight="1" x14ac:dyDescent="0.2">
      <c r="B47" s="176"/>
      <c r="C47" s="176"/>
      <c r="D47" s="216"/>
      <c r="E47" s="176"/>
      <c r="F47" s="226"/>
      <c r="G47" s="224"/>
      <c r="H47" s="27" t="s">
        <v>3</v>
      </c>
      <c r="I47" s="5" t="s">
        <v>385</v>
      </c>
      <c r="J47" s="25" t="s">
        <v>0</v>
      </c>
      <c r="K47" s="5" t="s">
        <v>147</v>
      </c>
    </row>
    <row r="48" spans="2:11" ht="41.25" customHeight="1" thickBot="1" x14ac:dyDescent="0.25">
      <c r="B48" s="176"/>
      <c r="C48" s="176"/>
      <c r="D48" s="216"/>
      <c r="E48" s="176"/>
      <c r="F48" s="227"/>
      <c r="G48" s="214"/>
      <c r="H48" s="27" t="s">
        <v>4</v>
      </c>
      <c r="I48" s="5" t="s">
        <v>324</v>
      </c>
      <c r="J48" s="18" t="s">
        <v>0</v>
      </c>
      <c r="K48" s="70" t="s">
        <v>224</v>
      </c>
    </row>
    <row r="49" spans="2:11" ht="82.5" customHeight="1" x14ac:dyDescent="0.2">
      <c r="B49" s="176"/>
      <c r="C49" s="172">
        <v>12</v>
      </c>
      <c r="D49" s="203" t="s">
        <v>132</v>
      </c>
      <c r="E49" s="172" t="s">
        <v>50</v>
      </c>
      <c r="F49" s="225" t="s">
        <v>339</v>
      </c>
      <c r="G49" s="213" t="s">
        <v>337</v>
      </c>
      <c r="H49" s="26" t="s">
        <v>2</v>
      </c>
      <c r="I49" s="4" t="s">
        <v>386</v>
      </c>
      <c r="J49" s="25" t="s">
        <v>0</v>
      </c>
      <c r="K49" s="5" t="s">
        <v>71</v>
      </c>
    </row>
    <row r="50" spans="2:11" ht="77.099999999999994" customHeight="1" x14ac:dyDescent="0.2">
      <c r="B50" s="176"/>
      <c r="C50" s="176"/>
      <c r="D50" s="216"/>
      <c r="E50" s="176"/>
      <c r="F50" s="226"/>
      <c r="G50" s="224"/>
      <c r="H50" s="27" t="s">
        <v>3</v>
      </c>
      <c r="I50" s="5" t="s">
        <v>387</v>
      </c>
      <c r="J50" s="25" t="s">
        <v>0</v>
      </c>
      <c r="K50" s="5" t="s">
        <v>167</v>
      </c>
    </row>
    <row r="51" spans="2:11" ht="69.599999999999994" customHeight="1" x14ac:dyDescent="0.2">
      <c r="B51" s="176"/>
      <c r="C51" s="176"/>
      <c r="D51" s="216"/>
      <c r="E51" s="176"/>
      <c r="F51" s="226"/>
      <c r="G51" s="224"/>
      <c r="H51" s="27" t="s">
        <v>4</v>
      </c>
      <c r="I51" s="5" t="s">
        <v>487</v>
      </c>
      <c r="J51" s="25" t="s">
        <v>0</v>
      </c>
      <c r="K51" s="5" t="s">
        <v>167</v>
      </c>
    </row>
    <row r="52" spans="2:11" ht="78.95" customHeight="1" x14ac:dyDescent="0.2">
      <c r="B52" s="176"/>
      <c r="C52" s="176"/>
      <c r="D52" s="216"/>
      <c r="E52" s="176"/>
      <c r="F52" s="226"/>
      <c r="G52" s="224"/>
      <c r="H52" s="27" t="s">
        <v>5</v>
      </c>
      <c r="I52" s="5" t="s">
        <v>488</v>
      </c>
      <c r="J52" s="25" t="s">
        <v>0</v>
      </c>
      <c r="K52" s="5" t="s">
        <v>168</v>
      </c>
    </row>
    <row r="53" spans="2:11" ht="60" customHeight="1" x14ac:dyDescent="0.2">
      <c r="B53" s="176"/>
      <c r="C53" s="176"/>
      <c r="D53" s="216"/>
      <c r="E53" s="176"/>
      <c r="F53" s="226"/>
      <c r="G53" s="224"/>
      <c r="H53" s="27" t="s">
        <v>20</v>
      </c>
      <c r="I53" s="130" t="s">
        <v>388</v>
      </c>
      <c r="J53" s="25" t="s">
        <v>0</v>
      </c>
      <c r="K53" s="5" t="s">
        <v>167</v>
      </c>
    </row>
    <row r="54" spans="2:11" ht="87.75" customHeight="1" x14ac:dyDescent="0.2">
      <c r="B54" s="176"/>
      <c r="C54" s="176"/>
      <c r="D54" s="216"/>
      <c r="E54" s="176"/>
      <c r="F54" s="226"/>
      <c r="G54" s="224"/>
      <c r="H54" s="27" t="s">
        <v>21</v>
      </c>
      <c r="I54" s="5" t="s">
        <v>389</v>
      </c>
      <c r="J54" s="25" t="s">
        <v>0</v>
      </c>
      <c r="K54" s="5" t="s">
        <v>167</v>
      </c>
    </row>
    <row r="55" spans="2:11" ht="80.45" customHeight="1" x14ac:dyDescent="0.2">
      <c r="B55" s="176"/>
      <c r="C55" s="176"/>
      <c r="D55" s="216"/>
      <c r="E55" s="176"/>
      <c r="F55" s="226"/>
      <c r="G55" s="224"/>
      <c r="H55" s="27" t="s">
        <v>22</v>
      </c>
      <c r="I55" s="5" t="s">
        <v>390</v>
      </c>
      <c r="J55" s="25" t="s">
        <v>0</v>
      </c>
      <c r="K55" s="5" t="s">
        <v>168</v>
      </c>
    </row>
    <row r="56" spans="2:11" ht="34.5" customHeight="1" thickBot="1" x14ac:dyDescent="0.25">
      <c r="B56" s="176"/>
      <c r="C56" s="176"/>
      <c r="D56" s="216"/>
      <c r="E56" s="173"/>
      <c r="F56" s="227"/>
      <c r="G56" s="214"/>
      <c r="H56" s="27" t="s">
        <v>23</v>
      </c>
      <c r="I56" s="70" t="s">
        <v>325</v>
      </c>
      <c r="J56" s="18" t="s">
        <v>0</v>
      </c>
      <c r="K56" s="5" t="s">
        <v>224</v>
      </c>
    </row>
    <row r="57" spans="2:11" ht="102" customHeight="1" x14ac:dyDescent="0.2">
      <c r="B57" s="176"/>
      <c r="C57" s="172">
        <v>13</v>
      </c>
      <c r="D57" s="203" t="s">
        <v>133</v>
      </c>
      <c r="E57" s="172" t="s">
        <v>51</v>
      </c>
      <c r="F57" s="225" t="s">
        <v>341</v>
      </c>
      <c r="G57" s="213" t="s">
        <v>340</v>
      </c>
      <c r="H57" s="26" t="s">
        <v>2</v>
      </c>
      <c r="I57" s="5" t="s">
        <v>391</v>
      </c>
      <c r="J57" s="25" t="s">
        <v>0</v>
      </c>
      <c r="K57" s="4" t="s">
        <v>72</v>
      </c>
    </row>
    <row r="58" spans="2:11" ht="90" customHeight="1" x14ac:dyDescent="0.2">
      <c r="B58" s="176"/>
      <c r="C58" s="176"/>
      <c r="D58" s="216"/>
      <c r="E58" s="176"/>
      <c r="F58" s="226"/>
      <c r="G58" s="224"/>
      <c r="H58" s="27" t="s">
        <v>3</v>
      </c>
      <c r="I58" s="5" t="s">
        <v>392</v>
      </c>
      <c r="J58" s="25" t="s">
        <v>0</v>
      </c>
      <c r="K58" s="5" t="s">
        <v>169</v>
      </c>
    </row>
    <row r="59" spans="2:11" ht="54.75" customHeight="1" thickBot="1" x14ac:dyDescent="0.25">
      <c r="B59" s="176"/>
      <c r="C59" s="173"/>
      <c r="D59" s="216"/>
      <c r="E59" s="173"/>
      <c r="F59" s="226"/>
      <c r="G59" s="214"/>
      <c r="H59" s="28" t="s">
        <v>4</v>
      </c>
      <c r="I59" s="5" t="s">
        <v>393</v>
      </c>
      <c r="J59" s="18" t="s">
        <v>0</v>
      </c>
      <c r="K59" s="70" t="s">
        <v>224</v>
      </c>
    </row>
    <row r="60" spans="2:11" ht="101.1" customHeight="1" x14ac:dyDescent="0.2">
      <c r="B60" s="176"/>
      <c r="C60" s="172">
        <v>14</v>
      </c>
      <c r="D60" s="203" t="s">
        <v>134</v>
      </c>
      <c r="E60" s="172" t="s">
        <v>52</v>
      </c>
      <c r="F60" s="225" t="s">
        <v>342</v>
      </c>
      <c r="G60" s="224" t="s">
        <v>244</v>
      </c>
      <c r="H60" s="27" t="s">
        <v>2</v>
      </c>
      <c r="I60" s="4" t="s">
        <v>489</v>
      </c>
      <c r="J60" s="25" t="s">
        <v>0</v>
      </c>
      <c r="K60" s="5" t="s">
        <v>170</v>
      </c>
    </row>
    <row r="61" spans="2:11" ht="88.5" customHeight="1" x14ac:dyDescent="0.2">
      <c r="B61" s="176"/>
      <c r="C61" s="176"/>
      <c r="D61" s="216"/>
      <c r="E61" s="176"/>
      <c r="F61" s="226"/>
      <c r="G61" s="224"/>
      <c r="H61" s="27" t="s">
        <v>3</v>
      </c>
      <c r="I61" s="5" t="s">
        <v>490</v>
      </c>
      <c r="J61" s="25" t="s">
        <v>0</v>
      </c>
      <c r="K61" s="5" t="s">
        <v>171</v>
      </c>
    </row>
    <row r="62" spans="2:11" ht="96.95" customHeight="1" x14ac:dyDescent="0.2">
      <c r="B62" s="176"/>
      <c r="C62" s="176"/>
      <c r="D62" s="216"/>
      <c r="E62" s="176"/>
      <c r="F62" s="226"/>
      <c r="G62" s="224"/>
      <c r="H62" s="27" t="s">
        <v>4</v>
      </c>
      <c r="I62" s="5" t="s">
        <v>394</v>
      </c>
      <c r="J62" s="25" t="s">
        <v>0</v>
      </c>
      <c r="K62" s="5" t="s">
        <v>170</v>
      </c>
    </row>
    <row r="63" spans="2:11" ht="92.25" customHeight="1" x14ac:dyDescent="0.2">
      <c r="B63" s="176"/>
      <c r="C63" s="176"/>
      <c r="D63" s="216"/>
      <c r="E63" s="176"/>
      <c r="F63" s="226"/>
      <c r="G63" s="224"/>
      <c r="H63" s="27" t="s">
        <v>5</v>
      </c>
      <c r="I63" s="5" t="s">
        <v>401</v>
      </c>
      <c r="J63" s="25" t="s">
        <v>0</v>
      </c>
      <c r="K63" s="5" t="s">
        <v>171</v>
      </c>
    </row>
    <row r="64" spans="2:11" ht="82.5" customHeight="1" x14ac:dyDescent="0.2">
      <c r="B64" s="176"/>
      <c r="C64" s="176"/>
      <c r="D64" s="216"/>
      <c r="E64" s="176"/>
      <c r="F64" s="226"/>
      <c r="G64" s="224"/>
      <c r="H64" s="27" t="s">
        <v>20</v>
      </c>
      <c r="I64" s="5" t="s">
        <v>395</v>
      </c>
      <c r="J64" s="25" t="s">
        <v>0</v>
      </c>
      <c r="K64" s="5" t="s">
        <v>170</v>
      </c>
    </row>
    <row r="65" spans="2:11" ht="82.5" customHeight="1" x14ac:dyDescent="0.2">
      <c r="B65" s="176"/>
      <c r="C65" s="176"/>
      <c r="D65" s="216"/>
      <c r="E65" s="176"/>
      <c r="F65" s="226"/>
      <c r="G65" s="224"/>
      <c r="H65" s="27" t="s">
        <v>21</v>
      </c>
      <c r="I65" s="5" t="s">
        <v>396</v>
      </c>
      <c r="J65" s="25" t="s">
        <v>0</v>
      </c>
      <c r="K65" s="5" t="s">
        <v>171</v>
      </c>
    </row>
    <row r="66" spans="2:11" ht="76.5" customHeight="1" x14ac:dyDescent="0.2">
      <c r="B66" s="176"/>
      <c r="C66" s="176"/>
      <c r="D66" s="216"/>
      <c r="E66" s="176"/>
      <c r="F66" s="226"/>
      <c r="G66" s="224"/>
      <c r="H66" s="27" t="s">
        <v>22</v>
      </c>
      <c r="I66" s="5" t="s">
        <v>397</v>
      </c>
      <c r="J66" s="25" t="s">
        <v>0</v>
      </c>
      <c r="K66" s="5" t="s">
        <v>172</v>
      </c>
    </row>
    <row r="67" spans="2:11" ht="85.5" customHeight="1" x14ac:dyDescent="0.2">
      <c r="B67" s="176"/>
      <c r="C67" s="176"/>
      <c r="D67" s="216"/>
      <c r="E67" s="176"/>
      <c r="F67" s="226"/>
      <c r="G67" s="224"/>
      <c r="H67" s="27" t="s">
        <v>23</v>
      </c>
      <c r="I67" s="5" t="s">
        <v>398</v>
      </c>
      <c r="J67" s="25" t="s">
        <v>0</v>
      </c>
      <c r="K67" s="5" t="s">
        <v>173</v>
      </c>
    </row>
    <row r="68" spans="2:11" ht="82.5" customHeight="1" x14ac:dyDescent="0.2">
      <c r="B68" s="176"/>
      <c r="C68" s="176"/>
      <c r="D68" s="216"/>
      <c r="E68" s="176"/>
      <c r="F68" s="226"/>
      <c r="G68" s="224"/>
      <c r="H68" s="27" t="s">
        <v>24</v>
      </c>
      <c r="I68" s="5" t="s">
        <v>399</v>
      </c>
      <c r="J68" s="25" t="s">
        <v>0</v>
      </c>
      <c r="K68" s="5" t="s">
        <v>172</v>
      </c>
    </row>
    <row r="69" spans="2:11" ht="82.5" customHeight="1" x14ac:dyDescent="0.2">
      <c r="B69" s="176"/>
      <c r="C69" s="176"/>
      <c r="D69" s="216"/>
      <c r="E69" s="176"/>
      <c r="F69" s="226"/>
      <c r="G69" s="224"/>
      <c r="H69" s="163" t="s">
        <v>26</v>
      </c>
      <c r="I69" s="156" t="s">
        <v>545</v>
      </c>
      <c r="J69" s="164" t="s">
        <v>0</v>
      </c>
      <c r="K69" s="156" t="s">
        <v>173</v>
      </c>
    </row>
    <row r="70" spans="2:11" ht="27" customHeight="1" thickBot="1" x14ac:dyDescent="0.25">
      <c r="B70" s="176"/>
      <c r="C70" s="173"/>
      <c r="D70" s="216"/>
      <c r="E70" s="173"/>
      <c r="F70" s="227"/>
      <c r="G70" s="214"/>
      <c r="H70" s="28" t="s">
        <v>542</v>
      </c>
      <c r="I70" s="5" t="s">
        <v>400</v>
      </c>
      <c r="J70" s="18" t="s">
        <v>0</v>
      </c>
      <c r="K70" s="70" t="s">
        <v>224</v>
      </c>
    </row>
    <row r="71" spans="2:11" ht="73.5" customHeight="1" x14ac:dyDescent="0.2">
      <c r="B71" s="176"/>
      <c r="C71" s="172">
        <v>15</v>
      </c>
      <c r="D71" s="203" t="s">
        <v>135</v>
      </c>
      <c r="E71" s="172" t="s">
        <v>53</v>
      </c>
      <c r="F71" s="225" t="s">
        <v>344</v>
      </c>
      <c r="G71" s="213" t="s">
        <v>343</v>
      </c>
      <c r="H71" s="27" t="s">
        <v>2</v>
      </c>
      <c r="I71" s="85" t="s">
        <v>402</v>
      </c>
      <c r="J71" s="25" t="s">
        <v>0</v>
      </c>
      <c r="K71" s="5" t="s">
        <v>174</v>
      </c>
    </row>
    <row r="72" spans="2:11" ht="87" customHeight="1" x14ac:dyDescent="0.2">
      <c r="B72" s="176"/>
      <c r="C72" s="176"/>
      <c r="D72" s="216"/>
      <c r="E72" s="176"/>
      <c r="F72" s="226"/>
      <c r="G72" s="224"/>
      <c r="H72" s="27" t="s">
        <v>3</v>
      </c>
      <c r="I72" s="5" t="s">
        <v>403</v>
      </c>
      <c r="J72" s="25" t="s">
        <v>0</v>
      </c>
      <c r="K72" s="5" t="s">
        <v>175</v>
      </c>
    </row>
    <row r="73" spans="2:11" ht="75.75" customHeight="1" x14ac:dyDescent="0.2">
      <c r="B73" s="176"/>
      <c r="C73" s="176"/>
      <c r="D73" s="216"/>
      <c r="E73" s="176"/>
      <c r="F73" s="226"/>
      <c r="G73" s="224"/>
      <c r="H73" s="27" t="s">
        <v>4</v>
      </c>
      <c r="I73" s="5" t="s">
        <v>404</v>
      </c>
      <c r="J73" s="25" t="s">
        <v>0</v>
      </c>
      <c r="K73" s="5" t="s">
        <v>176</v>
      </c>
    </row>
    <row r="74" spans="2:11" ht="78" customHeight="1" x14ac:dyDescent="0.2">
      <c r="B74" s="176"/>
      <c r="C74" s="176"/>
      <c r="D74" s="216"/>
      <c r="E74" s="176"/>
      <c r="F74" s="226"/>
      <c r="G74" s="224"/>
      <c r="H74" s="27" t="s">
        <v>5</v>
      </c>
      <c r="I74" s="5" t="s">
        <v>405</v>
      </c>
      <c r="J74" s="25" t="s">
        <v>0</v>
      </c>
      <c r="K74" s="5" t="s">
        <v>177</v>
      </c>
    </row>
    <row r="75" spans="2:11" ht="99" customHeight="1" x14ac:dyDescent="0.2">
      <c r="B75" s="176"/>
      <c r="C75" s="176"/>
      <c r="D75" s="216"/>
      <c r="E75" s="176"/>
      <c r="F75" s="226"/>
      <c r="G75" s="224"/>
      <c r="H75" s="27" t="s">
        <v>20</v>
      </c>
      <c r="I75" s="5" t="s">
        <v>491</v>
      </c>
      <c r="J75" s="25" t="s">
        <v>0</v>
      </c>
      <c r="K75" s="5" t="s">
        <v>178</v>
      </c>
    </row>
    <row r="76" spans="2:11" ht="96.75" customHeight="1" x14ac:dyDescent="0.2">
      <c r="B76" s="176"/>
      <c r="C76" s="176"/>
      <c r="D76" s="216"/>
      <c r="E76" s="176"/>
      <c r="F76" s="226"/>
      <c r="G76" s="224"/>
      <c r="H76" s="27" t="s">
        <v>21</v>
      </c>
      <c r="I76" s="5" t="s">
        <v>510</v>
      </c>
      <c r="J76" s="25" t="s">
        <v>0</v>
      </c>
      <c r="K76" s="5" t="s">
        <v>178</v>
      </c>
    </row>
    <row r="77" spans="2:11" ht="38.25" customHeight="1" thickBot="1" x14ac:dyDescent="0.25">
      <c r="B77" s="176"/>
      <c r="C77" s="176"/>
      <c r="D77" s="216"/>
      <c r="E77" s="173"/>
      <c r="F77" s="227"/>
      <c r="G77" s="214"/>
      <c r="H77" s="27" t="s">
        <v>22</v>
      </c>
      <c r="I77" s="70" t="s">
        <v>406</v>
      </c>
      <c r="J77" s="18" t="s">
        <v>0</v>
      </c>
      <c r="K77" s="70" t="s">
        <v>224</v>
      </c>
    </row>
    <row r="78" spans="2:11" ht="77.25" customHeight="1" x14ac:dyDescent="0.2">
      <c r="B78" s="176"/>
      <c r="C78" s="172">
        <v>16</v>
      </c>
      <c r="D78" s="203" t="s">
        <v>136</v>
      </c>
      <c r="E78" s="172" t="s">
        <v>54</v>
      </c>
      <c r="F78" s="225" t="s">
        <v>346</v>
      </c>
      <c r="G78" s="213" t="s">
        <v>345</v>
      </c>
      <c r="H78" s="26" t="s">
        <v>2</v>
      </c>
      <c r="I78" s="5" t="s">
        <v>407</v>
      </c>
      <c r="J78" s="25" t="s">
        <v>0</v>
      </c>
      <c r="K78" s="5" t="s">
        <v>179</v>
      </c>
    </row>
    <row r="79" spans="2:11" ht="105.75" customHeight="1" x14ac:dyDescent="0.2">
      <c r="B79" s="176"/>
      <c r="C79" s="176"/>
      <c r="D79" s="216"/>
      <c r="E79" s="176"/>
      <c r="F79" s="226"/>
      <c r="G79" s="224"/>
      <c r="H79" s="27" t="s">
        <v>3</v>
      </c>
      <c r="I79" s="5" t="s">
        <v>408</v>
      </c>
      <c r="J79" s="25" t="s">
        <v>0</v>
      </c>
      <c r="K79" s="5" t="s">
        <v>180</v>
      </c>
    </row>
    <row r="80" spans="2:11" ht="98.45" customHeight="1" x14ac:dyDescent="0.2">
      <c r="B80" s="176"/>
      <c r="C80" s="176"/>
      <c r="D80" s="216"/>
      <c r="E80" s="176"/>
      <c r="F80" s="226"/>
      <c r="G80" s="224"/>
      <c r="H80" s="27" t="s">
        <v>4</v>
      </c>
      <c r="I80" s="5" t="s">
        <v>409</v>
      </c>
      <c r="J80" s="25" t="s">
        <v>0</v>
      </c>
      <c r="K80" s="5" t="s">
        <v>179</v>
      </c>
    </row>
    <row r="81" spans="2:11" ht="48.75" customHeight="1" thickBot="1" x14ac:dyDescent="0.25">
      <c r="B81" s="176"/>
      <c r="C81" s="173"/>
      <c r="D81" s="204"/>
      <c r="E81" s="173"/>
      <c r="F81" s="226"/>
      <c r="G81" s="214"/>
      <c r="H81" s="28" t="s">
        <v>5</v>
      </c>
      <c r="I81" s="70" t="s">
        <v>410</v>
      </c>
      <c r="J81" s="25" t="s">
        <v>0</v>
      </c>
      <c r="K81" s="70" t="s">
        <v>224</v>
      </c>
    </row>
    <row r="82" spans="2:11" ht="82.5" customHeight="1" x14ac:dyDescent="0.2">
      <c r="B82" s="176"/>
      <c r="C82" s="172">
        <v>17</v>
      </c>
      <c r="D82" s="203" t="s">
        <v>137</v>
      </c>
      <c r="E82" s="172" t="s">
        <v>55</v>
      </c>
      <c r="F82" s="225" t="s">
        <v>348</v>
      </c>
      <c r="G82" s="224" t="s">
        <v>347</v>
      </c>
      <c r="H82" s="27" t="s">
        <v>2</v>
      </c>
      <c r="I82" s="130" t="s">
        <v>483</v>
      </c>
      <c r="J82" s="17" t="s">
        <v>0</v>
      </c>
      <c r="K82" s="5" t="s">
        <v>147</v>
      </c>
    </row>
    <row r="83" spans="2:11" ht="54.6" customHeight="1" x14ac:dyDescent="0.2">
      <c r="B83" s="176"/>
      <c r="C83" s="176"/>
      <c r="D83" s="216"/>
      <c r="E83" s="176"/>
      <c r="F83" s="226"/>
      <c r="G83" s="224"/>
      <c r="H83" s="27" t="s">
        <v>3</v>
      </c>
      <c r="I83" s="5" t="s">
        <v>411</v>
      </c>
      <c r="J83" s="25" t="s">
        <v>0</v>
      </c>
      <c r="K83" s="5" t="s">
        <v>147</v>
      </c>
    </row>
    <row r="84" spans="2:11" ht="42" customHeight="1" thickBot="1" x14ac:dyDescent="0.25">
      <c r="B84" s="176"/>
      <c r="C84" s="173"/>
      <c r="D84" s="204"/>
      <c r="E84" s="173"/>
      <c r="F84" s="227"/>
      <c r="G84" s="214"/>
      <c r="H84" s="27" t="s">
        <v>4</v>
      </c>
      <c r="I84" s="70" t="s">
        <v>412</v>
      </c>
      <c r="J84" s="25" t="s">
        <v>0</v>
      </c>
      <c r="K84" s="5" t="s">
        <v>224</v>
      </c>
    </row>
    <row r="85" spans="2:11" ht="116.45" customHeight="1" x14ac:dyDescent="0.2">
      <c r="B85" s="176"/>
      <c r="C85" s="172">
        <v>18</v>
      </c>
      <c r="D85" s="203" t="s">
        <v>138</v>
      </c>
      <c r="E85" s="172" t="s">
        <v>56</v>
      </c>
      <c r="F85" s="225" t="s">
        <v>350</v>
      </c>
      <c r="G85" s="213" t="s">
        <v>349</v>
      </c>
      <c r="H85" s="26" t="s">
        <v>2</v>
      </c>
      <c r="I85" s="5" t="s">
        <v>413</v>
      </c>
      <c r="J85" s="17" t="s">
        <v>0</v>
      </c>
      <c r="K85" s="4" t="s">
        <v>181</v>
      </c>
    </row>
    <row r="86" spans="2:11" ht="133.5" customHeight="1" x14ac:dyDescent="0.2">
      <c r="B86" s="176"/>
      <c r="C86" s="176"/>
      <c r="D86" s="216"/>
      <c r="E86" s="176"/>
      <c r="F86" s="226"/>
      <c r="G86" s="224"/>
      <c r="H86" s="27" t="s">
        <v>3</v>
      </c>
      <c r="I86" s="5" t="s">
        <v>492</v>
      </c>
      <c r="J86" s="25" t="s">
        <v>0</v>
      </c>
      <c r="K86" s="5" t="s">
        <v>182</v>
      </c>
    </row>
    <row r="87" spans="2:11" ht="130.5" customHeight="1" x14ac:dyDescent="0.2">
      <c r="B87" s="176"/>
      <c r="C87" s="176"/>
      <c r="D87" s="216"/>
      <c r="E87" s="176"/>
      <c r="F87" s="226"/>
      <c r="G87" s="224"/>
      <c r="H87" s="27" t="s">
        <v>4</v>
      </c>
      <c r="I87" s="5" t="s">
        <v>414</v>
      </c>
      <c r="J87" s="25" t="s">
        <v>0</v>
      </c>
      <c r="K87" s="5" t="s">
        <v>183</v>
      </c>
    </row>
    <row r="88" spans="2:11" ht="129" customHeight="1" x14ac:dyDescent="0.2">
      <c r="B88" s="176"/>
      <c r="C88" s="176"/>
      <c r="D88" s="216"/>
      <c r="E88" s="176"/>
      <c r="F88" s="226"/>
      <c r="G88" s="224"/>
      <c r="H88" s="27" t="s">
        <v>5</v>
      </c>
      <c r="I88" s="5" t="s">
        <v>415</v>
      </c>
      <c r="J88" s="25" t="s">
        <v>0</v>
      </c>
      <c r="K88" s="5" t="s">
        <v>184</v>
      </c>
    </row>
    <row r="89" spans="2:11" ht="143.25" customHeight="1" x14ac:dyDescent="0.2">
      <c r="B89" s="176"/>
      <c r="C89" s="176"/>
      <c r="D89" s="216"/>
      <c r="E89" s="176"/>
      <c r="F89" s="226"/>
      <c r="G89" s="224"/>
      <c r="H89" s="27" t="s">
        <v>20</v>
      </c>
      <c r="I89" s="5" t="s">
        <v>416</v>
      </c>
      <c r="J89" s="25" t="s">
        <v>0</v>
      </c>
      <c r="K89" s="5" t="s">
        <v>185</v>
      </c>
    </row>
    <row r="90" spans="2:11" ht="144" customHeight="1" x14ac:dyDescent="0.2">
      <c r="B90" s="176"/>
      <c r="C90" s="176"/>
      <c r="D90" s="216"/>
      <c r="E90" s="176"/>
      <c r="F90" s="226"/>
      <c r="G90" s="224"/>
      <c r="H90" s="27" t="s">
        <v>21</v>
      </c>
      <c r="I90" s="5" t="s">
        <v>417</v>
      </c>
      <c r="J90" s="25" t="s">
        <v>0</v>
      </c>
      <c r="K90" s="5" t="s">
        <v>186</v>
      </c>
    </row>
    <row r="91" spans="2:11" ht="127.5" customHeight="1" x14ac:dyDescent="0.2">
      <c r="B91" s="176"/>
      <c r="C91" s="176"/>
      <c r="D91" s="216"/>
      <c r="E91" s="176"/>
      <c r="F91" s="226"/>
      <c r="G91" s="224"/>
      <c r="H91" s="27" t="s">
        <v>22</v>
      </c>
      <c r="I91" s="5" t="s">
        <v>418</v>
      </c>
      <c r="J91" s="25" t="s">
        <v>0</v>
      </c>
      <c r="K91" s="5" t="s">
        <v>187</v>
      </c>
    </row>
    <row r="92" spans="2:11" ht="136.5" customHeight="1" x14ac:dyDescent="0.2">
      <c r="B92" s="176"/>
      <c r="C92" s="176"/>
      <c r="D92" s="216"/>
      <c r="E92" s="176"/>
      <c r="F92" s="226"/>
      <c r="G92" s="224"/>
      <c r="H92" s="27" t="s">
        <v>23</v>
      </c>
      <c r="I92" s="5" t="s">
        <v>419</v>
      </c>
      <c r="J92" s="25" t="s">
        <v>0</v>
      </c>
      <c r="K92" s="5" t="s">
        <v>184</v>
      </c>
    </row>
    <row r="93" spans="2:11" ht="42.75" customHeight="1" thickBot="1" x14ac:dyDescent="0.25">
      <c r="B93" s="176"/>
      <c r="C93" s="173"/>
      <c r="D93" s="216"/>
      <c r="E93" s="176"/>
      <c r="F93" s="226"/>
      <c r="G93" s="214"/>
      <c r="H93" s="27" t="s">
        <v>24</v>
      </c>
      <c r="I93" s="5" t="s">
        <v>420</v>
      </c>
      <c r="J93" s="25" t="s">
        <v>0</v>
      </c>
      <c r="K93" s="70" t="s">
        <v>224</v>
      </c>
    </row>
    <row r="94" spans="2:11" ht="71.25" customHeight="1" x14ac:dyDescent="0.2">
      <c r="B94" s="176"/>
      <c r="C94" s="172">
        <v>19</v>
      </c>
      <c r="D94" s="203" t="s">
        <v>139</v>
      </c>
      <c r="E94" s="172" t="s">
        <v>57</v>
      </c>
      <c r="F94" s="225" t="s">
        <v>352</v>
      </c>
      <c r="G94" s="213" t="s">
        <v>351</v>
      </c>
      <c r="H94" s="26" t="s">
        <v>2</v>
      </c>
      <c r="I94" s="85" t="s">
        <v>421</v>
      </c>
      <c r="J94" s="17" t="s">
        <v>0</v>
      </c>
      <c r="K94" s="5" t="s">
        <v>188</v>
      </c>
    </row>
    <row r="95" spans="2:11" ht="63" customHeight="1" x14ac:dyDescent="0.2">
      <c r="B95" s="176"/>
      <c r="C95" s="176"/>
      <c r="D95" s="216"/>
      <c r="E95" s="176"/>
      <c r="F95" s="226"/>
      <c r="G95" s="224"/>
      <c r="H95" s="27" t="s">
        <v>3</v>
      </c>
      <c r="I95" s="5" t="s">
        <v>422</v>
      </c>
      <c r="J95" s="25" t="s">
        <v>0</v>
      </c>
      <c r="K95" s="5" t="s">
        <v>189</v>
      </c>
    </row>
    <row r="96" spans="2:11" ht="72" customHeight="1" x14ac:dyDescent="0.2">
      <c r="B96" s="176"/>
      <c r="C96" s="176"/>
      <c r="D96" s="216"/>
      <c r="E96" s="176"/>
      <c r="F96" s="226"/>
      <c r="G96" s="224"/>
      <c r="H96" s="27" t="s">
        <v>4</v>
      </c>
      <c r="I96" s="5" t="s">
        <v>423</v>
      </c>
      <c r="J96" s="25" t="s">
        <v>0</v>
      </c>
      <c r="K96" s="5" t="s">
        <v>190</v>
      </c>
    </row>
    <row r="97" spans="2:11" ht="70.5" customHeight="1" x14ac:dyDescent="0.2">
      <c r="B97" s="176"/>
      <c r="C97" s="176"/>
      <c r="D97" s="216"/>
      <c r="E97" s="176"/>
      <c r="F97" s="226"/>
      <c r="G97" s="224"/>
      <c r="H97" s="27" t="s">
        <v>5</v>
      </c>
      <c r="I97" s="5" t="s">
        <v>424</v>
      </c>
      <c r="J97" s="25" t="s">
        <v>0</v>
      </c>
      <c r="K97" s="5" t="s">
        <v>191</v>
      </c>
    </row>
    <row r="98" spans="2:11" ht="66" customHeight="1" x14ac:dyDescent="0.2">
      <c r="B98" s="176"/>
      <c r="C98" s="176"/>
      <c r="D98" s="216"/>
      <c r="E98" s="176"/>
      <c r="F98" s="226"/>
      <c r="G98" s="224"/>
      <c r="H98" s="27" t="s">
        <v>20</v>
      </c>
      <c r="I98" s="5" t="s">
        <v>425</v>
      </c>
      <c r="J98" s="25" t="s">
        <v>0</v>
      </c>
      <c r="K98" s="5" t="s">
        <v>192</v>
      </c>
    </row>
    <row r="99" spans="2:11" ht="39.75" customHeight="1" thickBot="1" x14ac:dyDescent="0.25">
      <c r="B99" s="176"/>
      <c r="C99" s="173"/>
      <c r="D99" s="216"/>
      <c r="E99" s="176"/>
      <c r="F99" s="226"/>
      <c r="G99" s="214"/>
      <c r="H99" s="27" t="s">
        <v>21</v>
      </c>
      <c r="I99" s="5" t="s">
        <v>426</v>
      </c>
      <c r="J99" s="18" t="s">
        <v>0</v>
      </c>
      <c r="K99" s="70" t="s">
        <v>224</v>
      </c>
    </row>
    <row r="100" spans="2:11" ht="43.5" customHeight="1" x14ac:dyDescent="0.2">
      <c r="B100" s="176"/>
      <c r="C100" s="172">
        <v>20</v>
      </c>
      <c r="D100" s="203" t="s">
        <v>140</v>
      </c>
      <c r="E100" s="172" t="s">
        <v>58</v>
      </c>
      <c r="F100" s="225" t="s">
        <v>354</v>
      </c>
      <c r="G100" s="213" t="s">
        <v>353</v>
      </c>
      <c r="H100" s="26" t="s">
        <v>2</v>
      </c>
      <c r="I100" s="4" t="s">
        <v>427</v>
      </c>
      <c r="J100" s="25" t="s">
        <v>0</v>
      </c>
      <c r="K100" s="5" t="s">
        <v>147</v>
      </c>
    </row>
    <row r="101" spans="2:11" ht="38.25" customHeight="1" thickBot="1" x14ac:dyDescent="0.25">
      <c r="B101" s="176"/>
      <c r="C101" s="173"/>
      <c r="D101" s="216"/>
      <c r="E101" s="176"/>
      <c r="F101" s="227"/>
      <c r="G101" s="214"/>
      <c r="H101" s="28" t="s">
        <v>3</v>
      </c>
      <c r="I101" s="5" t="s">
        <v>428</v>
      </c>
      <c r="J101" s="25" t="s">
        <v>0</v>
      </c>
      <c r="K101" s="70" t="s">
        <v>224</v>
      </c>
    </row>
    <row r="102" spans="2:11" ht="66.95" customHeight="1" x14ac:dyDescent="0.2">
      <c r="B102" s="176"/>
      <c r="C102" s="172">
        <v>21</v>
      </c>
      <c r="D102" s="203" t="s">
        <v>141</v>
      </c>
      <c r="E102" s="172" t="s">
        <v>59</v>
      </c>
      <c r="F102" s="225" t="s">
        <v>268</v>
      </c>
      <c r="G102" s="213" t="s">
        <v>236</v>
      </c>
      <c r="H102" s="27" t="s">
        <v>2</v>
      </c>
      <c r="I102" s="85" t="s">
        <v>429</v>
      </c>
      <c r="J102" s="17" t="s">
        <v>0</v>
      </c>
      <c r="K102" s="5" t="s">
        <v>147</v>
      </c>
    </row>
    <row r="103" spans="2:11" ht="71.45" customHeight="1" x14ac:dyDescent="0.2">
      <c r="B103" s="176"/>
      <c r="C103" s="176"/>
      <c r="D103" s="216"/>
      <c r="E103" s="176"/>
      <c r="F103" s="226"/>
      <c r="G103" s="224"/>
      <c r="H103" s="27" t="s">
        <v>3</v>
      </c>
      <c r="I103" s="5" t="s">
        <v>430</v>
      </c>
      <c r="J103" s="25" t="s">
        <v>0</v>
      </c>
      <c r="K103" s="5" t="s">
        <v>65</v>
      </c>
    </row>
    <row r="104" spans="2:11" ht="93.75" customHeight="1" x14ac:dyDescent="0.2">
      <c r="B104" s="176"/>
      <c r="C104" s="176"/>
      <c r="D104" s="216"/>
      <c r="E104" s="176"/>
      <c r="F104" s="226"/>
      <c r="G104" s="224"/>
      <c r="H104" s="27" t="s">
        <v>4</v>
      </c>
      <c r="I104" s="5" t="s">
        <v>431</v>
      </c>
      <c r="J104" s="25" t="s">
        <v>0</v>
      </c>
      <c r="K104" s="5" t="s">
        <v>224</v>
      </c>
    </row>
    <row r="105" spans="2:11" ht="53.25" customHeight="1" thickBot="1" x14ac:dyDescent="0.25">
      <c r="B105" s="176"/>
      <c r="C105" s="173"/>
      <c r="D105" s="204"/>
      <c r="E105" s="173"/>
      <c r="F105" s="227"/>
      <c r="G105" s="214"/>
      <c r="H105" s="27" t="s">
        <v>5</v>
      </c>
      <c r="I105" s="5" t="s">
        <v>432</v>
      </c>
      <c r="J105" s="25" t="s">
        <v>0</v>
      </c>
      <c r="K105" s="5" t="s">
        <v>224</v>
      </c>
    </row>
    <row r="106" spans="2:11" ht="93.75" customHeight="1" x14ac:dyDescent="0.2">
      <c r="B106" s="176"/>
      <c r="C106" s="172">
        <v>22</v>
      </c>
      <c r="D106" s="203" t="s">
        <v>142</v>
      </c>
      <c r="E106" s="172" t="s">
        <v>60</v>
      </c>
      <c r="F106" s="225" t="s">
        <v>268</v>
      </c>
      <c r="G106" s="213" t="s">
        <v>236</v>
      </c>
      <c r="H106" s="26" t="s">
        <v>2</v>
      </c>
      <c r="I106" s="4" t="s">
        <v>434</v>
      </c>
      <c r="J106" s="17" t="s">
        <v>0</v>
      </c>
      <c r="K106" s="4" t="s">
        <v>147</v>
      </c>
    </row>
    <row r="107" spans="2:11" ht="111" customHeight="1" x14ac:dyDescent="0.2">
      <c r="B107" s="25"/>
      <c r="C107" s="176"/>
      <c r="D107" s="216"/>
      <c r="E107" s="176"/>
      <c r="F107" s="226"/>
      <c r="G107" s="224"/>
      <c r="H107" s="27" t="s">
        <v>3</v>
      </c>
      <c r="I107" s="5" t="s">
        <v>435</v>
      </c>
      <c r="J107" s="25" t="s">
        <v>0</v>
      </c>
      <c r="K107" s="5" t="s">
        <v>147</v>
      </c>
    </row>
    <row r="108" spans="2:11" ht="120" customHeight="1" x14ac:dyDescent="0.2">
      <c r="B108" s="25"/>
      <c r="C108" s="176"/>
      <c r="D108" s="216"/>
      <c r="E108" s="176"/>
      <c r="F108" s="226"/>
      <c r="G108" s="224"/>
      <c r="H108" s="27" t="s">
        <v>4</v>
      </c>
      <c r="I108" s="5" t="s">
        <v>436</v>
      </c>
      <c r="J108" s="25" t="s">
        <v>0</v>
      </c>
      <c r="K108" s="5" t="s">
        <v>147</v>
      </c>
    </row>
    <row r="109" spans="2:11" ht="85.5" customHeight="1" x14ac:dyDescent="0.2">
      <c r="B109" s="25"/>
      <c r="C109" s="176"/>
      <c r="D109" s="216"/>
      <c r="E109" s="176"/>
      <c r="F109" s="226"/>
      <c r="G109" s="224"/>
      <c r="H109" s="27" t="s">
        <v>5</v>
      </c>
      <c r="I109" s="5" t="s">
        <v>437</v>
      </c>
      <c r="J109" s="25" t="s">
        <v>0</v>
      </c>
      <c r="K109" s="5" t="s">
        <v>65</v>
      </c>
    </row>
    <row r="110" spans="2:11" ht="36" customHeight="1" thickBot="1" x14ac:dyDescent="0.25">
      <c r="B110" s="25"/>
      <c r="C110" s="173"/>
      <c r="D110" s="204"/>
      <c r="E110" s="173"/>
      <c r="F110" s="227"/>
      <c r="G110" s="214"/>
      <c r="H110" s="28" t="s">
        <v>20</v>
      </c>
      <c r="I110" s="70" t="s">
        <v>433</v>
      </c>
      <c r="J110" s="18" t="s">
        <v>0</v>
      </c>
      <c r="K110" s="70" t="s">
        <v>224</v>
      </c>
    </row>
    <row r="111" spans="2:11" ht="79.5" customHeight="1" x14ac:dyDescent="0.2">
      <c r="B111" s="25"/>
      <c r="C111" s="172">
        <v>23</v>
      </c>
      <c r="D111" s="203" t="s">
        <v>143</v>
      </c>
      <c r="E111" s="172" t="s">
        <v>61</v>
      </c>
      <c r="F111" s="225" t="s">
        <v>356</v>
      </c>
      <c r="G111" s="213" t="s">
        <v>355</v>
      </c>
      <c r="H111" s="27" t="s">
        <v>2</v>
      </c>
      <c r="I111" s="5" t="s">
        <v>439</v>
      </c>
      <c r="J111" s="25" t="s">
        <v>0</v>
      </c>
      <c r="K111" s="5" t="s">
        <v>147</v>
      </c>
    </row>
    <row r="112" spans="2:11" ht="36" customHeight="1" thickBot="1" x14ac:dyDescent="0.25">
      <c r="B112" s="25"/>
      <c r="C112" s="173"/>
      <c r="D112" s="204"/>
      <c r="E112" s="173"/>
      <c r="F112" s="227"/>
      <c r="G112" s="214"/>
      <c r="H112" s="27" t="s">
        <v>3</v>
      </c>
      <c r="I112" s="5" t="s">
        <v>438</v>
      </c>
      <c r="J112" s="25" t="s">
        <v>0</v>
      </c>
      <c r="K112" s="5" t="s">
        <v>224</v>
      </c>
    </row>
    <row r="113" spans="2:11" ht="49.5" customHeight="1" x14ac:dyDescent="0.2">
      <c r="B113" s="172" t="s">
        <v>117</v>
      </c>
      <c r="C113" s="172">
        <v>24</v>
      </c>
      <c r="D113" s="203" t="s">
        <v>118</v>
      </c>
      <c r="E113" s="172" t="s">
        <v>33</v>
      </c>
      <c r="F113" s="231"/>
      <c r="G113" s="213"/>
      <c r="H113" s="26" t="s">
        <v>2</v>
      </c>
      <c r="I113" s="4" t="s">
        <v>440</v>
      </c>
      <c r="J113" s="17" t="s">
        <v>18</v>
      </c>
      <c r="K113" s="30">
        <v>0</v>
      </c>
    </row>
    <row r="114" spans="2:11" ht="42" customHeight="1" thickBot="1" x14ac:dyDescent="0.25">
      <c r="B114" s="176"/>
      <c r="C114" s="176"/>
      <c r="D114" s="216"/>
      <c r="E114" s="217"/>
      <c r="F114" s="232"/>
      <c r="G114" s="214"/>
      <c r="H114" s="27" t="s">
        <v>3</v>
      </c>
      <c r="I114" s="5" t="s">
        <v>293</v>
      </c>
      <c r="J114" s="25" t="s">
        <v>0</v>
      </c>
      <c r="K114" s="5" t="s">
        <v>224</v>
      </c>
    </row>
    <row r="115" spans="2:11" ht="34.5" customHeight="1" thickBot="1" x14ac:dyDescent="0.25">
      <c r="B115" s="173"/>
      <c r="C115" s="74">
        <v>25</v>
      </c>
      <c r="D115" s="75" t="s">
        <v>117</v>
      </c>
      <c r="E115" s="74" t="s">
        <v>34</v>
      </c>
      <c r="F115" s="86"/>
      <c r="G115" s="121"/>
      <c r="H115" s="77" t="s">
        <v>2</v>
      </c>
      <c r="I115" s="76" t="s">
        <v>441</v>
      </c>
      <c r="J115" s="17" t="s">
        <v>18</v>
      </c>
      <c r="K115" s="78">
        <v>0</v>
      </c>
    </row>
    <row r="116" spans="2:11" x14ac:dyDescent="0.2">
      <c r="J116" s="83"/>
    </row>
    <row r="117" spans="2:11" x14ac:dyDescent="0.2">
      <c r="B117" s="59"/>
      <c r="C117" s="59"/>
      <c r="D117" s="64"/>
      <c r="E117" s="59"/>
      <c r="F117" s="59"/>
      <c r="G117" s="59"/>
      <c r="H117" s="59"/>
      <c r="I117" s="60"/>
      <c r="J117" s="69"/>
      <c r="K117" s="60"/>
    </row>
    <row r="118" spans="2:11" x14ac:dyDescent="0.2">
      <c r="B118" s="59"/>
      <c r="C118" s="59"/>
      <c r="D118" s="64"/>
      <c r="E118" s="59"/>
      <c r="F118" s="59"/>
      <c r="G118" s="59"/>
      <c r="H118" s="59"/>
      <c r="I118" s="60"/>
      <c r="J118" s="69"/>
      <c r="K118" s="60"/>
    </row>
    <row r="119" spans="2:11" x14ac:dyDescent="0.2">
      <c r="B119" s="215"/>
      <c r="C119" s="215"/>
      <c r="D119" s="215"/>
      <c r="E119" s="215"/>
      <c r="F119" s="215"/>
      <c r="G119" s="215"/>
      <c r="H119" s="215"/>
      <c r="I119" s="215"/>
      <c r="J119" s="215"/>
      <c r="K119" s="215"/>
    </row>
  </sheetData>
  <mergeCells count="127">
    <mergeCell ref="E24:E28"/>
    <mergeCell ref="F24:F28"/>
    <mergeCell ref="K6:K7"/>
    <mergeCell ref="B7:B106"/>
    <mergeCell ref="C8:C10"/>
    <mergeCell ref="D8:D10"/>
    <mergeCell ref="E8:E10"/>
    <mergeCell ref="F8:F10"/>
    <mergeCell ref="C11:C19"/>
    <mergeCell ref="D11:D19"/>
    <mergeCell ref="E11:E19"/>
    <mergeCell ref="F11:F19"/>
    <mergeCell ref="C6:C7"/>
    <mergeCell ref="E6:E7"/>
    <mergeCell ref="F6:F7"/>
    <mergeCell ref="H6:H7"/>
    <mergeCell ref="I6:I7"/>
    <mergeCell ref="J6:J7"/>
    <mergeCell ref="E49:E56"/>
    <mergeCell ref="F49:F56"/>
    <mergeCell ref="C43:C45"/>
    <mergeCell ref="D43:D45"/>
    <mergeCell ref="E43:E45"/>
    <mergeCell ref="F43:F45"/>
    <mergeCell ref="B119:K119"/>
    <mergeCell ref="D6:D7"/>
    <mergeCell ref="C24:C28"/>
    <mergeCell ref="C29:C31"/>
    <mergeCell ref="D29:D31"/>
    <mergeCell ref="E29:E31"/>
    <mergeCell ref="F29:F31"/>
    <mergeCell ref="F32:F33"/>
    <mergeCell ref="E32:E33"/>
    <mergeCell ref="D32:D33"/>
    <mergeCell ref="C106:C110"/>
    <mergeCell ref="D106:D110"/>
    <mergeCell ref="E106:E110"/>
    <mergeCell ref="F106:F110"/>
    <mergeCell ref="B113:B115"/>
    <mergeCell ref="C113:C114"/>
    <mergeCell ref="D113:D114"/>
    <mergeCell ref="E113:E114"/>
    <mergeCell ref="F113:F114"/>
    <mergeCell ref="C20:C23"/>
    <mergeCell ref="D20:D23"/>
    <mergeCell ref="E20:E23"/>
    <mergeCell ref="F20:F23"/>
    <mergeCell ref="D24:D28"/>
    <mergeCell ref="C46:C48"/>
    <mergeCell ref="D46:D48"/>
    <mergeCell ref="E46:E48"/>
    <mergeCell ref="F46:F48"/>
    <mergeCell ref="C32:C33"/>
    <mergeCell ref="C34:C38"/>
    <mergeCell ref="D34:D38"/>
    <mergeCell ref="E34:E38"/>
    <mergeCell ref="F34:F38"/>
    <mergeCell ref="D39:D42"/>
    <mergeCell ref="C39:C42"/>
    <mergeCell ref="E39:E42"/>
    <mergeCell ref="F39:F42"/>
    <mergeCell ref="C60:C70"/>
    <mergeCell ref="D60:D70"/>
    <mergeCell ref="E60:E70"/>
    <mergeCell ref="F60:F70"/>
    <mergeCell ref="C71:C77"/>
    <mergeCell ref="C49:C56"/>
    <mergeCell ref="D49:D56"/>
    <mergeCell ref="C57:C59"/>
    <mergeCell ref="D57:D59"/>
    <mergeCell ref="E57:E59"/>
    <mergeCell ref="F57:F59"/>
    <mergeCell ref="C82:C84"/>
    <mergeCell ref="D82:D84"/>
    <mergeCell ref="E82:E84"/>
    <mergeCell ref="F82:F84"/>
    <mergeCell ref="C85:C93"/>
    <mergeCell ref="D85:D93"/>
    <mergeCell ref="E85:E93"/>
    <mergeCell ref="F85:F93"/>
    <mergeCell ref="D71:D77"/>
    <mergeCell ref="F71:F77"/>
    <mergeCell ref="E71:E77"/>
    <mergeCell ref="C78:C81"/>
    <mergeCell ref="D78:D81"/>
    <mergeCell ref="E78:E81"/>
    <mergeCell ref="F78:F81"/>
    <mergeCell ref="C102:C105"/>
    <mergeCell ref="D102:D105"/>
    <mergeCell ref="E102:E105"/>
    <mergeCell ref="F102:F105"/>
    <mergeCell ref="C111:C112"/>
    <mergeCell ref="D111:D112"/>
    <mergeCell ref="E111:E112"/>
    <mergeCell ref="F111:F112"/>
    <mergeCell ref="C94:C99"/>
    <mergeCell ref="D94:D99"/>
    <mergeCell ref="E94:E99"/>
    <mergeCell ref="F94:F99"/>
    <mergeCell ref="C100:C101"/>
    <mergeCell ref="D100:D101"/>
    <mergeCell ref="E100:E101"/>
    <mergeCell ref="F100:F101"/>
    <mergeCell ref="G6:G7"/>
    <mergeCell ref="G8:G10"/>
    <mergeCell ref="G11:G19"/>
    <mergeCell ref="G20:G23"/>
    <mergeCell ref="G29:G31"/>
    <mergeCell ref="G24:G28"/>
    <mergeCell ref="G32:G33"/>
    <mergeCell ref="G34:G38"/>
    <mergeCell ref="G39:G42"/>
    <mergeCell ref="G100:G101"/>
    <mergeCell ref="G102:G105"/>
    <mergeCell ref="G106:G110"/>
    <mergeCell ref="G111:G112"/>
    <mergeCell ref="G113:G114"/>
    <mergeCell ref="G43:G45"/>
    <mergeCell ref="G46:G48"/>
    <mergeCell ref="G49:G56"/>
    <mergeCell ref="G57:G59"/>
    <mergeCell ref="G60:G70"/>
    <mergeCell ref="G71:G77"/>
    <mergeCell ref="G78:G81"/>
    <mergeCell ref="G82:G84"/>
    <mergeCell ref="G85:G93"/>
    <mergeCell ref="G94:G99"/>
  </mergeCells>
  <pageMargins left="0.7" right="0.7" top="0.75" bottom="0.75" header="0.3" footer="0.3"/>
  <pageSetup paperSize="9" orientation="portrait" verticalDpi="0" r:id="rId1"/>
  <ignoredErrors>
    <ignoredError sqref="H71:H115 H6:H21 H24:H68" numberStoredAsText="1"/>
  </ignoredErrors>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ED22A3-A79A-4C0D-A484-AECFBBE85D11}">
  <sheetPr>
    <tabColor theme="8" tint="0.59999389629810485"/>
  </sheetPr>
  <dimension ref="B4:K30"/>
  <sheetViews>
    <sheetView zoomScale="80" zoomScaleNormal="80" workbookViewId="0">
      <selection activeCell="C6" sqref="C6:C7"/>
    </sheetView>
  </sheetViews>
  <sheetFormatPr defaultColWidth="9.140625" defaultRowHeight="14.25" x14ac:dyDescent="0.2"/>
  <cols>
    <col min="1" max="1" width="9.140625" style="55"/>
    <col min="2" max="2" width="20.85546875" style="55" customWidth="1"/>
    <col min="3" max="3" width="18.7109375" style="55" customWidth="1"/>
    <col min="4" max="4" width="60.28515625" style="63" customWidth="1"/>
    <col min="5" max="5" width="42" style="55" customWidth="1"/>
    <col min="6" max="6" width="36.42578125" style="55" customWidth="1"/>
    <col min="7" max="7" width="26.42578125" style="55" customWidth="1"/>
    <col min="8" max="8" width="18.7109375" style="55" customWidth="1"/>
    <col min="9" max="9" width="45.28515625" style="58" customWidth="1"/>
    <col min="10" max="10" width="18.7109375" style="65" customWidth="1"/>
    <col min="11" max="11" width="27.7109375" style="58" customWidth="1"/>
    <col min="12" max="16384" width="9.140625" style="55"/>
  </cols>
  <sheetData>
    <row r="4" spans="2:11" ht="15" thickBot="1" x14ac:dyDescent="0.25"/>
    <row r="5" spans="2:11" ht="15.75" thickBot="1" x14ac:dyDescent="0.3">
      <c r="B5" s="16" t="s">
        <v>86</v>
      </c>
      <c r="C5" s="6" t="s">
        <v>79</v>
      </c>
      <c r="D5" s="47" t="s">
        <v>80</v>
      </c>
      <c r="E5" s="1" t="s">
        <v>81</v>
      </c>
      <c r="F5" s="1" t="s">
        <v>242</v>
      </c>
      <c r="G5" s="1" t="s">
        <v>230</v>
      </c>
      <c r="H5" s="12" t="s">
        <v>82</v>
      </c>
      <c r="I5" s="19" t="s">
        <v>83</v>
      </c>
      <c r="J5" s="66" t="s">
        <v>84</v>
      </c>
      <c r="K5" s="19" t="s">
        <v>85</v>
      </c>
    </row>
    <row r="6" spans="2:11" ht="19.5" customHeight="1" x14ac:dyDescent="0.2">
      <c r="B6" s="4"/>
      <c r="C6" s="172">
        <v>1</v>
      </c>
      <c r="D6" s="203" t="s">
        <v>124</v>
      </c>
      <c r="E6" s="172" t="s">
        <v>41</v>
      </c>
      <c r="F6" s="240" t="s">
        <v>327</v>
      </c>
      <c r="G6" s="208" t="s">
        <v>326</v>
      </c>
      <c r="H6" s="192" t="s">
        <v>2</v>
      </c>
      <c r="I6" s="218" t="s">
        <v>319</v>
      </c>
      <c r="J6" s="172" t="s">
        <v>0</v>
      </c>
      <c r="K6" s="199" t="s">
        <v>278</v>
      </c>
    </row>
    <row r="7" spans="2:11" ht="39.950000000000003" customHeight="1" thickBot="1" x14ac:dyDescent="0.25">
      <c r="B7" s="176" t="s">
        <v>116</v>
      </c>
      <c r="C7" s="173"/>
      <c r="D7" s="204"/>
      <c r="E7" s="207"/>
      <c r="F7" s="242"/>
      <c r="G7" s="209"/>
      <c r="H7" s="210"/>
      <c r="I7" s="200"/>
      <c r="J7" s="173"/>
      <c r="K7" s="200"/>
    </row>
    <row r="8" spans="2:11" ht="38.450000000000003" customHeight="1" thickBot="1" x14ac:dyDescent="0.25">
      <c r="B8" s="176"/>
      <c r="C8" s="17">
        <v>2</v>
      </c>
      <c r="D8" s="93" t="s">
        <v>125</v>
      </c>
      <c r="E8" s="17" t="s">
        <v>42</v>
      </c>
      <c r="F8" s="87" t="s">
        <v>329</v>
      </c>
      <c r="G8" s="129" t="s">
        <v>328</v>
      </c>
      <c r="H8" s="27" t="s">
        <v>2</v>
      </c>
      <c r="I8" s="73" t="s">
        <v>442</v>
      </c>
      <c r="J8" s="25" t="s">
        <v>0</v>
      </c>
      <c r="K8" s="78" t="s">
        <v>67</v>
      </c>
    </row>
    <row r="9" spans="2:11" ht="57.95" customHeight="1" x14ac:dyDescent="0.2">
      <c r="B9" s="176"/>
      <c r="C9" s="201">
        <v>3</v>
      </c>
      <c r="D9" s="203" t="s">
        <v>126</v>
      </c>
      <c r="E9" s="172" t="s">
        <v>43</v>
      </c>
      <c r="F9" s="236" t="s">
        <v>331</v>
      </c>
      <c r="G9" s="208" t="s">
        <v>330</v>
      </c>
      <c r="H9" s="26" t="s">
        <v>2</v>
      </c>
      <c r="I9" s="4" t="s">
        <v>443</v>
      </c>
      <c r="J9" s="17" t="s">
        <v>0</v>
      </c>
      <c r="K9" s="73" t="s">
        <v>279</v>
      </c>
    </row>
    <row r="10" spans="2:11" ht="51.6" customHeight="1" thickBot="1" x14ac:dyDescent="0.25">
      <c r="B10" s="176"/>
      <c r="C10" s="220"/>
      <c r="D10" s="216"/>
      <c r="E10" s="176"/>
      <c r="F10" s="237"/>
      <c r="G10" s="209"/>
      <c r="H10" s="27" t="s">
        <v>3</v>
      </c>
      <c r="I10" s="5" t="s">
        <v>444</v>
      </c>
      <c r="J10" s="80" t="s">
        <v>0</v>
      </c>
      <c r="K10" s="73" t="s">
        <v>280</v>
      </c>
    </row>
    <row r="11" spans="2:11" ht="87" customHeight="1" x14ac:dyDescent="0.2">
      <c r="B11" s="176"/>
      <c r="C11" s="201">
        <v>4</v>
      </c>
      <c r="D11" s="203" t="s">
        <v>115</v>
      </c>
      <c r="E11" s="205" t="s">
        <v>31</v>
      </c>
      <c r="F11" s="240" t="s">
        <v>239</v>
      </c>
      <c r="G11" s="208" t="s">
        <v>235</v>
      </c>
      <c r="H11" s="49" t="s">
        <v>2</v>
      </c>
      <c r="I11" s="50" t="s">
        <v>445</v>
      </c>
      <c r="J11" s="67" t="s">
        <v>0</v>
      </c>
      <c r="K11" s="30" t="s">
        <v>148</v>
      </c>
    </row>
    <row r="12" spans="2:11" ht="51.75" customHeight="1" thickBot="1" x14ac:dyDescent="0.25">
      <c r="B12" s="176"/>
      <c r="C12" s="220"/>
      <c r="D12" s="216"/>
      <c r="E12" s="221"/>
      <c r="F12" s="241"/>
      <c r="G12" s="209"/>
      <c r="H12" s="28" t="s">
        <v>3</v>
      </c>
      <c r="I12" s="71" t="s">
        <v>290</v>
      </c>
      <c r="J12" s="18" t="s">
        <v>0</v>
      </c>
      <c r="K12" s="71" t="s">
        <v>224</v>
      </c>
    </row>
    <row r="13" spans="2:11" ht="47.1" customHeight="1" x14ac:dyDescent="0.2">
      <c r="B13" s="176"/>
      <c r="C13" s="172">
        <v>5</v>
      </c>
      <c r="D13" s="203" t="s">
        <v>127</v>
      </c>
      <c r="E13" s="172" t="s">
        <v>44</v>
      </c>
      <c r="F13" s="166"/>
      <c r="G13" s="110"/>
      <c r="H13" s="27" t="s">
        <v>2</v>
      </c>
      <c r="I13" s="132" t="s">
        <v>446</v>
      </c>
      <c r="J13" s="25" t="s">
        <v>0</v>
      </c>
      <c r="K13" s="5" t="s">
        <v>241</v>
      </c>
    </row>
    <row r="14" spans="2:11" ht="51.95" customHeight="1" x14ac:dyDescent="0.2">
      <c r="B14" s="176"/>
      <c r="C14" s="176"/>
      <c r="D14" s="216"/>
      <c r="E14" s="176"/>
      <c r="F14" s="187"/>
      <c r="G14" s="110"/>
      <c r="H14" s="27" t="s">
        <v>3</v>
      </c>
      <c r="I14" s="5" t="s">
        <v>447</v>
      </c>
      <c r="J14" s="25" t="s">
        <v>0</v>
      </c>
      <c r="K14" s="5" t="s">
        <v>251</v>
      </c>
    </row>
    <row r="15" spans="2:11" ht="38.25" customHeight="1" thickBot="1" x14ac:dyDescent="0.25">
      <c r="B15" s="176"/>
      <c r="C15" s="176"/>
      <c r="D15" s="216"/>
      <c r="E15" s="176"/>
      <c r="F15" s="187"/>
      <c r="G15" s="110"/>
      <c r="H15" s="27" t="s">
        <v>4</v>
      </c>
      <c r="I15" s="5" t="s">
        <v>372</v>
      </c>
      <c r="J15" s="25" t="s">
        <v>0</v>
      </c>
      <c r="K15" s="5" t="s">
        <v>224</v>
      </c>
    </row>
    <row r="16" spans="2:11" ht="71.25" customHeight="1" x14ac:dyDescent="0.2">
      <c r="B16" s="176"/>
      <c r="C16" s="172">
        <v>6</v>
      </c>
      <c r="D16" s="203" t="s">
        <v>132</v>
      </c>
      <c r="E16" s="172" t="s">
        <v>50</v>
      </c>
      <c r="F16" s="225" t="s">
        <v>339</v>
      </c>
      <c r="G16" s="213" t="s">
        <v>337</v>
      </c>
      <c r="H16" s="26" t="s">
        <v>2</v>
      </c>
      <c r="I16" s="4" t="s">
        <v>452</v>
      </c>
      <c r="J16" s="17" t="s">
        <v>0</v>
      </c>
      <c r="K16" s="4" t="s">
        <v>167</v>
      </c>
    </row>
    <row r="17" spans="2:11" ht="86.25" customHeight="1" x14ac:dyDescent="0.2">
      <c r="B17" s="176"/>
      <c r="C17" s="176"/>
      <c r="D17" s="216"/>
      <c r="E17" s="176"/>
      <c r="F17" s="226"/>
      <c r="G17" s="224"/>
      <c r="H17" s="27" t="s">
        <v>3</v>
      </c>
      <c r="I17" s="5" t="s">
        <v>480</v>
      </c>
      <c r="J17" s="25" t="s">
        <v>0</v>
      </c>
      <c r="K17" s="5" t="s">
        <v>168</v>
      </c>
    </row>
    <row r="18" spans="2:11" ht="51.75" customHeight="1" thickBot="1" x14ac:dyDescent="0.25">
      <c r="B18" s="176"/>
      <c r="C18" s="173"/>
      <c r="D18" s="204"/>
      <c r="E18" s="173"/>
      <c r="F18" s="227"/>
      <c r="G18" s="214"/>
      <c r="H18" s="28" t="s">
        <v>4</v>
      </c>
      <c r="I18" s="70" t="s">
        <v>325</v>
      </c>
      <c r="J18" s="18" t="s">
        <v>0</v>
      </c>
      <c r="K18" s="70" t="s">
        <v>224</v>
      </c>
    </row>
    <row r="19" spans="2:11" ht="51.75" customHeight="1" thickBot="1" x14ac:dyDescent="0.25">
      <c r="B19" s="176"/>
      <c r="C19" s="17">
        <v>7</v>
      </c>
      <c r="D19" s="93" t="s">
        <v>144</v>
      </c>
      <c r="E19" s="17" t="s">
        <v>59</v>
      </c>
      <c r="F19" s="88" t="s">
        <v>268</v>
      </c>
      <c r="G19" s="119" t="s">
        <v>236</v>
      </c>
      <c r="H19" s="27" t="s">
        <v>2</v>
      </c>
      <c r="I19" s="4" t="s">
        <v>448</v>
      </c>
      <c r="J19" s="17" t="s">
        <v>0</v>
      </c>
      <c r="K19" s="5" t="s">
        <v>147</v>
      </c>
    </row>
    <row r="20" spans="2:11" ht="65.099999999999994" customHeight="1" x14ac:dyDescent="0.2">
      <c r="B20" s="176"/>
      <c r="C20" s="172">
        <v>8</v>
      </c>
      <c r="D20" s="203" t="s">
        <v>142</v>
      </c>
      <c r="E20" s="172" t="s">
        <v>60</v>
      </c>
      <c r="F20" s="231" t="s">
        <v>268</v>
      </c>
      <c r="G20" s="213" t="s">
        <v>236</v>
      </c>
      <c r="H20" s="26" t="s">
        <v>2</v>
      </c>
      <c r="I20" s="4" t="s">
        <v>453</v>
      </c>
      <c r="J20" s="17" t="s">
        <v>0</v>
      </c>
      <c r="K20" s="4" t="s">
        <v>147</v>
      </c>
    </row>
    <row r="21" spans="2:11" ht="39.6" customHeight="1" thickBot="1" x14ac:dyDescent="0.25">
      <c r="B21" s="25"/>
      <c r="C21" s="176"/>
      <c r="D21" s="216"/>
      <c r="E21" s="176"/>
      <c r="F21" s="239"/>
      <c r="G21" s="214"/>
      <c r="H21" s="27" t="s">
        <v>3</v>
      </c>
      <c r="I21" s="5" t="s">
        <v>433</v>
      </c>
      <c r="J21" s="18" t="s">
        <v>0</v>
      </c>
      <c r="K21" s="70" t="s">
        <v>224</v>
      </c>
    </row>
    <row r="22" spans="2:11" ht="65.25" customHeight="1" x14ac:dyDescent="0.2">
      <c r="B22" s="25"/>
      <c r="C22" s="172">
        <v>9</v>
      </c>
      <c r="D22" s="203" t="s">
        <v>145</v>
      </c>
      <c r="E22" s="172" t="s">
        <v>62</v>
      </c>
      <c r="F22" s="166"/>
      <c r="G22" s="108"/>
      <c r="H22" s="26" t="s">
        <v>2</v>
      </c>
      <c r="I22" s="4" t="s">
        <v>449</v>
      </c>
      <c r="J22" s="25" t="s">
        <v>0</v>
      </c>
      <c r="K22" s="5" t="s">
        <v>147</v>
      </c>
    </row>
    <row r="23" spans="2:11" ht="55.5" customHeight="1" x14ac:dyDescent="0.2">
      <c r="B23" s="25"/>
      <c r="C23" s="176"/>
      <c r="D23" s="216"/>
      <c r="E23" s="176"/>
      <c r="F23" s="187"/>
      <c r="G23" s="110"/>
      <c r="H23" s="27" t="s">
        <v>3</v>
      </c>
      <c r="I23" s="5" t="s">
        <v>449</v>
      </c>
      <c r="J23" s="25" t="s">
        <v>25</v>
      </c>
      <c r="K23" s="5" t="s">
        <v>277</v>
      </c>
    </row>
    <row r="24" spans="2:11" ht="36" customHeight="1" thickBot="1" x14ac:dyDescent="0.25">
      <c r="B24" s="25"/>
      <c r="C24" s="173"/>
      <c r="D24" s="204"/>
      <c r="E24" s="173"/>
      <c r="F24" s="167"/>
      <c r="G24" s="110"/>
      <c r="H24" s="27" t="s">
        <v>4</v>
      </c>
      <c r="I24" s="5" t="s">
        <v>450</v>
      </c>
      <c r="J24" s="25" t="s">
        <v>0</v>
      </c>
      <c r="K24" s="5" t="s">
        <v>224</v>
      </c>
    </row>
    <row r="25" spans="2:11" ht="31.5" customHeight="1" thickBot="1" x14ac:dyDescent="0.25">
      <c r="B25" s="172" t="s">
        <v>117</v>
      </c>
      <c r="C25" s="17">
        <v>10</v>
      </c>
      <c r="D25" s="33" t="s">
        <v>118</v>
      </c>
      <c r="E25" s="17" t="s">
        <v>33</v>
      </c>
      <c r="F25" s="72"/>
      <c r="G25" s="72"/>
      <c r="H25" s="26" t="s">
        <v>2</v>
      </c>
      <c r="I25" s="4" t="s">
        <v>451</v>
      </c>
      <c r="J25" s="17" t="s">
        <v>18</v>
      </c>
      <c r="K25" s="30">
        <v>0</v>
      </c>
    </row>
    <row r="26" spans="2:11" ht="24.75" customHeight="1" thickBot="1" x14ac:dyDescent="0.25">
      <c r="B26" s="173"/>
      <c r="C26" s="74">
        <v>11</v>
      </c>
      <c r="D26" s="75" t="s">
        <v>117</v>
      </c>
      <c r="E26" s="74" t="s">
        <v>34</v>
      </c>
      <c r="F26" s="81"/>
      <c r="G26" s="81"/>
      <c r="H26" s="77" t="s">
        <v>2</v>
      </c>
      <c r="I26" s="76" t="s">
        <v>441</v>
      </c>
      <c r="J26" s="17" t="s">
        <v>18</v>
      </c>
      <c r="K26" s="78">
        <v>0</v>
      </c>
    </row>
    <row r="27" spans="2:11" x14ac:dyDescent="0.2">
      <c r="J27" s="83"/>
    </row>
    <row r="28" spans="2:11" x14ac:dyDescent="0.2">
      <c r="B28" s="59"/>
      <c r="C28" s="59"/>
      <c r="D28" s="64"/>
      <c r="E28" s="59"/>
      <c r="F28" s="59"/>
      <c r="G28" s="59"/>
      <c r="H28" s="59"/>
      <c r="I28" s="60"/>
      <c r="J28" s="69"/>
      <c r="K28" s="60"/>
    </row>
    <row r="29" spans="2:11" x14ac:dyDescent="0.2">
      <c r="B29" s="59"/>
      <c r="C29" s="59"/>
      <c r="D29" s="64"/>
      <c r="E29" s="59"/>
      <c r="F29" s="59"/>
      <c r="G29" s="59"/>
      <c r="H29" s="59"/>
      <c r="I29" s="60"/>
      <c r="J29" s="69"/>
      <c r="K29" s="60"/>
    </row>
    <row r="30" spans="2:11" x14ac:dyDescent="0.2">
      <c r="B30" s="215"/>
      <c r="C30" s="215"/>
      <c r="D30" s="215"/>
      <c r="E30" s="215"/>
      <c r="F30" s="215"/>
      <c r="G30" s="215"/>
      <c r="H30" s="215"/>
      <c r="I30" s="215"/>
      <c r="J30" s="215"/>
      <c r="K30" s="215"/>
    </row>
  </sheetData>
  <mergeCells count="40">
    <mergeCell ref="J6:J7"/>
    <mergeCell ref="K6:K7"/>
    <mergeCell ref="B7:B20"/>
    <mergeCell ref="C9:C10"/>
    <mergeCell ref="D9:D10"/>
    <mergeCell ref="E9:E10"/>
    <mergeCell ref="C6:C7"/>
    <mergeCell ref="D6:D7"/>
    <mergeCell ref="E6:E7"/>
    <mergeCell ref="F6:F7"/>
    <mergeCell ref="H6:H7"/>
    <mergeCell ref="I6:I7"/>
    <mergeCell ref="C16:C18"/>
    <mergeCell ref="D16:D18"/>
    <mergeCell ref="E16:E18"/>
    <mergeCell ref="F16:F18"/>
    <mergeCell ref="F9:F10"/>
    <mergeCell ref="C11:C12"/>
    <mergeCell ref="D11:D12"/>
    <mergeCell ref="E11:E12"/>
    <mergeCell ref="F11:F12"/>
    <mergeCell ref="C13:C15"/>
    <mergeCell ref="D13:D15"/>
    <mergeCell ref="E13:E15"/>
    <mergeCell ref="F13:F15"/>
    <mergeCell ref="B25:B26"/>
    <mergeCell ref="B30:K30"/>
    <mergeCell ref="C20:C21"/>
    <mergeCell ref="D20:D21"/>
    <mergeCell ref="E20:E21"/>
    <mergeCell ref="F20:F21"/>
    <mergeCell ref="C22:C24"/>
    <mergeCell ref="D22:D24"/>
    <mergeCell ref="E22:E24"/>
    <mergeCell ref="F22:F24"/>
    <mergeCell ref="G11:G12"/>
    <mergeCell ref="G9:G10"/>
    <mergeCell ref="G6:G7"/>
    <mergeCell ref="G20:G21"/>
    <mergeCell ref="G16:G18"/>
  </mergeCells>
  <pageMargins left="0.7" right="0.7" top="0.75" bottom="0.75" header="0.3" footer="0.3"/>
  <pageSetup paperSize="9" orientation="portrait" verticalDpi="0" r:id="rId1"/>
  <ignoredErrors>
    <ignoredError sqref="H6:H26" numberStoredAsText="1"/>
  </ignoredErrors>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D9DFC45-158B-4A74-8CD3-3B44948F2995}">
  <sheetPr>
    <tabColor theme="8" tint="0.59999389629810485"/>
  </sheetPr>
  <dimension ref="B3:L75"/>
  <sheetViews>
    <sheetView zoomScale="80" zoomScaleNormal="80" workbookViewId="0">
      <selection activeCell="C6" sqref="C6:C7"/>
    </sheetView>
  </sheetViews>
  <sheetFormatPr defaultColWidth="9.140625" defaultRowHeight="14.25" x14ac:dyDescent="0.2"/>
  <cols>
    <col min="1" max="1" width="9.140625" style="55"/>
    <col min="2" max="3" width="18.7109375" style="55" customWidth="1"/>
    <col min="4" max="4" width="60.28515625" style="63" customWidth="1"/>
    <col min="5" max="5" width="25.5703125" style="55" bestFit="1" customWidth="1"/>
    <col min="6" max="6" width="33.85546875" style="55" customWidth="1"/>
    <col min="7" max="7" width="30.5703125" style="55" customWidth="1"/>
    <col min="8" max="8" width="18.7109375" style="55" customWidth="1"/>
    <col min="9" max="9" width="45.28515625" style="58" customWidth="1"/>
    <col min="10" max="10" width="18.7109375" style="65" customWidth="1"/>
    <col min="11" max="11" width="27.7109375" style="58" customWidth="1"/>
    <col min="12" max="16384" width="9.140625" style="55"/>
  </cols>
  <sheetData>
    <row r="3" spans="2:11" ht="27.75" customHeight="1" x14ac:dyDescent="0.2"/>
    <row r="4" spans="2:11" ht="15" thickBot="1" x14ac:dyDescent="0.25"/>
    <row r="5" spans="2:11" ht="15.75" thickBot="1" x14ac:dyDescent="0.3">
      <c r="B5" s="16" t="s">
        <v>86</v>
      </c>
      <c r="C5" s="6" t="s">
        <v>79</v>
      </c>
      <c r="D5" s="47" t="s">
        <v>80</v>
      </c>
      <c r="E5" s="1" t="s">
        <v>81</v>
      </c>
      <c r="F5" s="1" t="s">
        <v>242</v>
      </c>
      <c r="G5" s="47" t="s">
        <v>230</v>
      </c>
      <c r="H5" s="12" t="s">
        <v>82</v>
      </c>
      <c r="I5" s="19" t="s">
        <v>83</v>
      </c>
      <c r="J5" s="66" t="s">
        <v>84</v>
      </c>
      <c r="K5" s="19" t="s">
        <v>85</v>
      </c>
    </row>
    <row r="6" spans="2:11" ht="15" customHeight="1" x14ac:dyDescent="0.2">
      <c r="B6" s="4"/>
      <c r="C6" s="172">
        <v>1</v>
      </c>
      <c r="D6" s="203" t="s">
        <v>124</v>
      </c>
      <c r="E6" s="172" t="s">
        <v>41</v>
      </c>
      <c r="F6" s="240" t="s">
        <v>327</v>
      </c>
      <c r="G6" s="208" t="s">
        <v>326</v>
      </c>
      <c r="H6" s="192" t="s">
        <v>2</v>
      </c>
      <c r="I6" s="218" t="s">
        <v>319</v>
      </c>
      <c r="J6" s="172" t="s">
        <v>0</v>
      </c>
      <c r="K6" s="199" t="s">
        <v>147</v>
      </c>
    </row>
    <row r="7" spans="2:11" ht="15.75" customHeight="1" thickBot="1" x14ac:dyDescent="0.25">
      <c r="B7" s="176" t="s">
        <v>116</v>
      </c>
      <c r="C7" s="173"/>
      <c r="D7" s="204"/>
      <c r="E7" s="207"/>
      <c r="F7" s="242"/>
      <c r="G7" s="209"/>
      <c r="H7" s="210"/>
      <c r="I7" s="200"/>
      <c r="J7" s="173"/>
      <c r="K7" s="200"/>
    </row>
    <row r="8" spans="2:11" ht="65.099999999999994" customHeight="1" x14ac:dyDescent="0.2">
      <c r="B8" s="176"/>
      <c r="C8" s="172">
        <v>2</v>
      </c>
      <c r="D8" s="203" t="s">
        <v>125</v>
      </c>
      <c r="E8" s="172" t="s">
        <v>42</v>
      </c>
      <c r="F8" s="233" t="s">
        <v>329</v>
      </c>
      <c r="G8" s="208" t="s">
        <v>328</v>
      </c>
      <c r="H8" s="27" t="s">
        <v>2</v>
      </c>
      <c r="I8" s="73" t="s">
        <v>367</v>
      </c>
      <c r="J8" s="25" t="s">
        <v>0</v>
      </c>
      <c r="K8" s="30" t="s">
        <v>274</v>
      </c>
    </row>
    <row r="9" spans="2:11" ht="60" customHeight="1" x14ac:dyDescent="0.2">
      <c r="B9" s="176"/>
      <c r="C9" s="176"/>
      <c r="D9" s="216"/>
      <c r="E9" s="176"/>
      <c r="F9" s="234"/>
      <c r="G9" s="219"/>
      <c r="H9" s="27" t="s">
        <v>3</v>
      </c>
      <c r="I9" s="133" t="s">
        <v>499</v>
      </c>
      <c r="J9" s="25" t="s">
        <v>0</v>
      </c>
      <c r="K9" s="73" t="s">
        <v>152</v>
      </c>
    </row>
    <row r="10" spans="2:11" ht="39.75" customHeight="1" thickBot="1" x14ac:dyDescent="0.25">
      <c r="B10" s="176"/>
      <c r="C10" s="173"/>
      <c r="D10" s="204"/>
      <c r="E10" s="173"/>
      <c r="F10" s="235"/>
      <c r="G10" s="209"/>
      <c r="H10" s="28" t="s">
        <v>4</v>
      </c>
      <c r="I10" s="71" t="s">
        <v>320</v>
      </c>
      <c r="J10" s="18" t="s">
        <v>0</v>
      </c>
      <c r="K10" s="71" t="s">
        <v>67</v>
      </c>
    </row>
    <row r="11" spans="2:11" ht="57" customHeight="1" x14ac:dyDescent="0.2">
      <c r="B11" s="176"/>
      <c r="C11" s="201">
        <v>3</v>
      </c>
      <c r="D11" s="203" t="s">
        <v>126</v>
      </c>
      <c r="E11" s="172" t="s">
        <v>43</v>
      </c>
      <c r="F11" s="236" t="s">
        <v>331</v>
      </c>
      <c r="G11" s="208" t="s">
        <v>330</v>
      </c>
      <c r="H11" s="26" t="s">
        <v>2</v>
      </c>
      <c r="I11" s="4" t="s">
        <v>454</v>
      </c>
      <c r="J11" s="17" t="s">
        <v>0</v>
      </c>
      <c r="K11" s="73" t="s">
        <v>275</v>
      </c>
    </row>
    <row r="12" spans="2:11" ht="85.5" customHeight="1" x14ac:dyDescent="0.2">
      <c r="B12" s="176"/>
      <c r="C12" s="220"/>
      <c r="D12" s="216"/>
      <c r="E12" s="176"/>
      <c r="F12" s="237"/>
      <c r="G12" s="219"/>
      <c r="H12" s="27" t="s">
        <v>3</v>
      </c>
      <c r="I12" s="5" t="s">
        <v>455</v>
      </c>
      <c r="J12" s="80" t="s">
        <v>25</v>
      </c>
      <c r="K12" s="73" t="s">
        <v>68</v>
      </c>
    </row>
    <row r="13" spans="2:11" ht="72.95" customHeight="1" x14ac:dyDescent="0.2">
      <c r="B13" s="176"/>
      <c r="C13" s="220"/>
      <c r="D13" s="216"/>
      <c r="E13" s="176"/>
      <c r="F13" s="237"/>
      <c r="G13" s="219"/>
      <c r="H13" s="27" t="s">
        <v>4</v>
      </c>
      <c r="I13" s="5" t="s">
        <v>456</v>
      </c>
      <c r="J13" s="80" t="s">
        <v>0</v>
      </c>
      <c r="K13" s="73" t="s">
        <v>153</v>
      </c>
    </row>
    <row r="14" spans="2:11" ht="86.45" customHeight="1" x14ac:dyDescent="0.2">
      <c r="B14" s="176"/>
      <c r="C14" s="220"/>
      <c r="D14" s="216"/>
      <c r="E14" s="176"/>
      <c r="F14" s="237"/>
      <c r="G14" s="219"/>
      <c r="H14" s="27" t="s">
        <v>5</v>
      </c>
      <c r="I14" s="5" t="s">
        <v>457</v>
      </c>
      <c r="J14" s="80" t="s">
        <v>0</v>
      </c>
      <c r="K14" s="73" t="s">
        <v>154</v>
      </c>
    </row>
    <row r="15" spans="2:11" ht="75" customHeight="1" x14ac:dyDescent="0.2">
      <c r="B15" s="176"/>
      <c r="C15" s="220"/>
      <c r="D15" s="216"/>
      <c r="E15" s="176"/>
      <c r="F15" s="237"/>
      <c r="G15" s="219"/>
      <c r="H15" s="27" t="s">
        <v>20</v>
      </c>
      <c r="I15" s="132" t="s">
        <v>458</v>
      </c>
      <c r="J15" s="80" t="s">
        <v>25</v>
      </c>
      <c r="K15" s="73" t="s">
        <v>276</v>
      </c>
    </row>
    <row r="16" spans="2:11" ht="82.5" customHeight="1" x14ac:dyDescent="0.2">
      <c r="B16" s="176"/>
      <c r="C16" s="220"/>
      <c r="D16" s="216"/>
      <c r="E16" s="176"/>
      <c r="F16" s="237"/>
      <c r="G16" s="219"/>
      <c r="H16" s="27" t="s">
        <v>21</v>
      </c>
      <c r="I16" s="5" t="s">
        <v>459</v>
      </c>
      <c r="J16" s="80" t="s">
        <v>0</v>
      </c>
      <c r="K16" s="73" t="s">
        <v>155</v>
      </c>
    </row>
    <row r="17" spans="2:11" ht="78" customHeight="1" x14ac:dyDescent="0.2">
      <c r="B17" s="176"/>
      <c r="C17" s="220"/>
      <c r="D17" s="216"/>
      <c r="E17" s="176"/>
      <c r="F17" s="237"/>
      <c r="G17" s="219"/>
      <c r="H17" s="27" t="s">
        <v>22</v>
      </c>
      <c r="I17" s="5" t="s">
        <v>460</v>
      </c>
      <c r="J17" s="80" t="s">
        <v>0</v>
      </c>
      <c r="K17" s="73" t="s">
        <v>156</v>
      </c>
    </row>
    <row r="18" spans="2:11" ht="65.25" customHeight="1" x14ac:dyDescent="0.2">
      <c r="B18" s="176"/>
      <c r="C18" s="220"/>
      <c r="D18" s="216"/>
      <c r="E18" s="176"/>
      <c r="F18" s="237"/>
      <c r="G18" s="219"/>
      <c r="H18" s="27" t="s">
        <v>23</v>
      </c>
      <c r="I18" s="5" t="s">
        <v>461</v>
      </c>
      <c r="J18" s="80" t="s">
        <v>0</v>
      </c>
      <c r="K18" s="73" t="s">
        <v>157</v>
      </c>
    </row>
    <row r="19" spans="2:11" ht="56.25" customHeight="1" x14ac:dyDescent="0.2">
      <c r="B19" s="176"/>
      <c r="C19" s="220"/>
      <c r="D19" s="216"/>
      <c r="E19" s="176"/>
      <c r="F19" s="237"/>
      <c r="G19" s="219"/>
      <c r="H19" s="27" t="s">
        <v>24</v>
      </c>
      <c r="I19" s="5" t="s">
        <v>462</v>
      </c>
      <c r="J19" s="80" t="s">
        <v>0</v>
      </c>
      <c r="K19" s="73" t="s">
        <v>158</v>
      </c>
    </row>
    <row r="20" spans="2:11" ht="51.6" customHeight="1" thickBot="1" x14ac:dyDescent="0.25">
      <c r="B20" s="176"/>
      <c r="C20" s="202"/>
      <c r="D20" s="204"/>
      <c r="E20" s="173"/>
      <c r="F20" s="238"/>
      <c r="G20" s="209"/>
      <c r="H20" s="28" t="s">
        <v>26</v>
      </c>
      <c r="I20" s="70" t="s">
        <v>463</v>
      </c>
      <c r="J20" s="80" t="s">
        <v>0</v>
      </c>
      <c r="K20" s="71" t="s">
        <v>70</v>
      </c>
    </row>
    <row r="21" spans="2:11" ht="119.25" customHeight="1" x14ac:dyDescent="0.2">
      <c r="B21" s="176"/>
      <c r="C21" s="172">
        <v>4</v>
      </c>
      <c r="D21" s="203" t="s">
        <v>127</v>
      </c>
      <c r="E21" s="172" t="s">
        <v>44</v>
      </c>
      <c r="F21" s="166"/>
      <c r="G21" s="110"/>
      <c r="H21" s="27" t="s">
        <v>2</v>
      </c>
      <c r="I21" s="106" t="s">
        <v>368</v>
      </c>
      <c r="J21" s="17" t="s">
        <v>0</v>
      </c>
      <c r="K21" s="5" t="s">
        <v>241</v>
      </c>
    </row>
    <row r="22" spans="2:11" ht="118.5" customHeight="1" x14ac:dyDescent="0.2">
      <c r="B22" s="176"/>
      <c r="C22" s="176"/>
      <c r="D22" s="216"/>
      <c r="E22" s="176"/>
      <c r="F22" s="187"/>
      <c r="G22" s="110"/>
      <c r="H22" s="27" t="s">
        <v>3</v>
      </c>
      <c r="I22" s="5" t="s">
        <v>369</v>
      </c>
      <c r="J22" s="25" t="s">
        <v>0</v>
      </c>
      <c r="K22" s="5" t="s">
        <v>251</v>
      </c>
    </row>
    <row r="23" spans="2:11" ht="109.5" customHeight="1" x14ac:dyDescent="0.2">
      <c r="B23" s="176"/>
      <c r="C23" s="176"/>
      <c r="D23" s="216"/>
      <c r="E23" s="176"/>
      <c r="F23" s="187"/>
      <c r="G23" s="110"/>
      <c r="H23" s="27" t="s">
        <v>4</v>
      </c>
      <c r="I23" s="5" t="s">
        <v>370</v>
      </c>
      <c r="J23" s="25" t="s">
        <v>0</v>
      </c>
      <c r="K23" s="5" t="s">
        <v>241</v>
      </c>
    </row>
    <row r="24" spans="2:11" ht="96.6" customHeight="1" x14ac:dyDescent="0.2">
      <c r="B24" s="176"/>
      <c r="C24" s="176"/>
      <c r="D24" s="216"/>
      <c r="E24" s="176"/>
      <c r="F24" s="187"/>
      <c r="G24" s="110"/>
      <c r="H24" s="27" t="s">
        <v>5</v>
      </c>
      <c r="I24" s="5" t="s">
        <v>371</v>
      </c>
      <c r="J24" s="25" t="s">
        <v>0</v>
      </c>
      <c r="K24" s="5" t="s">
        <v>251</v>
      </c>
    </row>
    <row r="25" spans="2:11" ht="39.75" customHeight="1" thickBot="1" x14ac:dyDescent="0.25">
      <c r="B25" s="176"/>
      <c r="C25" s="173"/>
      <c r="D25" s="204"/>
      <c r="E25" s="173"/>
      <c r="F25" s="167"/>
      <c r="G25" s="109"/>
      <c r="H25" s="28" t="s">
        <v>20</v>
      </c>
      <c r="I25" s="70" t="s">
        <v>372</v>
      </c>
      <c r="J25" s="18" t="s">
        <v>0</v>
      </c>
      <c r="K25" s="70" t="s">
        <v>224</v>
      </c>
    </row>
    <row r="26" spans="2:11" ht="80.45" customHeight="1" x14ac:dyDescent="0.2">
      <c r="B26" s="176"/>
      <c r="C26" s="172">
        <v>5</v>
      </c>
      <c r="D26" s="203" t="s">
        <v>129</v>
      </c>
      <c r="E26" s="172" t="s">
        <v>46</v>
      </c>
      <c r="F26" s="225" t="s">
        <v>358</v>
      </c>
      <c r="G26" s="213" t="s">
        <v>334</v>
      </c>
      <c r="H26" s="27" t="s">
        <v>2</v>
      </c>
      <c r="I26" s="5" t="s">
        <v>374</v>
      </c>
      <c r="J26" s="25" t="s">
        <v>0</v>
      </c>
      <c r="K26" s="5" t="s">
        <v>147</v>
      </c>
    </row>
    <row r="27" spans="2:11" ht="53.25" customHeight="1" thickBot="1" x14ac:dyDescent="0.25">
      <c r="B27" s="176"/>
      <c r="C27" s="173"/>
      <c r="D27" s="216"/>
      <c r="E27" s="173"/>
      <c r="F27" s="227"/>
      <c r="G27" s="214"/>
      <c r="H27" s="28" t="s">
        <v>3</v>
      </c>
      <c r="I27" s="5" t="s">
        <v>464</v>
      </c>
      <c r="J27" s="18" t="s">
        <v>0</v>
      </c>
      <c r="K27" s="5" t="s">
        <v>224</v>
      </c>
    </row>
    <row r="28" spans="2:11" ht="69" customHeight="1" x14ac:dyDescent="0.2">
      <c r="B28" s="176"/>
      <c r="C28" s="172">
        <v>6</v>
      </c>
      <c r="D28" s="203" t="s">
        <v>119</v>
      </c>
      <c r="E28" s="172" t="s">
        <v>35</v>
      </c>
      <c r="F28" s="225" t="s">
        <v>261</v>
      </c>
      <c r="G28" s="213" t="s">
        <v>245</v>
      </c>
      <c r="H28" s="27" t="s">
        <v>2</v>
      </c>
      <c r="I28" s="4" t="s">
        <v>465</v>
      </c>
      <c r="J28" s="25" t="s">
        <v>0</v>
      </c>
      <c r="K28" s="4" t="s">
        <v>165</v>
      </c>
    </row>
    <row r="29" spans="2:11" ht="133.5" customHeight="1" x14ac:dyDescent="0.2">
      <c r="B29" s="176"/>
      <c r="C29" s="176"/>
      <c r="D29" s="216"/>
      <c r="E29" s="176"/>
      <c r="F29" s="226"/>
      <c r="G29" s="224"/>
      <c r="H29" s="27" t="s">
        <v>3</v>
      </c>
      <c r="I29" s="5" t="s">
        <v>481</v>
      </c>
      <c r="J29" s="25" t="s">
        <v>0</v>
      </c>
      <c r="K29" s="5" t="s">
        <v>166</v>
      </c>
    </row>
    <row r="30" spans="2:11" ht="36.75" customHeight="1" thickBot="1" x14ac:dyDescent="0.25">
      <c r="B30" s="176"/>
      <c r="C30" s="173"/>
      <c r="D30" s="204"/>
      <c r="E30" s="173"/>
      <c r="F30" s="227"/>
      <c r="G30" s="214"/>
      <c r="H30" s="28" t="s">
        <v>4</v>
      </c>
      <c r="I30" s="113" t="s">
        <v>466</v>
      </c>
      <c r="J30" s="18" t="s">
        <v>0</v>
      </c>
      <c r="K30" s="70" t="s">
        <v>224</v>
      </c>
    </row>
    <row r="31" spans="2:11" ht="93" customHeight="1" x14ac:dyDescent="0.2">
      <c r="B31" s="176"/>
      <c r="C31" s="172">
        <v>7</v>
      </c>
      <c r="D31" s="203" t="s">
        <v>132</v>
      </c>
      <c r="E31" s="172" t="s">
        <v>50</v>
      </c>
      <c r="F31" s="225" t="s">
        <v>339</v>
      </c>
      <c r="G31" s="213" t="s">
        <v>337</v>
      </c>
      <c r="H31" s="26" t="s">
        <v>2</v>
      </c>
      <c r="I31" s="4" t="s">
        <v>482</v>
      </c>
      <c r="J31" s="25" t="s">
        <v>0</v>
      </c>
      <c r="K31" s="5" t="s">
        <v>167</v>
      </c>
    </row>
    <row r="32" spans="2:11" ht="81.75" customHeight="1" x14ac:dyDescent="0.2">
      <c r="B32" s="176"/>
      <c r="C32" s="176"/>
      <c r="D32" s="216"/>
      <c r="E32" s="176"/>
      <c r="F32" s="226"/>
      <c r="G32" s="224"/>
      <c r="H32" s="27" t="s">
        <v>3</v>
      </c>
      <c r="I32" s="5" t="s">
        <v>480</v>
      </c>
      <c r="J32" s="25" t="s">
        <v>0</v>
      </c>
      <c r="K32" s="5" t="s">
        <v>168</v>
      </c>
    </row>
    <row r="33" spans="2:11" ht="81" customHeight="1" x14ac:dyDescent="0.2">
      <c r="B33" s="176"/>
      <c r="C33" s="176"/>
      <c r="D33" s="216"/>
      <c r="E33" s="176"/>
      <c r="F33" s="226"/>
      <c r="G33" s="224"/>
      <c r="H33" s="27" t="s">
        <v>4</v>
      </c>
      <c r="I33" s="5" t="s">
        <v>467</v>
      </c>
      <c r="J33" s="25" t="s">
        <v>0</v>
      </c>
      <c r="K33" s="5" t="s">
        <v>167</v>
      </c>
    </row>
    <row r="34" spans="2:11" ht="90.75" customHeight="1" x14ac:dyDescent="0.2">
      <c r="B34" s="176"/>
      <c r="C34" s="176"/>
      <c r="D34" s="216"/>
      <c r="E34" s="176"/>
      <c r="F34" s="226"/>
      <c r="G34" s="224"/>
      <c r="H34" s="27" t="s">
        <v>5</v>
      </c>
      <c r="I34" s="5" t="s">
        <v>389</v>
      </c>
      <c r="J34" s="25" t="s">
        <v>0</v>
      </c>
      <c r="K34" s="5" t="s">
        <v>167</v>
      </c>
    </row>
    <row r="35" spans="2:11" ht="83.25" customHeight="1" x14ac:dyDescent="0.2">
      <c r="B35" s="176"/>
      <c r="C35" s="176"/>
      <c r="D35" s="216"/>
      <c r="E35" s="176"/>
      <c r="F35" s="226"/>
      <c r="G35" s="224"/>
      <c r="H35" s="27" t="s">
        <v>20</v>
      </c>
      <c r="I35" s="5" t="s">
        <v>468</v>
      </c>
      <c r="J35" s="25" t="s">
        <v>0</v>
      </c>
      <c r="K35" s="5" t="s">
        <v>168</v>
      </c>
    </row>
    <row r="36" spans="2:11" ht="51.75" customHeight="1" thickBot="1" x14ac:dyDescent="0.25">
      <c r="B36" s="176"/>
      <c r="C36" s="176"/>
      <c r="D36" s="216"/>
      <c r="E36" s="173"/>
      <c r="F36" s="227"/>
      <c r="G36" s="214"/>
      <c r="H36" s="27" t="s">
        <v>21</v>
      </c>
      <c r="I36" s="70" t="s">
        <v>325</v>
      </c>
      <c r="J36" s="18" t="s">
        <v>0</v>
      </c>
      <c r="K36" s="5" t="s">
        <v>224</v>
      </c>
    </row>
    <row r="37" spans="2:11" ht="107.1" customHeight="1" x14ac:dyDescent="0.2">
      <c r="B37" s="176"/>
      <c r="C37" s="172">
        <v>8</v>
      </c>
      <c r="D37" s="203" t="s">
        <v>134</v>
      </c>
      <c r="E37" s="172" t="s">
        <v>52</v>
      </c>
      <c r="F37" s="225" t="s">
        <v>342</v>
      </c>
      <c r="G37" s="213" t="s">
        <v>244</v>
      </c>
      <c r="H37" s="26" t="s">
        <v>2</v>
      </c>
      <c r="I37" s="4" t="s">
        <v>509</v>
      </c>
      <c r="J37" s="25" t="s">
        <v>0</v>
      </c>
      <c r="K37" s="4" t="s">
        <v>172</v>
      </c>
    </row>
    <row r="38" spans="2:11" ht="107.1" customHeight="1" x14ac:dyDescent="0.2">
      <c r="B38" s="176"/>
      <c r="C38" s="176"/>
      <c r="D38" s="216"/>
      <c r="E38" s="176"/>
      <c r="F38" s="226"/>
      <c r="G38" s="224"/>
      <c r="H38" s="27" t="s">
        <v>3</v>
      </c>
      <c r="I38" s="156" t="s">
        <v>545</v>
      </c>
      <c r="J38" s="164" t="s">
        <v>0</v>
      </c>
      <c r="K38" s="156" t="s">
        <v>173</v>
      </c>
    </row>
    <row r="39" spans="2:11" ht="38.25" customHeight="1" thickBot="1" x14ac:dyDescent="0.25">
      <c r="B39" s="176"/>
      <c r="C39" s="176"/>
      <c r="D39" s="216"/>
      <c r="E39" s="176"/>
      <c r="F39" s="226"/>
      <c r="G39" s="214"/>
      <c r="H39" s="28" t="s">
        <v>4</v>
      </c>
      <c r="I39" s="5" t="s">
        <v>400</v>
      </c>
      <c r="J39" s="18" t="s">
        <v>0</v>
      </c>
      <c r="K39" s="70" t="s">
        <v>224</v>
      </c>
    </row>
    <row r="40" spans="2:11" ht="99" customHeight="1" x14ac:dyDescent="0.2">
      <c r="B40" s="176"/>
      <c r="C40" s="172">
        <v>9</v>
      </c>
      <c r="D40" s="203" t="s">
        <v>137</v>
      </c>
      <c r="E40" s="172" t="s">
        <v>55</v>
      </c>
      <c r="F40" s="225" t="s">
        <v>348</v>
      </c>
      <c r="G40" s="213" t="s">
        <v>347</v>
      </c>
      <c r="H40" s="27" t="s">
        <v>2</v>
      </c>
      <c r="I40" s="4" t="s">
        <v>483</v>
      </c>
      <c r="J40" s="17" t="s">
        <v>0</v>
      </c>
      <c r="K40" s="5" t="s">
        <v>147</v>
      </c>
    </row>
    <row r="41" spans="2:11" ht="59.25" customHeight="1" x14ac:dyDescent="0.2">
      <c r="B41" s="176"/>
      <c r="C41" s="176"/>
      <c r="D41" s="216"/>
      <c r="E41" s="176"/>
      <c r="F41" s="226"/>
      <c r="G41" s="224"/>
      <c r="H41" s="27" t="s">
        <v>3</v>
      </c>
      <c r="I41" s="5" t="s">
        <v>411</v>
      </c>
      <c r="J41" s="25" t="s">
        <v>0</v>
      </c>
      <c r="K41" s="5" t="s">
        <v>147</v>
      </c>
    </row>
    <row r="42" spans="2:11" ht="48.95" customHeight="1" thickBot="1" x14ac:dyDescent="0.25">
      <c r="B42" s="176"/>
      <c r="C42" s="173"/>
      <c r="D42" s="204"/>
      <c r="E42" s="173"/>
      <c r="F42" s="227"/>
      <c r="G42" s="214"/>
      <c r="H42" s="27" t="s">
        <v>4</v>
      </c>
      <c r="I42" s="70" t="s">
        <v>412</v>
      </c>
      <c r="J42" s="25" t="s">
        <v>0</v>
      </c>
      <c r="K42" s="5" t="s">
        <v>64</v>
      </c>
    </row>
    <row r="43" spans="2:11" ht="156" customHeight="1" x14ac:dyDescent="0.2">
      <c r="B43" s="176"/>
      <c r="C43" s="172">
        <v>10</v>
      </c>
      <c r="D43" s="203" t="s">
        <v>138</v>
      </c>
      <c r="E43" s="172" t="s">
        <v>56</v>
      </c>
      <c r="F43" s="225" t="s">
        <v>350</v>
      </c>
      <c r="G43" s="213" t="s">
        <v>349</v>
      </c>
      <c r="H43" s="26" t="s">
        <v>2</v>
      </c>
      <c r="I43" s="5" t="s">
        <v>413</v>
      </c>
      <c r="J43" s="17" t="s">
        <v>0</v>
      </c>
      <c r="K43" s="4" t="s">
        <v>181</v>
      </c>
    </row>
    <row r="44" spans="2:11" ht="159" customHeight="1" x14ac:dyDescent="0.2">
      <c r="B44" s="176"/>
      <c r="C44" s="176"/>
      <c r="D44" s="216"/>
      <c r="E44" s="176"/>
      <c r="F44" s="226"/>
      <c r="G44" s="224"/>
      <c r="H44" s="27" t="s">
        <v>3</v>
      </c>
      <c r="I44" s="5" t="s">
        <v>469</v>
      </c>
      <c r="J44" s="25" t="s">
        <v>0</v>
      </c>
      <c r="K44" s="5" t="s">
        <v>182</v>
      </c>
    </row>
    <row r="45" spans="2:11" ht="153" customHeight="1" x14ac:dyDescent="0.2">
      <c r="B45" s="176"/>
      <c r="C45" s="176"/>
      <c r="D45" s="216"/>
      <c r="E45" s="176"/>
      <c r="F45" s="226"/>
      <c r="G45" s="224"/>
      <c r="H45" s="27" t="s">
        <v>4</v>
      </c>
      <c r="I45" s="5" t="s">
        <v>470</v>
      </c>
      <c r="J45" s="25" t="s">
        <v>0</v>
      </c>
      <c r="K45" s="5" t="s">
        <v>183</v>
      </c>
    </row>
    <row r="46" spans="2:11" ht="165.75" customHeight="1" x14ac:dyDescent="0.2">
      <c r="B46" s="176"/>
      <c r="C46" s="176"/>
      <c r="D46" s="216"/>
      <c r="E46" s="176"/>
      <c r="F46" s="226"/>
      <c r="G46" s="224"/>
      <c r="H46" s="27" t="s">
        <v>5</v>
      </c>
      <c r="I46" s="5" t="s">
        <v>471</v>
      </c>
      <c r="J46" s="25" t="s">
        <v>0</v>
      </c>
      <c r="K46" s="5" t="s">
        <v>184</v>
      </c>
    </row>
    <row r="47" spans="2:11" ht="148.5" customHeight="1" x14ac:dyDescent="0.2">
      <c r="B47" s="176"/>
      <c r="C47" s="176"/>
      <c r="D47" s="216"/>
      <c r="E47" s="176"/>
      <c r="F47" s="226"/>
      <c r="G47" s="224"/>
      <c r="H47" s="27" t="s">
        <v>20</v>
      </c>
      <c r="I47" s="5" t="s">
        <v>416</v>
      </c>
      <c r="J47" s="25" t="s">
        <v>0</v>
      </c>
      <c r="K47" s="5" t="s">
        <v>185</v>
      </c>
    </row>
    <row r="48" spans="2:11" ht="161.25" customHeight="1" x14ac:dyDescent="0.2">
      <c r="B48" s="176"/>
      <c r="C48" s="176"/>
      <c r="D48" s="216"/>
      <c r="E48" s="176"/>
      <c r="F48" s="226"/>
      <c r="G48" s="224"/>
      <c r="H48" s="27" t="s">
        <v>21</v>
      </c>
      <c r="I48" s="5" t="s">
        <v>417</v>
      </c>
      <c r="J48" s="25" t="s">
        <v>0</v>
      </c>
      <c r="K48" s="5" t="s">
        <v>186</v>
      </c>
    </row>
    <row r="49" spans="2:11" ht="143.25" customHeight="1" x14ac:dyDescent="0.2">
      <c r="B49" s="176"/>
      <c r="C49" s="176"/>
      <c r="D49" s="216"/>
      <c r="E49" s="176"/>
      <c r="F49" s="226"/>
      <c r="G49" s="224"/>
      <c r="H49" s="27" t="s">
        <v>22</v>
      </c>
      <c r="I49" s="5" t="s">
        <v>418</v>
      </c>
      <c r="J49" s="25" t="s">
        <v>0</v>
      </c>
      <c r="K49" s="5" t="s">
        <v>187</v>
      </c>
    </row>
    <row r="50" spans="2:11" ht="169.5" customHeight="1" x14ac:dyDescent="0.2">
      <c r="B50" s="176"/>
      <c r="C50" s="176"/>
      <c r="D50" s="216"/>
      <c r="E50" s="176"/>
      <c r="F50" s="226"/>
      <c r="G50" s="224"/>
      <c r="H50" s="27" t="s">
        <v>23</v>
      </c>
      <c r="I50" s="5" t="s">
        <v>419</v>
      </c>
      <c r="J50" s="25" t="s">
        <v>0</v>
      </c>
      <c r="K50" s="5" t="s">
        <v>184</v>
      </c>
    </row>
    <row r="51" spans="2:11" ht="42.75" customHeight="1" thickBot="1" x14ac:dyDescent="0.25">
      <c r="B51" s="176"/>
      <c r="C51" s="173"/>
      <c r="D51" s="216"/>
      <c r="E51" s="176"/>
      <c r="F51" s="226"/>
      <c r="G51" s="214"/>
      <c r="H51" s="27" t="s">
        <v>24</v>
      </c>
      <c r="I51" s="5" t="s">
        <v>420</v>
      </c>
      <c r="J51" s="25" t="s">
        <v>0</v>
      </c>
      <c r="K51" s="70" t="s">
        <v>224</v>
      </c>
    </row>
    <row r="52" spans="2:11" ht="83.25" customHeight="1" x14ac:dyDescent="0.2">
      <c r="B52" s="176"/>
      <c r="C52" s="172">
        <v>11</v>
      </c>
      <c r="D52" s="203" t="s">
        <v>139</v>
      </c>
      <c r="E52" s="172" t="s">
        <v>57</v>
      </c>
      <c r="F52" s="225" t="s">
        <v>352</v>
      </c>
      <c r="G52" s="213" t="s">
        <v>351</v>
      </c>
      <c r="H52" s="26" t="s">
        <v>2</v>
      </c>
      <c r="I52" s="4" t="s">
        <v>421</v>
      </c>
      <c r="J52" s="17" t="s">
        <v>0</v>
      </c>
      <c r="K52" s="5" t="s">
        <v>188</v>
      </c>
    </row>
    <row r="53" spans="2:11" ht="86.25" customHeight="1" x14ac:dyDescent="0.2">
      <c r="B53" s="176"/>
      <c r="C53" s="176"/>
      <c r="D53" s="216"/>
      <c r="E53" s="176"/>
      <c r="F53" s="226"/>
      <c r="G53" s="224"/>
      <c r="H53" s="27" t="s">
        <v>3</v>
      </c>
      <c r="I53" s="5" t="s">
        <v>422</v>
      </c>
      <c r="J53" s="25" t="s">
        <v>0</v>
      </c>
      <c r="K53" s="5" t="s">
        <v>189</v>
      </c>
    </row>
    <row r="54" spans="2:11" ht="93.75" customHeight="1" x14ac:dyDescent="0.2">
      <c r="B54" s="176"/>
      <c r="C54" s="176"/>
      <c r="D54" s="216"/>
      <c r="E54" s="176"/>
      <c r="F54" s="226"/>
      <c r="G54" s="224"/>
      <c r="H54" s="27" t="s">
        <v>4</v>
      </c>
      <c r="I54" s="5" t="s">
        <v>423</v>
      </c>
      <c r="J54" s="25" t="s">
        <v>0</v>
      </c>
      <c r="K54" s="5" t="s">
        <v>190</v>
      </c>
    </row>
    <row r="55" spans="2:11" ht="85.5" customHeight="1" x14ac:dyDescent="0.2">
      <c r="B55" s="176"/>
      <c r="C55" s="176"/>
      <c r="D55" s="216"/>
      <c r="E55" s="176"/>
      <c r="F55" s="226"/>
      <c r="G55" s="224"/>
      <c r="H55" s="27" t="s">
        <v>5</v>
      </c>
      <c r="I55" s="5" t="s">
        <v>472</v>
      </c>
      <c r="J55" s="25" t="s">
        <v>0</v>
      </c>
      <c r="K55" s="5" t="s">
        <v>191</v>
      </c>
    </row>
    <row r="56" spans="2:11" ht="78.75" customHeight="1" x14ac:dyDescent="0.2">
      <c r="B56" s="176"/>
      <c r="C56" s="176"/>
      <c r="D56" s="216"/>
      <c r="E56" s="176"/>
      <c r="F56" s="226"/>
      <c r="G56" s="224"/>
      <c r="H56" s="27" t="s">
        <v>20</v>
      </c>
      <c r="I56" s="5" t="s">
        <v>425</v>
      </c>
      <c r="J56" s="25" t="s">
        <v>0</v>
      </c>
      <c r="K56" s="5" t="s">
        <v>192</v>
      </c>
    </row>
    <row r="57" spans="2:11" ht="54" customHeight="1" thickBot="1" x14ac:dyDescent="0.25">
      <c r="B57" s="176"/>
      <c r="C57" s="173"/>
      <c r="D57" s="216"/>
      <c r="E57" s="176"/>
      <c r="F57" s="226"/>
      <c r="G57" s="214"/>
      <c r="H57" s="27" t="s">
        <v>21</v>
      </c>
      <c r="I57" s="5" t="s">
        <v>426</v>
      </c>
      <c r="J57" s="18" t="s">
        <v>0</v>
      </c>
      <c r="K57" s="70" t="s">
        <v>224</v>
      </c>
    </row>
    <row r="58" spans="2:11" ht="45.75" customHeight="1" x14ac:dyDescent="0.2">
      <c r="B58" s="176"/>
      <c r="C58" s="172">
        <v>12</v>
      </c>
      <c r="D58" s="203" t="s">
        <v>140</v>
      </c>
      <c r="E58" s="172" t="s">
        <v>58</v>
      </c>
      <c r="F58" s="225" t="s">
        <v>354</v>
      </c>
      <c r="G58" s="213" t="s">
        <v>357</v>
      </c>
      <c r="H58" s="26" t="s">
        <v>2</v>
      </c>
      <c r="I58" s="85" t="s">
        <v>473</v>
      </c>
      <c r="J58" s="25" t="s">
        <v>0</v>
      </c>
      <c r="K58" s="5" t="s">
        <v>147</v>
      </c>
    </row>
    <row r="59" spans="2:11" ht="38.25" customHeight="1" thickBot="1" x14ac:dyDescent="0.25">
      <c r="B59" s="176"/>
      <c r="C59" s="173"/>
      <c r="D59" s="216"/>
      <c r="E59" s="176"/>
      <c r="F59" s="227"/>
      <c r="G59" s="214"/>
      <c r="H59" s="28" t="s">
        <v>3</v>
      </c>
      <c r="I59" s="5" t="s">
        <v>428</v>
      </c>
      <c r="J59" s="25" t="s">
        <v>0</v>
      </c>
      <c r="K59" s="70" t="s">
        <v>224</v>
      </c>
    </row>
    <row r="60" spans="2:11" ht="86.25" customHeight="1" x14ac:dyDescent="0.2">
      <c r="B60" s="176"/>
      <c r="C60" s="172">
        <v>13</v>
      </c>
      <c r="D60" s="203" t="s">
        <v>141</v>
      </c>
      <c r="E60" s="172" t="s">
        <v>59</v>
      </c>
      <c r="F60" s="225" t="s">
        <v>268</v>
      </c>
      <c r="G60" s="213" t="s">
        <v>236</v>
      </c>
      <c r="H60" s="27" t="s">
        <v>2</v>
      </c>
      <c r="I60" s="4" t="s">
        <v>474</v>
      </c>
      <c r="J60" s="17" t="s">
        <v>0</v>
      </c>
      <c r="K60" s="5" t="s">
        <v>147</v>
      </c>
    </row>
    <row r="61" spans="2:11" ht="84.75" customHeight="1" x14ac:dyDescent="0.2">
      <c r="B61" s="176"/>
      <c r="C61" s="176"/>
      <c r="D61" s="216"/>
      <c r="E61" s="176"/>
      <c r="F61" s="226"/>
      <c r="G61" s="224"/>
      <c r="H61" s="27" t="s">
        <v>3</v>
      </c>
      <c r="I61" s="5" t="s">
        <v>475</v>
      </c>
      <c r="J61" s="25" t="s">
        <v>0</v>
      </c>
      <c r="K61" s="5" t="s">
        <v>65</v>
      </c>
    </row>
    <row r="62" spans="2:11" ht="90.95" customHeight="1" x14ac:dyDescent="0.2">
      <c r="B62" s="176"/>
      <c r="C62" s="176"/>
      <c r="D62" s="216"/>
      <c r="E62" s="176"/>
      <c r="F62" s="226"/>
      <c r="G62" s="224"/>
      <c r="H62" s="27" t="s">
        <v>4</v>
      </c>
      <c r="I62" s="5" t="s">
        <v>476</v>
      </c>
      <c r="J62" s="25" t="s">
        <v>0</v>
      </c>
      <c r="K62" s="5" t="s">
        <v>224</v>
      </c>
    </row>
    <row r="63" spans="2:11" ht="65.099999999999994" customHeight="1" thickBot="1" x14ac:dyDescent="0.25">
      <c r="B63" s="176"/>
      <c r="C63" s="173"/>
      <c r="D63" s="204"/>
      <c r="E63" s="173"/>
      <c r="F63" s="227"/>
      <c r="G63" s="214"/>
      <c r="H63" s="27" t="s">
        <v>5</v>
      </c>
      <c r="I63" s="5" t="s">
        <v>432</v>
      </c>
      <c r="J63" s="25" t="s">
        <v>0</v>
      </c>
      <c r="K63" s="5" t="s">
        <v>224</v>
      </c>
    </row>
    <row r="64" spans="2:11" ht="101.25" customHeight="1" x14ac:dyDescent="0.2">
      <c r="B64" s="176"/>
      <c r="C64" s="172">
        <v>14</v>
      </c>
      <c r="D64" s="203" t="s">
        <v>142</v>
      </c>
      <c r="E64" s="172" t="s">
        <v>60</v>
      </c>
      <c r="F64" s="225" t="s">
        <v>268</v>
      </c>
      <c r="G64" s="213" t="s">
        <v>236</v>
      </c>
      <c r="H64" s="26" t="s">
        <v>2</v>
      </c>
      <c r="I64" s="4" t="s">
        <v>434</v>
      </c>
      <c r="J64" s="17" t="s">
        <v>0</v>
      </c>
      <c r="K64" s="4" t="s">
        <v>147</v>
      </c>
    </row>
    <row r="65" spans="2:12" ht="117.75" customHeight="1" x14ac:dyDescent="0.2">
      <c r="B65" s="25"/>
      <c r="C65" s="176"/>
      <c r="D65" s="216"/>
      <c r="E65" s="176"/>
      <c r="F65" s="226"/>
      <c r="G65" s="224"/>
      <c r="H65" s="27" t="s">
        <v>3</v>
      </c>
      <c r="I65" s="5" t="s">
        <v>477</v>
      </c>
      <c r="J65" s="25" t="s">
        <v>0</v>
      </c>
      <c r="K65" s="5" t="s">
        <v>147</v>
      </c>
    </row>
    <row r="66" spans="2:12" ht="129" customHeight="1" x14ac:dyDescent="0.2">
      <c r="B66" s="25"/>
      <c r="C66" s="176"/>
      <c r="D66" s="216"/>
      <c r="E66" s="176"/>
      <c r="F66" s="226"/>
      <c r="G66" s="224"/>
      <c r="H66" s="27" t="s">
        <v>4</v>
      </c>
      <c r="I66" s="5" t="s">
        <v>478</v>
      </c>
      <c r="J66" s="25" t="s">
        <v>0</v>
      </c>
      <c r="K66" s="5" t="s">
        <v>147</v>
      </c>
    </row>
    <row r="67" spans="2:12" ht="80.45" customHeight="1" x14ac:dyDescent="0.2">
      <c r="B67" s="25"/>
      <c r="C67" s="176"/>
      <c r="D67" s="216"/>
      <c r="E67" s="176"/>
      <c r="F67" s="226"/>
      <c r="G67" s="224"/>
      <c r="H67" s="27" t="s">
        <v>5</v>
      </c>
      <c r="I67" s="130" t="s">
        <v>479</v>
      </c>
      <c r="J67" s="25" t="s">
        <v>0</v>
      </c>
      <c r="K67" s="5" t="s">
        <v>65</v>
      </c>
    </row>
    <row r="68" spans="2:12" ht="52.5" customHeight="1" thickBot="1" x14ac:dyDescent="0.25">
      <c r="B68" s="25"/>
      <c r="C68" s="173"/>
      <c r="D68" s="204"/>
      <c r="E68" s="173"/>
      <c r="F68" s="227"/>
      <c r="G68" s="214"/>
      <c r="H68" s="28" t="s">
        <v>20</v>
      </c>
      <c r="I68" s="70" t="s">
        <v>433</v>
      </c>
      <c r="J68" s="18" t="s">
        <v>0</v>
      </c>
      <c r="K68" s="70" t="s">
        <v>224</v>
      </c>
    </row>
    <row r="69" spans="2:12" ht="53.45" customHeight="1" x14ac:dyDescent="0.2">
      <c r="B69" s="172" t="s">
        <v>117</v>
      </c>
      <c r="C69" s="172">
        <v>24</v>
      </c>
      <c r="D69" s="203" t="s">
        <v>118</v>
      </c>
      <c r="E69" s="172" t="s">
        <v>33</v>
      </c>
      <c r="F69" s="179" t="s">
        <v>243</v>
      </c>
      <c r="G69" s="72"/>
      <c r="H69" s="26" t="s">
        <v>2</v>
      </c>
      <c r="I69" s="4" t="s">
        <v>440</v>
      </c>
      <c r="J69" s="17" t="s">
        <v>18</v>
      </c>
      <c r="K69" s="58" t="s">
        <v>66</v>
      </c>
      <c r="L69" s="84"/>
    </row>
    <row r="70" spans="2:12" ht="33.6" customHeight="1" thickBot="1" x14ac:dyDescent="0.25">
      <c r="B70" s="176"/>
      <c r="C70" s="176"/>
      <c r="D70" s="216"/>
      <c r="E70" s="217"/>
      <c r="F70" s="177"/>
      <c r="G70" s="94"/>
      <c r="H70" s="27" t="s">
        <v>3</v>
      </c>
      <c r="I70" s="5" t="s">
        <v>293</v>
      </c>
      <c r="J70" s="25" t="s">
        <v>0</v>
      </c>
      <c r="K70" s="70" t="s">
        <v>64</v>
      </c>
    </row>
    <row r="71" spans="2:12" ht="22.5" customHeight="1" thickBot="1" x14ac:dyDescent="0.25">
      <c r="B71" s="173"/>
      <c r="C71" s="74">
        <v>25</v>
      </c>
      <c r="D71" s="75" t="s">
        <v>117</v>
      </c>
      <c r="E71" s="74" t="s">
        <v>34</v>
      </c>
      <c r="F71" s="81"/>
      <c r="G71" s="81"/>
      <c r="H71" s="77" t="s">
        <v>2</v>
      </c>
      <c r="I71" s="76" t="s">
        <v>441</v>
      </c>
      <c r="J71" s="17" t="s">
        <v>18</v>
      </c>
      <c r="K71" s="78">
        <v>0</v>
      </c>
    </row>
    <row r="72" spans="2:12" x14ac:dyDescent="0.2">
      <c r="J72" s="83"/>
    </row>
    <row r="73" spans="2:12" x14ac:dyDescent="0.2">
      <c r="B73" s="59"/>
      <c r="C73" s="59"/>
      <c r="D73" s="64"/>
      <c r="E73" s="59"/>
      <c r="F73" s="59"/>
      <c r="G73" s="59"/>
      <c r="H73" s="59"/>
      <c r="I73" s="60"/>
      <c r="J73" s="69"/>
      <c r="K73" s="60"/>
    </row>
    <row r="74" spans="2:12" x14ac:dyDescent="0.2">
      <c r="B74" s="59"/>
      <c r="C74" s="59"/>
      <c r="D74" s="64"/>
      <c r="E74" s="59"/>
      <c r="F74" s="59"/>
      <c r="G74" s="59"/>
      <c r="H74" s="59"/>
      <c r="I74" s="60"/>
      <c r="J74" s="69"/>
      <c r="K74" s="60"/>
    </row>
    <row r="75" spans="2:12" x14ac:dyDescent="0.2">
      <c r="B75" s="215"/>
      <c r="C75" s="215"/>
      <c r="D75" s="215"/>
      <c r="E75" s="215"/>
      <c r="F75" s="215"/>
      <c r="G75" s="215"/>
      <c r="H75" s="215"/>
      <c r="I75" s="215"/>
      <c r="J75" s="215"/>
      <c r="K75" s="215"/>
    </row>
  </sheetData>
  <mergeCells count="80">
    <mergeCell ref="F31:F36"/>
    <mergeCell ref="J6:J7"/>
    <mergeCell ref="K6:K7"/>
    <mergeCell ref="B7:B64"/>
    <mergeCell ref="C8:C10"/>
    <mergeCell ref="D8:D10"/>
    <mergeCell ref="E8:E10"/>
    <mergeCell ref="F8:F10"/>
    <mergeCell ref="C11:C20"/>
    <mergeCell ref="D11:D20"/>
    <mergeCell ref="E11:E20"/>
    <mergeCell ref="C6:C7"/>
    <mergeCell ref="D6:D7"/>
    <mergeCell ref="E6:E7"/>
    <mergeCell ref="F6:F7"/>
    <mergeCell ref="H6:H7"/>
    <mergeCell ref="I6:I7"/>
    <mergeCell ref="F11:F20"/>
    <mergeCell ref="C21:C25"/>
    <mergeCell ref="D21:D25"/>
    <mergeCell ref="E21:E25"/>
    <mergeCell ref="F21:F25"/>
    <mergeCell ref="G11:G20"/>
    <mergeCell ref="G8:G10"/>
    <mergeCell ref="G6:G7"/>
    <mergeCell ref="F28:F30"/>
    <mergeCell ref="C26:C27"/>
    <mergeCell ref="D26:D27"/>
    <mergeCell ref="E26:E27"/>
    <mergeCell ref="F26:F27"/>
    <mergeCell ref="C31:C36"/>
    <mergeCell ref="D31:D36"/>
    <mergeCell ref="C28:C30"/>
    <mergeCell ref="D28:D30"/>
    <mergeCell ref="E28:E30"/>
    <mergeCell ref="E31:E36"/>
    <mergeCell ref="C40:C42"/>
    <mergeCell ref="D40:D42"/>
    <mergeCell ref="E40:E42"/>
    <mergeCell ref="F40:F42"/>
    <mergeCell ref="C37:C39"/>
    <mergeCell ref="D37:D39"/>
    <mergeCell ref="E37:E39"/>
    <mergeCell ref="F37:F39"/>
    <mergeCell ref="C43:C51"/>
    <mergeCell ref="D43:D51"/>
    <mergeCell ref="E43:E51"/>
    <mergeCell ref="F43:F51"/>
    <mergeCell ref="C52:C57"/>
    <mergeCell ref="D52:D57"/>
    <mergeCell ref="E52:E57"/>
    <mergeCell ref="F52:F57"/>
    <mergeCell ref="C58:C59"/>
    <mergeCell ref="D58:D59"/>
    <mergeCell ref="E58:E59"/>
    <mergeCell ref="F58:F59"/>
    <mergeCell ref="C60:C63"/>
    <mergeCell ref="D60:D63"/>
    <mergeCell ref="E60:E63"/>
    <mergeCell ref="F60:F63"/>
    <mergeCell ref="B75:K75"/>
    <mergeCell ref="C64:C68"/>
    <mergeCell ref="D64:D68"/>
    <mergeCell ref="E64:E68"/>
    <mergeCell ref="F64:F68"/>
    <mergeCell ref="B69:B71"/>
    <mergeCell ref="C69:C70"/>
    <mergeCell ref="D69:D70"/>
    <mergeCell ref="E69:E70"/>
    <mergeCell ref="F69:F70"/>
    <mergeCell ref="G28:G30"/>
    <mergeCell ref="G26:G27"/>
    <mergeCell ref="G31:G36"/>
    <mergeCell ref="G40:G42"/>
    <mergeCell ref="G37:G39"/>
    <mergeCell ref="G43:G51"/>
    <mergeCell ref="G52:G57"/>
    <mergeCell ref="G58:G59"/>
    <mergeCell ref="G60:G63"/>
    <mergeCell ref="G64:G68"/>
  </mergeCells>
  <pageMargins left="0.7" right="0.7" top="0.75" bottom="0.75" header="0.3" footer="0.3"/>
  <pageSetup paperSize="9" orientation="portrait" verticalDpi="0" r:id="rId1"/>
  <ignoredErrors>
    <ignoredError sqref="H40:H71 H6:H37" numberStoredAsText="1"/>
  </ignoredErrors>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7B64AB5-46D4-4776-9646-C8DD7DA52C6F}">
  <sheetPr>
    <tabColor theme="8" tint="0.59999389629810485"/>
  </sheetPr>
  <dimension ref="B4:K14"/>
  <sheetViews>
    <sheetView zoomScale="80" zoomScaleNormal="80" workbookViewId="0">
      <selection activeCell="C6" sqref="C6:C7"/>
    </sheetView>
  </sheetViews>
  <sheetFormatPr defaultColWidth="9.140625" defaultRowHeight="14.25" x14ac:dyDescent="0.2"/>
  <cols>
    <col min="1" max="1" width="9.140625" style="55"/>
    <col min="2" max="3" width="18.7109375" style="55" customWidth="1"/>
    <col min="4" max="4" width="60.28515625" style="63" customWidth="1"/>
    <col min="5" max="5" width="42" style="55" customWidth="1"/>
    <col min="6" max="7" width="23.85546875" style="55" customWidth="1"/>
    <col min="8" max="8" width="18.7109375" style="55" customWidth="1"/>
    <col min="9" max="9" width="45.28515625" style="58" customWidth="1"/>
    <col min="10" max="10" width="18.7109375" style="65" customWidth="1"/>
    <col min="11" max="11" width="27.7109375" style="58" customWidth="1"/>
    <col min="12" max="16384" width="9.140625" style="55"/>
  </cols>
  <sheetData>
    <row r="4" spans="2:11" ht="15" thickBot="1" x14ac:dyDescent="0.25"/>
    <row r="5" spans="2:11" ht="30.75" thickBot="1" x14ac:dyDescent="0.3">
      <c r="B5" s="16" t="s">
        <v>86</v>
      </c>
      <c r="C5" s="6" t="s">
        <v>79</v>
      </c>
      <c r="D5" s="47" t="s">
        <v>80</v>
      </c>
      <c r="E5" s="1" t="s">
        <v>81</v>
      </c>
      <c r="F5" s="47" t="s">
        <v>242</v>
      </c>
      <c r="G5" s="47" t="s">
        <v>230</v>
      </c>
      <c r="H5" s="12" t="s">
        <v>82</v>
      </c>
      <c r="I5" s="19" t="s">
        <v>83</v>
      </c>
      <c r="J5" s="66" t="s">
        <v>84</v>
      </c>
      <c r="K5" s="19" t="s">
        <v>85</v>
      </c>
    </row>
    <row r="6" spans="2:11" ht="15" customHeight="1" x14ac:dyDescent="0.2">
      <c r="B6" s="172" t="s">
        <v>116</v>
      </c>
      <c r="C6" s="172">
        <v>1</v>
      </c>
      <c r="D6" s="203" t="s">
        <v>146</v>
      </c>
      <c r="E6" s="172" t="s">
        <v>63</v>
      </c>
      <c r="F6" s="240" t="s">
        <v>494</v>
      </c>
      <c r="G6" s="208" t="s">
        <v>493</v>
      </c>
      <c r="H6" s="192" t="s">
        <v>2</v>
      </c>
      <c r="I6" s="218" t="s">
        <v>495</v>
      </c>
      <c r="J6" s="176" t="s">
        <v>0</v>
      </c>
      <c r="K6" s="199" t="s">
        <v>147</v>
      </c>
    </row>
    <row r="7" spans="2:11" ht="36.75" customHeight="1" thickBot="1" x14ac:dyDescent="0.25">
      <c r="B7" s="173"/>
      <c r="C7" s="173"/>
      <c r="D7" s="204"/>
      <c r="E7" s="207"/>
      <c r="F7" s="242"/>
      <c r="G7" s="209" t="s">
        <v>493</v>
      </c>
      <c r="H7" s="193"/>
      <c r="I7" s="200"/>
      <c r="J7" s="176"/>
      <c r="K7" s="200"/>
    </row>
    <row r="8" spans="2:11" ht="15" customHeight="1" x14ac:dyDescent="0.2">
      <c r="B8" s="172" t="s">
        <v>117</v>
      </c>
      <c r="C8" s="172">
        <v>2</v>
      </c>
      <c r="D8" s="203" t="s">
        <v>118</v>
      </c>
      <c r="E8" s="172" t="s">
        <v>33</v>
      </c>
      <c r="F8" s="179"/>
      <c r="G8" s="72"/>
      <c r="H8" s="192" t="s">
        <v>2</v>
      </c>
      <c r="I8" s="218" t="s">
        <v>309</v>
      </c>
      <c r="J8" s="172" t="s">
        <v>18</v>
      </c>
      <c r="K8" s="218">
        <v>0</v>
      </c>
    </row>
    <row r="9" spans="2:11" ht="15" customHeight="1" x14ac:dyDescent="0.2">
      <c r="B9" s="176"/>
      <c r="C9" s="176"/>
      <c r="D9" s="216"/>
      <c r="E9" s="217"/>
      <c r="F9" s="177"/>
      <c r="G9" s="94"/>
      <c r="H9" s="193"/>
      <c r="I9" s="199"/>
      <c r="J9" s="176"/>
      <c r="K9" s="199"/>
    </row>
    <row r="10" spans="2:11" ht="15.75" customHeight="1" thickBot="1" x14ac:dyDescent="0.25">
      <c r="B10" s="176"/>
      <c r="C10" s="173"/>
      <c r="D10" s="204"/>
      <c r="E10" s="207"/>
      <c r="F10" s="178"/>
      <c r="G10" s="95"/>
      <c r="H10" s="210"/>
      <c r="I10" s="200"/>
      <c r="J10" s="173"/>
      <c r="K10" s="200"/>
    </row>
    <row r="11" spans="2:11" x14ac:dyDescent="0.2">
      <c r="B11" s="82"/>
    </row>
    <row r="12" spans="2:11" x14ac:dyDescent="0.2">
      <c r="B12" s="59"/>
      <c r="C12" s="59"/>
      <c r="D12" s="64"/>
      <c r="E12" s="59"/>
      <c r="F12" s="59"/>
      <c r="G12" s="59"/>
      <c r="H12" s="59"/>
      <c r="I12" s="60"/>
      <c r="J12" s="69"/>
      <c r="K12" s="60"/>
    </row>
    <row r="13" spans="2:11" x14ac:dyDescent="0.2">
      <c r="B13" s="59"/>
      <c r="C13" s="59"/>
      <c r="D13" s="64"/>
      <c r="E13" s="59"/>
      <c r="F13" s="59"/>
      <c r="G13" s="59"/>
      <c r="H13" s="59"/>
      <c r="I13" s="60"/>
      <c r="J13" s="69"/>
      <c r="K13" s="60"/>
    </row>
    <row r="14" spans="2:11" x14ac:dyDescent="0.2">
      <c r="B14" s="215"/>
      <c r="C14" s="215"/>
      <c r="D14" s="215"/>
      <c r="E14" s="215"/>
      <c r="F14" s="215"/>
      <c r="G14" s="215"/>
      <c r="H14" s="215"/>
      <c r="I14" s="215"/>
      <c r="J14" s="215"/>
      <c r="K14" s="215"/>
    </row>
  </sheetData>
  <mergeCells count="20">
    <mergeCell ref="J6:J7"/>
    <mergeCell ref="K6:K7"/>
    <mergeCell ref="C6:C7"/>
    <mergeCell ref="D6:D7"/>
    <mergeCell ref="E6:E7"/>
    <mergeCell ref="F6:F7"/>
    <mergeCell ref="H6:H7"/>
    <mergeCell ref="I6:I7"/>
    <mergeCell ref="G6:G7"/>
    <mergeCell ref="B6:B7"/>
    <mergeCell ref="B8:B10"/>
    <mergeCell ref="C8:C10"/>
    <mergeCell ref="D8:D10"/>
    <mergeCell ref="E8:E10"/>
    <mergeCell ref="H8:H10"/>
    <mergeCell ref="I8:I10"/>
    <mergeCell ref="J8:J10"/>
    <mergeCell ref="K8:K10"/>
    <mergeCell ref="B14:K14"/>
    <mergeCell ref="F8:F10"/>
  </mergeCells>
  <pageMargins left="0.7" right="0.7" top="0.75" bottom="0.75" header="0.3" footer="0.3"/>
  <pageSetup paperSize="9" orientation="portrait" verticalDpi="0"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5C20AE-F2D8-487F-B1DA-ACB91A307E35}">
  <sheetPr>
    <tabColor rgb="FFFFCCCC"/>
  </sheetPr>
  <dimension ref="A1:B53"/>
  <sheetViews>
    <sheetView zoomScaleNormal="100" workbookViewId="0">
      <selection activeCell="A2" sqref="A2"/>
    </sheetView>
  </sheetViews>
  <sheetFormatPr defaultRowHeight="15" x14ac:dyDescent="0.25"/>
  <sheetData>
    <row r="1" spans="2:2" x14ac:dyDescent="0.25">
      <c r="B1" s="22"/>
    </row>
    <row r="2" spans="2:2" x14ac:dyDescent="0.25">
      <c r="B2" s="22"/>
    </row>
    <row r="53" spans="1:1" x14ac:dyDescent="0.25">
      <c r="A53" s="148"/>
    </row>
  </sheetData>
  <pageMargins left="0.7" right="0.7" top="0.75" bottom="0.75" header="0.3" footer="0.3"/>
  <pageSetup paperSize="9" orientation="portrait" verticalDpi="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SP dokumentti" ma:contentTypeID="0x01010048A48038F6F00E42902EC62EFFC5106101005FA5614958A5184EA4395B089EA68B9E" ma:contentTypeVersion="134" ma:contentTypeDescription="Luo uusi SP kameleondokumentti." ma:contentTypeScope="" ma:versionID="1531de76e76c3dd751b06ef572ec5e0e">
  <xsd:schema xmlns:xsd="http://www.w3.org/2001/XMLSchema" xmlns:xs="http://www.w3.org/2001/XMLSchema" xmlns:p="http://schemas.microsoft.com/office/2006/metadata/properties" xmlns:ns2="6acf3a52-5fc7-44aa-b5a3-d8fcafa65ae9" xmlns:ns3="c4498ab8-87d8-47b3-9041-c69352928396" targetNamespace="http://schemas.microsoft.com/office/2006/metadata/properties" ma:root="true" ma:fieldsID="6c994e57d023ad08776a145dda312314" ns2:_="" ns3:_="">
    <xsd:import namespace="6acf3a52-5fc7-44aa-b5a3-d8fcafa65ae9"/>
    <xsd:import namespace="c4498ab8-87d8-47b3-9041-c69352928396"/>
    <xsd:element name="properties">
      <xsd:complexType>
        <xsd:sequence>
          <xsd:element name="documentManagement">
            <xsd:complexType>
              <xsd:all>
                <xsd:element ref="ns2:BOFDate"/>
                <xsd:element ref="ns2:BOFEKPJDocument" minOccurs="0"/>
                <xsd:element ref="ns2:BOFDistribution" minOccurs="0"/>
                <xsd:element ref="ns2:BOFJournalNumber" minOccurs="0"/>
                <xsd:element ref="ns3:BOFAccessRights" minOccurs="0"/>
                <xsd:element ref="ns2:BOFIdentifier" minOccurs="0"/>
                <xsd:element ref="ns2:BOFTopic" minOccurs="0"/>
                <xsd:element ref="ns2:BOFDescription" minOccurs="0"/>
                <xsd:element ref="ns2:BOFMeeting" minOccurs="0"/>
                <xsd:element ref="ns2:BOFMeetingDate" minOccurs="0"/>
                <xsd:element ref="ns2:BOFYear" minOccurs="0"/>
                <xsd:element ref="ns2:BOFDeadline" minOccurs="0"/>
                <xsd:element ref="ns2:BOFOrganization" minOccurs="0"/>
                <xsd:element ref="ns2:BOFDepartment" minOccurs="0"/>
                <xsd:element ref="ns2:BOFOriginator" minOccurs="0"/>
                <xsd:element ref="ns2:BOFDocumentShape1" minOccurs="0"/>
                <xsd:element ref="ns2:BOFNumber" minOccurs="0"/>
                <xsd:element ref="ns2:BOFVersionNumber" minOccurs="0"/>
                <xsd:element ref="ns2:BOFEnclosureNumber" minOccurs="0"/>
                <xsd:element ref="ns2:BOFArrivalMethod" minOccurs="0"/>
                <xsd:element ref="ns2:BOFRetentionPeriod" minOccurs="0"/>
                <xsd:element ref="ns2:BOFBusinessID" minOccurs="0"/>
                <xsd:element ref="ns2:BOFTOSSelectionDate" minOccurs="0"/>
                <xsd:element ref="ns2:BOFSiteURL" minOccurs="0"/>
                <xsd:element ref="ns2:BOFSecurityPeriod" minOccurs="0"/>
                <xsd:element ref="ns2:BOFSecurityPeriodEndDate" minOccurs="0"/>
                <xsd:element ref="ns2:o96e69e5e0314f8992b96c5b8538545d" minOccurs="0"/>
                <xsd:element ref="ns3:TaxCatchAll" minOccurs="0"/>
                <xsd:element ref="ns2:ff3ff6a43eef4b95bd29615e79592b9c" minOccurs="0"/>
                <xsd:element ref="ns3:TaxCatchAllLabel" minOccurs="0"/>
                <xsd:element ref="ns2:gd8b56b432df437cb5b0d2ef9fd59038" minOccurs="0"/>
                <xsd:element ref="ns2:j2201bb872c640ea92f1c67ac7f7ed20" minOccurs="0"/>
                <xsd:element ref="ns2:l8dd6da34d7b440d9390ef60a6148415" minOccurs="0"/>
                <xsd:element ref="ns2:l4f343cd45344ba894f48b05823d4b1e" minOccurs="0"/>
                <xsd:element ref="ns2:p9ca7f10866448519b79df35ffed521b" minOccurs="0"/>
                <xsd:element ref="ns2:_dlc_DocId" minOccurs="0"/>
                <xsd:element ref="ns2:_dlc_DocIdUrl" minOccurs="0"/>
                <xsd:element ref="ns2:_dlc_DocIdPersistId" minOccurs="0"/>
                <xsd:element ref="ns2:o1fbbbeebb644891a6771ec98b7c634d" minOccurs="0"/>
                <xsd:element ref="ns2:h029effa7c554f3c86de4aef50730367" minOccurs="0"/>
                <xsd:element ref="ns2:ncfda73a1c5541528978243785b50a6b"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cf3a52-5fc7-44aa-b5a3-d8fcafa65ae9" elementFormDefault="qualified">
    <xsd:import namespace="http://schemas.microsoft.com/office/2006/documentManagement/types"/>
    <xsd:import namespace="http://schemas.microsoft.com/office/infopath/2007/PartnerControls"/>
    <xsd:element name="BOFDate" ma:index="2" ma:displayName="Päivämäärä" ma:default="[today]" ma:format="DateOnly" ma:internalName="BOFDate" ma:readOnly="false">
      <xsd:simpleType>
        <xsd:restriction base="dms:DateTime"/>
      </xsd:simpleType>
    </xsd:element>
    <xsd:element name="BOFEKPJDocument" ma:index="10" nillable="true" ma:displayName="EKPJ-asiakirja" ma:default="0" ma:internalName="BOFEKPJDocument">
      <xsd:simpleType>
        <xsd:restriction base="dms:Boolean"/>
      </xsd:simpleType>
    </xsd:element>
    <xsd:element name="BOFDistribution" ma:index="13" nillable="true" ma:displayName="Jakelu" ma:internalName="BOFDistribution">
      <xsd:simpleType>
        <xsd:restriction base="dms:Text">
          <xsd:maxLength value="255"/>
        </xsd:restriction>
      </xsd:simpleType>
    </xsd:element>
    <xsd:element name="BOFJournalNumber" ma:index="14" nillable="true" ma:displayName="Asiatunnus" ma:internalName="BOFJournalNumber">
      <xsd:simpleType>
        <xsd:restriction base="dms:Text">
          <xsd:maxLength value="255"/>
        </xsd:restriction>
      </xsd:simpleType>
    </xsd:element>
    <xsd:element name="BOFIdentifier" ma:index="16" nillable="true" ma:displayName="Tunniste / Muu tunnus" ma:internalName="BOFIdentifier">
      <xsd:simpleType>
        <xsd:restriction base="dms:Text">
          <xsd:maxLength value="255"/>
        </xsd:restriction>
      </xsd:simpleType>
    </xsd:element>
    <xsd:element name="BOFTopic" ma:index="17" nillable="true" ma:displayName="Aihe" ma:internalName="BOFTopic">
      <xsd:simpleType>
        <xsd:restriction base="dms:Text">
          <xsd:maxLength value="255"/>
        </xsd:restriction>
      </xsd:simpleType>
    </xsd:element>
    <xsd:element name="BOFDescription" ma:index="18" nillable="true" ma:displayName="Kuvaus" ma:internalName="BOFDescription">
      <xsd:simpleType>
        <xsd:restriction base="dms:Note">
          <xsd:maxLength value="255"/>
        </xsd:restriction>
      </xsd:simpleType>
    </xsd:element>
    <xsd:element name="BOFMeeting" ma:index="19" nillable="true" ma:displayName="Kokous" ma:internalName="BOFMeeting">
      <xsd:simpleType>
        <xsd:restriction base="dms:Text">
          <xsd:maxLength value="255"/>
        </xsd:restriction>
      </xsd:simpleType>
    </xsd:element>
    <xsd:element name="BOFMeetingDate" ma:index="20" nillable="true" ma:displayName="Kokouksen päivämäärä" ma:format="DateOnly" ma:internalName="BOFMeetingDate">
      <xsd:simpleType>
        <xsd:restriction base="dms:DateTime"/>
      </xsd:simpleType>
    </xsd:element>
    <xsd:element name="BOFYear" ma:index="21" nillable="true" ma:displayName="Vuosi" ma:internalName="BOFYear">
      <xsd:simpleType>
        <xsd:restriction base="dms:Text">
          <xsd:maxLength value="255"/>
        </xsd:restriction>
      </xsd:simpleType>
    </xsd:element>
    <xsd:element name="BOFDeadline" ma:index="22" nillable="true" ma:displayName="Määräpäivä" ma:format="DateOnly" ma:internalName="BOFDeadline">
      <xsd:simpleType>
        <xsd:restriction base="dms:DateTime"/>
      </xsd:simpleType>
    </xsd:element>
    <xsd:element name="BOFOrganization" ma:index="23" nillable="true" ma:displayName="Organisaatio" ma:internalName="BOFOrganization">
      <xsd:simpleType>
        <xsd:restriction base="dms:Text">
          <xsd:maxLength value="255"/>
        </xsd:restriction>
      </xsd:simpleType>
    </xsd:element>
    <xsd:element name="BOFDepartment" ma:index="24" nillable="true" ma:displayName="Osasto/toimisto" ma:internalName="BOFDepartment">
      <xsd:simpleType>
        <xsd:restriction base="dms:Text">
          <xsd:maxLength value="255"/>
        </xsd:restriction>
      </xsd:simpleType>
    </xsd:element>
    <xsd:element name="BOFOriginator" ma:index="25" nillable="true" ma:displayName="Tekijät" ma:internalName="BOFOriginator">
      <xsd:simpleType>
        <xsd:restriction base="dms:Text">
          <xsd:maxLength value="255"/>
        </xsd:restriction>
      </xsd:simpleType>
    </xsd:element>
    <xsd:element name="BOFDocumentShape1" ma:index="26" nillable="true" ma:displayName="Dokumentin luonne" ma:format="Dropdown" ma:internalName="BOFDocumentShape1">
      <xsd:simpleType>
        <xsd:union memberTypes="dms:Text">
          <xsd:simpleType>
            <xsd:restriction base="dms:Choice">
              <xsd:enumeration value="Ehdotus"/>
              <xsd:enumeration value="Esitys"/>
              <xsd:enumeration value="Faksi"/>
              <xsd:enumeration value="Hakemus"/>
              <xsd:enumeration value="Ilmoitus"/>
              <xsd:enumeration value="Kutsu"/>
              <xsd:enumeration value="Lausunto"/>
              <xsd:enumeration value="Lausuntopyyntö"/>
              <xsd:enumeration value="Liite"/>
              <xsd:enumeration value="Muistio"/>
              <xsd:enumeration value="Ohje"/>
              <xsd:enumeration value="Ote"/>
              <xsd:enumeration value="Päätös"/>
              <xsd:enumeration value="Pöytäkirjan ote"/>
              <xsd:enumeration value="Saate"/>
              <xsd:enumeration value="Sopimus"/>
              <xsd:enumeration value="Tarjous"/>
              <xsd:enumeration value="Tarjouspyyntö"/>
              <xsd:enumeration value="Tiedote"/>
              <xsd:enumeration value="Tilaus"/>
              <xsd:enumeration value="Tilausvahvistus"/>
              <xsd:enumeration value="Toimeksianto"/>
              <xsd:enumeration value="Vahvistus"/>
            </xsd:restriction>
          </xsd:simpleType>
        </xsd:union>
      </xsd:simpleType>
    </xsd:element>
    <xsd:element name="BOFNumber" ma:index="27" nillable="true" ma:displayName="Numero" ma:internalName="BOFNumber">
      <xsd:simpleType>
        <xsd:restriction base="dms:Text">
          <xsd:maxLength value="255"/>
        </xsd:restriction>
      </xsd:simpleType>
    </xsd:element>
    <xsd:element name="BOFVersionNumber" ma:index="28" nillable="true" ma:displayName="Versionumero" ma:internalName="BOFVersionNumber">
      <xsd:simpleType>
        <xsd:restriction base="dms:Text">
          <xsd:maxLength value="255"/>
        </xsd:restriction>
      </xsd:simpleType>
    </xsd:element>
    <xsd:element name="BOFEnclosureNumber" ma:index="29" nillable="true" ma:displayName="Liitenumero" ma:internalName="BOFEnclosureNumber">
      <xsd:simpleType>
        <xsd:restriction base="dms:Text">
          <xsd:maxLength value="255"/>
        </xsd:restriction>
      </xsd:simpleType>
    </xsd:element>
    <xsd:element name="BOFArrivalMethod" ma:index="31" nillable="true" ma:displayName="Saapumistapa" ma:internalName="BOFArrivalMethod">
      <xsd:simpleType>
        <xsd:restriction base="dms:Text">
          <xsd:maxLength value="255"/>
        </xsd:restriction>
      </xsd:simpleType>
    </xsd:element>
    <xsd:element name="BOFRetentionPeriod" ma:index="32" nillable="true" ma:displayName="Säilytysaika" ma:internalName="BOFRetentionPeriod">
      <xsd:simpleType>
        <xsd:restriction base="dms:Text">
          <xsd:maxLength value="255"/>
        </xsd:restriction>
      </xsd:simpleType>
    </xsd:element>
    <xsd:element name="BOFBusinessID" ma:index="33" nillable="true" ma:displayName="Y-tunnus" ma:default="0202248-1​" ma:internalName="BOFBusinessID">
      <xsd:simpleType>
        <xsd:restriction base="dms:Text">
          <xsd:maxLength value="255"/>
        </xsd:restriction>
      </xsd:simpleType>
    </xsd:element>
    <xsd:element name="BOFTOSSelectionDate" ma:index="34" nillable="true" ma:displayName="TOS valintapäivämäärä" ma:format="DateOnly" ma:internalName="BOFTOSSelectionDate">
      <xsd:simpleType>
        <xsd:restriction base="dms:DateTime"/>
      </xsd:simpleType>
    </xsd:element>
    <xsd:element name="BOFSiteURL" ma:index="35" nillable="true" ma:displayName="Aiempi sijainti" ma:internalName="BOFSiteURL">
      <xsd:simpleType>
        <xsd:restriction base="dms:Note"/>
      </xsd:simpleType>
    </xsd:element>
    <xsd:element name="BOFSecurityPeriod" ma:index="36" nillable="true" ma:displayName="Salassapitoaika" ma:internalName="BOFSecurityPeriod">
      <xsd:simpleType>
        <xsd:restriction base="dms:Text">
          <xsd:maxLength value="255"/>
        </xsd:restriction>
      </xsd:simpleType>
    </xsd:element>
    <xsd:element name="BOFSecurityPeriodEndDate" ma:index="37" nillable="true" ma:displayName="Salassapidon päättymisajankohta" ma:format="DateOnly" ma:internalName="BOFSecurityPeriodEndDate">
      <xsd:simpleType>
        <xsd:restriction base="dms:DateTime"/>
      </xsd:simpleType>
    </xsd:element>
    <xsd:element name="o96e69e5e0314f8992b96c5b8538545d" ma:index="39" ma:taxonomy="true" ma:internalName="o96e69e5e0314f8992b96c5b8538545d" ma:taxonomyFieldName="BOFPublicity" ma:displayName="Julkisuusluokka" ma:readOnly="false" ma:default="" ma:fieldId="{896e69e5-e031-4f89-92b9-6c5b8538545d}" ma:sspId="30d126b2-fd09-4686-ac2d-ba29881ff9df" ma:termSetId="ede1f580-9a8e-4536-8f37-47f328b45129" ma:anchorId="00000000-0000-0000-0000-000000000000" ma:open="false" ma:isKeyword="false">
      <xsd:complexType>
        <xsd:sequence>
          <xsd:element ref="pc:Terms" minOccurs="0" maxOccurs="1"/>
        </xsd:sequence>
      </xsd:complexType>
    </xsd:element>
    <xsd:element name="ff3ff6a43eef4b95bd29615e79592b9c" ma:index="41" nillable="true" ma:taxonomy="true" ma:internalName="ff3ff6a43eef4b95bd29615e79592b9c" ma:taxonomyFieldName="BOFSecurityReason" ma:displayName="Salassapitoperuste SP" ma:default="" ma:fieldId="{ff3ff6a4-3eef-4b95-bd29-615e79592b9c}" ma:sspId="30d126b2-fd09-4686-ac2d-ba29881ff9df" ma:termSetId="42e65234-2276-4b4b-aa53-4106c6c54a7f" ma:anchorId="00000000-0000-0000-0000-000000000000" ma:open="false" ma:isKeyword="false">
      <xsd:complexType>
        <xsd:sequence>
          <xsd:element ref="pc:Terms" minOccurs="0" maxOccurs="1"/>
        </xsd:sequence>
      </xsd:complexType>
    </xsd:element>
    <xsd:element name="gd8b56b432df437cb5b0d2ef9fd59038" ma:index="44" ma:taxonomy="true" ma:internalName="gd8b56b432df437cb5b0d2ef9fd59038" ma:taxonomyFieldName="BOFStatus" ma:displayName="Tila" ma:readOnly="false" ma:default="65;#Luonnos|eb8c226b-c5bb-4ca1-823d-868db9a2d96d" ma:fieldId="{0d8b56b4-32df-437c-b5b0-d2ef9fd59038}" ma:sspId="30d126b2-fd09-4686-ac2d-ba29881ff9df" ma:termSetId="9275b4e0-cc2f-431e-9d42-6e5508b9eea0" ma:anchorId="00000000-0000-0000-0000-000000000000" ma:open="false" ma:isKeyword="false">
      <xsd:complexType>
        <xsd:sequence>
          <xsd:element ref="pc:Terms" minOccurs="0" maxOccurs="1"/>
        </xsd:sequence>
      </xsd:complexType>
    </xsd:element>
    <xsd:element name="j2201bb872c640ea92f1c67ac7f7ed20" ma:index="48" nillable="true" ma:taxonomy="true" ma:internalName="j2201bb872c640ea92f1c67ac7f7ed20" ma:taxonomyFieldName="BOFECBClassification" ma:displayName="EKPJ-julkisuusluokka" ma:default="" ma:fieldId="{32201bb8-72c6-40ea-92f1-c67ac7f7ed20}" ma:sspId="30d126b2-fd09-4686-ac2d-ba29881ff9df" ma:termSetId="96f52b74-aa63-4522-96a5-748c5d6be6d3" ma:anchorId="00000000-0000-0000-0000-000000000000" ma:open="false" ma:isKeyword="false">
      <xsd:complexType>
        <xsd:sequence>
          <xsd:element ref="pc:Terms" minOccurs="0" maxOccurs="1"/>
        </xsd:sequence>
      </xsd:complexType>
    </xsd:element>
    <xsd:element name="l8dd6da34d7b440d9390ef60a6148415" ma:index="49" nillable="true" ma:taxonomy="true" ma:internalName="l8dd6da34d7b440d9390ef60a6148415" ma:taxonomyFieldName="BOFSecuritylevel" ma:displayName="Käsittelytaso" ma:default="" ma:fieldId="{58dd6da3-4d7b-440d-9390-ef60a6148415}" ma:sspId="30d126b2-fd09-4686-ac2d-ba29881ff9df" ma:termSetId="d91ca804-285d-4227-bd33-16404398889c" ma:anchorId="00000000-0000-0000-0000-000000000000" ma:open="false" ma:isKeyword="false">
      <xsd:complexType>
        <xsd:sequence>
          <xsd:element ref="pc:Terms" minOccurs="0" maxOccurs="1"/>
        </xsd:sequence>
      </xsd:complexType>
    </xsd:element>
    <xsd:element name="l4f343cd45344ba894f48b05823d4b1e" ma:index="50" nillable="true" ma:taxonomy="true" ma:internalName="l4f343cd45344ba894f48b05823d4b1e" ma:taxonomyFieldName="BOFPersonalData" ma:displayName="Henkilötietoja" ma:default="" ma:fieldId="{54f343cd-4534-4ba8-94f4-8b05823d4b1e}" ma:sspId="30d126b2-fd09-4686-ac2d-ba29881ff9df" ma:termSetId="9f4158aa-fe4f-4683-8b5e-a4d8b29013f6" ma:anchorId="00000000-0000-0000-0000-000000000000" ma:open="false" ma:isKeyword="false">
      <xsd:complexType>
        <xsd:sequence>
          <xsd:element ref="pc:Terms" minOccurs="0" maxOccurs="1"/>
        </xsd:sequence>
      </xsd:complexType>
    </xsd:element>
    <xsd:element name="p9ca7f10866448519b79df35ffed521b" ma:index="52" ma:taxonomy="true" ma:internalName="p9ca7f10866448519b79df35ffed521b" ma:taxonomyFieldName="BOFSPTOSAndDocumentType" ma:displayName="Tehtäväluokka ja asiakirjatyyppi SP" ma:readOnly="false" ma:default="" ma:fieldId="{99ca7f10-8664-4851-9b79-df35ffed521b}" ma:sspId="30d126b2-fd09-4686-ac2d-ba29881ff9df" ma:termSetId="49374b8f-d034-4f01-a714-d9e5c3e7be11" ma:anchorId="00000000-0000-0000-0000-000000000000" ma:open="false" ma:isKeyword="false">
      <xsd:complexType>
        <xsd:sequence>
          <xsd:element ref="pc:Terms" minOccurs="0" maxOccurs="1"/>
        </xsd:sequence>
      </xsd:complexType>
    </xsd:element>
    <xsd:element name="_dlc_DocId" ma:index="53" nillable="true" ma:displayName="Document ID Value" ma:description="The value of the document ID assigned to this item." ma:internalName="_dlc_DocId" ma:readOnly="true">
      <xsd:simpleType>
        <xsd:restriction base="dms:Text"/>
      </xsd:simpleType>
    </xsd:element>
    <xsd:element name="_dlc_DocIdUrl" ma:index="5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55" nillable="true" ma:displayName="Persist ID" ma:description="Keep ID on add." ma:hidden="true" ma:internalName="_dlc_DocIdPersistId" ma:readOnly="true">
      <xsd:simpleType>
        <xsd:restriction base="dms:Boolean"/>
      </xsd:simpleType>
    </xsd:element>
    <xsd:element name="o1fbbbeebb644891a6771ec98b7c634d" ma:index="56" nillable="true" ma:taxonomy="true" ma:internalName="o1fbbbeebb644891a6771ec98b7c634d" ma:taxonomyFieldName="BOFLanguage" ma:displayName="Kieli" ma:default="" ma:fieldId="{81fbbbee-bb64-4891-a677-1ec98b7c634d}" ma:sspId="30d126b2-fd09-4686-ac2d-ba29881ff9df" ma:termSetId="bc56ba24-bcf7-4287-9897-7c636b644c1b" ma:anchorId="00000000-0000-0000-0000-000000000000" ma:open="false" ma:isKeyword="false">
      <xsd:complexType>
        <xsd:sequence>
          <xsd:element ref="pc:Terms" minOccurs="0" maxOccurs="1"/>
        </xsd:sequence>
      </xsd:complexType>
    </xsd:element>
    <xsd:element name="h029effa7c554f3c86de4aef50730367" ma:index="57" nillable="true" ma:taxonomy="true" ma:internalName="h029effa7c554f3c86de4aef50730367" ma:taxonomyFieldName="BOFSecurityReason3" ma:displayName="Salassapitoperuste SP 3" ma:default="" ma:fieldId="{1029effa-7c55-4f3c-86de-4aef50730367}" ma:sspId="30d126b2-fd09-4686-ac2d-ba29881ff9df" ma:termSetId="42e65234-2276-4b4b-aa53-4106c6c54a7f" ma:anchorId="00000000-0000-0000-0000-000000000000" ma:open="false" ma:isKeyword="false">
      <xsd:complexType>
        <xsd:sequence>
          <xsd:element ref="pc:Terms" minOccurs="0" maxOccurs="1"/>
        </xsd:sequence>
      </xsd:complexType>
    </xsd:element>
    <xsd:element name="ncfda73a1c5541528978243785b50a6b" ma:index="58" nillable="true" ma:taxonomy="true" ma:internalName="ncfda73a1c5541528978243785b50a6b" ma:taxonomyFieldName="BOFSecurityReason2" ma:displayName="Salassapitoperuste SP 2" ma:default="" ma:fieldId="{7cfda73a-1c55-4152-8978-243785b50a6b}" ma:sspId="30d126b2-fd09-4686-ac2d-ba29881ff9df" ma:termSetId="42e65234-2276-4b4b-aa53-4106c6c54a7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498ab8-87d8-47b3-9041-c69352928396" elementFormDefault="qualified">
    <xsd:import namespace="http://schemas.microsoft.com/office/2006/documentManagement/types"/>
    <xsd:import namespace="http://schemas.microsoft.com/office/infopath/2007/PartnerControls"/>
    <xsd:element name="BOFAccessRights" ma:index="15" nillable="true" ma:displayName="Lukuoikeudet arkistoinnin jälkeen" ma:list="UserInfo" ma:SearchPeopleOnly="false" ma:SharePointGroup="0" ma:internalName="BOFAccessRights"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TaxCatchAll" ma:index="40" nillable="true" ma:displayName="Taxonomy Catch All Column" ma:hidden="true" ma:list="{2faade26-f3bb-4fe1-9489-e436fc0bfaea}" ma:internalName="TaxCatchAll" ma:showField="CatchAllData" ma:web="9a2d55cb-a1bd-4932-9505-7665f4076058">
      <xsd:complexType>
        <xsd:complexContent>
          <xsd:extension base="dms:MultiChoiceLookup">
            <xsd:sequence>
              <xsd:element name="Value" type="dms:Lookup" maxOccurs="unbounded" minOccurs="0" nillable="true"/>
            </xsd:sequence>
          </xsd:extension>
        </xsd:complexContent>
      </xsd:complexType>
    </xsd:element>
    <xsd:element name="TaxCatchAllLabel" ma:index="42" nillable="true" ma:displayName="Taxonomy Catch All Column1" ma:hidden="true" ma:list="{2faade26-f3bb-4fe1-9489-e436fc0bfaea}" ma:internalName="TaxCatchAllLabel" ma:readOnly="true" ma:showField="CatchAllDataLabel" ma:web="9a2d55cb-a1bd-4932-9505-7665f407605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7" ma:displayName="Content Type"/>
        <xsd:element ref="dc:title"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haredContentType xmlns="Microsoft.SharePoint.Taxonomy.ContentTypeSync" SourceId="30d126b2-fd09-4686-ac2d-ba29881ff9df" ContentTypeId="0x01010048A48038F6F00E42902EC62EFFC5106101" PreviousValue="false"/>
</file>

<file path=customXml/item5.xml><?xml version="1.0" encoding="utf-8"?>
<p:properties xmlns:p="http://schemas.microsoft.com/office/2006/metadata/properties" xmlns:xsi="http://www.w3.org/2001/XMLSchema-instance" xmlns:pc="http://schemas.microsoft.com/office/infopath/2007/PartnerControls">
  <documentManagement>
    <gd8b56b432df437cb5b0d2ef9fd59038 xmlns="6acf3a52-5fc7-44aa-b5a3-d8fcafa65ae9">
      <Terms xmlns="http://schemas.microsoft.com/office/infopath/2007/PartnerControls">
        <TermInfo xmlns="http://schemas.microsoft.com/office/infopath/2007/PartnerControls">
          <TermName xmlns="http://schemas.microsoft.com/office/infopath/2007/PartnerControls">Luonnos</TermName>
          <TermId xmlns="http://schemas.microsoft.com/office/infopath/2007/PartnerControls">eb8c226b-c5bb-4ca1-823d-868db9a2d96d</TermId>
        </TermInfo>
      </Terms>
    </gd8b56b432df437cb5b0d2ef9fd59038>
    <_dlc_DocId xmlns="6acf3a52-5fc7-44aa-b5a3-d8fcafa65ae9">ARK4VNX52XPN-219880939-2246</_dlc_DocId>
    <TaxCatchAll xmlns="c4498ab8-87d8-47b3-9041-c69352928396">
      <Value>7</Value>
      <Value>786</Value>
      <Value>10</Value>
      <Value>65</Value>
      <Value>2</Value>
    </TaxCatchAll>
    <_dlc_DocIdUrl xmlns="6acf3a52-5fc7-44aa-b5a3-d8fcafa65ae9">
      <Url>https://nova.bofnet.fi/sites/tilastoyksikko/_layouts/15/DocIdRedir.aspx?ID=ARK4VNX52XPN-219880939-2246</Url>
      <Description>ARK4VNX52XPN-219880939-2246</Description>
    </_dlc_DocIdUrl>
    <BOFMeetingDate xmlns="6acf3a52-5fc7-44aa-b5a3-d8fcafa65ae9" xsi:nil="true"/>
    <o96e69e5e0314f8992b96c5b8538545d xmlns="6acf3a52-5fc7-44aa-b5a3-d8fcafa65ae9">
      <Terms xmlns="http://schemas.microsoft.com/office/infopath/2007/PartnerControls">
        <TermInfo xmlns="http://schemas.microsoft.com/office/infopath/2007/PartnerControls">
          <TermName xmlns="http://schemas.microsoft.com/office/infopath/2007/PartnerControls">Sisäinen</TermName>
          <TermId xmlns="http://schemas.microsoft.com/office/infopath/2007/PartnerControls">293e8b28-ed08-46c5-a1b1-61cd21e5b2a2</TermId>
        </TermInfo>
      </Terms>
    </o96e69e5e0314f8992b96c5b8538545d>
    <BOFBusinessID xmlns="6acf3a52-5fc7-44aa-b5a3-d8fcafa65ae9">0202248-1​</BOFBusinessID>
    <BOFRetentionPeriod xmlns="6acf3a52-5fc7-44aa-b5a3-d8fcafa65ae9">10</BOFRetentionPeriod>
    <o1fbbbeebb644891a6771ec98b7c634d xmlns="6acf3a52-5fc7-44aa-b5a3-d8fcafa65ae9">
      <Terms xmlns="http://schemas.microsoft.com/office/infopath/2007/PartnerControls"/>
    </o1fbbbeebb644891a6771ec98b7c634d>
    <h029effa7c554f3c86de4aef50730367 xmlns="6acf3a52-5fc7-44aa-b5a3-d8fcafa65ae9">
      <Terms xmlns="http://schemas.microsoft.com/office/infopath/2007/PartnerControls"/>
    </h029effa7c554f3c86de4aef50730367>
    <BOFIdentifier xmlns="6acf3a52-5fc7-44aa-b5a3-d8fcafa65ae9" xsi:nil="true"/>
    <BOFMeeting xmlns="6acf3a52-5fc7-44aa-b5a3-d8fcafa65ae9" xsi:nil="true"/>
    <BOFEKPJDocument xmlns="6acf3a52-5fc7-44aa-b5a3-d8fcafa65ae9">false</BOFEKPJDocument>
    <BOFSiteURL xmlns="6acf3a52-5fc7-44aa-b5a3-d8fcafa65ae9">https://nova.bofnet.fi/sites/tilastoyksikko/MAPE/Raportointiohjeet/Sisältövalidoinnit/Työstöversiot/MAPE-innehållsvalideringar 1.8.xlsx</BOFSiteURL>
    <l8dd6da34d7b440d9390ef60a6148415 xmlns="6acf3a52-5fc7-44aa-b5a3-d8fcafa65ae9">
      <Terms xmlns="http://schemas.microsoft.com/office/infopath/2007/PartnerControls">
        <TermInfo xmlns="http://schemas.microsoft.com/office/infopath/2007/PartnerControls">
          <TermName xmlns="http://schemas.microsoft.com/office/infopath/2007/PartnerControls">SP/FIVA-LUOTTAMUKSELLINEN</TermName>
          <TermId xmlns="http://schemas.microsoft.com/office/infopath/2007/PartnerControls">3f75dc8f-8310-4ab3-9787-1fe61e7d7ab0</TermId>
        </TermInfo>
      </Terms>
    </l8dd6da34d7b440d9390ef60a6148415>
    <BOFOriginator xmlns="6acf3a52-5fc7-44aa-b5a3-d8fcafa65ae9" xsi:nil="true"/>
    <BOFDate xmlns="6acf3a52-5fc7-44aa-b5a3-d8fcafa65ae9">2024-02-12T10:02:51+00:00</BOFDate>
    <BOFDescription xmlns="6acf3a52-5fc7-44aa-b5a3-d8fcafa65ae9" xsi:nil="true"/>
    <BOFOrganization xmlns="6acf3a52-5fc7-44aa-b5a3-d8fcafa65ae9" xsi:nil="true"/>
    <BOFYear xmlns="6acf3a52-5fc7-44aa-b5a3-d8fcafa65ae9" xsi:nil="true"/>
    <BOFVersionNumber xmlns="6acf3a52-5fc7-44aa-b5a3-d8fcafa65ae9" xsi:nil="true"/>
    <BOFDistribution xmlns="6acf3a52-5fc7-44aa-b5a3-d8fcafa65ae9" xsi:nil="true"/>
    <BOFTopic xmlns="6acf3a52-5fc7-44aa-b5a3-d8fcafa65ae9" xsi:nil="true"/>
    <BOFAccessRights xmlns="c4498ab8-87d8-47b3-9041-c69352928396">
      <UserInfo>
        <DisplayName/>
        <AccountId xsi:nil="true"/>
        <AccountType/>
      </UserInfo>
    </BOFAccessRights>
    <BOFDeadline xmlns="6acf3a52-5fc7-44aa-b5a3-d8fcafa65ae9" xsi:nil="true"/>
    <BOFNumber xmlns="6acf3a52-5fc7-44aa-b5a3-d8fcafa65ae9" xsi:nil="true"/>
    <ncfda73a1c5541528978243785b50a6b xmlns="6acf3a52-5fc7-44aa-b5a3-d8fcafa65ae9">
      <Terms xmlns="http://schemas.microsoft.com/office/infopath/2007/PartnerControls"/>
    </ncfda73a1c5541528978243785b50a6b>
    <BOFArrivalMethod xmlns="6acf3a52-5fc7-44aa-b5a3-d8fcafa65ae9" xsi:nil="true"/>
    <ff3ff6a43eef4b95bd29615e79592b9c xmlns="6acf3a52-5fc7-44aa-b5a3-d8fcafa65ae9">
      <Terms xmlns="http://schemas.microsoft.com/office/infopath/2007/PartnerControls"/>
    </ff3ff6a43eef4b95bd29615e79592b9c>
    <j2201bb872c640ea92f1c67ac7f7ed20 xmlns="6acf3a52-5fc7-44aa-b5a3-d8fcafa65ae9">
      <Terms xmlns="http://schemas.microsoft.com/office/infopath/2007/PartnerControls"/>
    </j2201bb872c640ea92f1c67ac7f7ed20>
    <BOFJournalNumber xmlns="6acf3a52-5fc7-44aa-b5a3-d8fcafa65ae9" xsi:nil="true"/>
    <BOFDocumentShape1 xmlns="6acf3a52-5fc7-44aa-b5a3-d8fcafa65ae9" xsi:nil="true"/>
    <BOFSecurityPeriodEndDate xmlns="6acf3a52-5fc7-44aa-b5a3-d8fcafa65ae9" xsi:nil="true"/>
    <l4f343cd45344ba894f48b05823d4b1e xmlns="6acf3a52-5fc7-44aa-b5a3-d8fcafa65ae9">
      <Terms xmlns="http://schemas.microsoft.com/office/infopath/2007/PartnerControls">
        <TermInfo xmlns="http://schemas.microsoft.com/office/infopath/2007/PartnerControls">
          <TermName xmlns="http://schemas.microsoft.com/office/infopath/2007/PartnerControls">Sisältää henkilötietoja</TermName>
          <TermId xmlns="http://schemas.microsoft.com/office/infopath/2007/PartnerControls">682e5cc3-9470-4d08-95e3-de4510f33f80</TermId>
        </TermInfo>
      </Terms>
    </l4f343cd45344ba894f48b05823d4b1e>
    <BOFDepartment xmlns="6acf3a52-5fc7-44aa-b5a3-d8fcafa65ae9" xsi:nil="true"/>
    <BOFEnclosureNumber xmlns="6acf3a52-5fc7-44aa-b5a3-d8fcafa65ae9" xsi:nil="true"/>
    <BOFSecurityPeriod xmlns="6acf3a52-5fc7-44aa-b5a3-d8fcafa65ae9" xsi:nil="true"/>
    <BOFTOSSelectionDate xmlns="6acf3a52-5fc7-44aa-b5a3-d8fcafa65ae9" xsi:nil="true"/>
    <p9ca7f10866448519b79df35ffed521b xmlns="6acf3a52-5fc7-44aa-b5a3-d8fcafa65ae9">
      <Terms xmlns="http://schemas.microsoft.com/office/infopath/2007/PartnerControls">
        <TermInfo xmlns="http://schemas.microsoft.com/office/infopath/2007/PartnerControls">
          <TermName xmlns="http://schemas.microsoft.com/office/infopath/2007/PartnerControls">Kehittämiseen liittyvä dokumentti</TermName>
          <TermId xmlns="http://schemas.microsoft.com/office/infopath/2007/PartnerControls">6b38d8b0-69c8-45d8-bf6e-d59f5170e3c5</TermId>
        </TermInfo>
      </Terms>
    </p9ca7f10866448519b79df35ffed521b>
  </documentManagement>
</p:properties>
</file>

<file path=customXml/item6.xml><?xml version="1.0" encoding="utf-8"?>
<?mso-contentType ?>
<customXsn xmlns="http://schemas.microsoft.com/office/2006/metadata/customXsn">
  <xsnLocation/>
  <cached>True</cached>
  <openByDefault>True</openByDefault>
  <xsnScope/>
</customXsn>
</file>

<file path=customXml/itemProps1.xml><?xml version="1.0" encoding="utf-8"?>
<ds:datastoreItem xmlns:ds="http://schemas.openxmlformats.org/officeDocument/2006/customXml" ds:itemID="{15F2BAEE-9F99-4D5D-BF4F-E439CDBADF2D}">
  <ds:schemaRefs>
    <ds:schemaRef ds:uri="http://schemas.microsoft.com/sharepoint/events"/>
  </ds:schemaRefs>
</ds:datastoreItem>
</file>

<file path=customXml/itemProps2.xml><?xml version="1.0" encoding="utf-8"?>
<ds:datastoreItem xmlns:ds="http://schemas.openxmlformats.org/officeDocument/2006/customXml" ds:itemID="{A423EDF6-0E58-48F1-8127-DD125A6E6F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acf3a52-5fc7-44aa-b5a3-d8fcafa65ae9"/>
    <ds:schemaRef ds:uri="c4498ab8-87d8-47b3-9041-c6935292839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A596BFB-28FF-449B-A2FD-AEE403591722}">
  <ds:schemaRefs>
    <ds:schemaRef ds:uri="http://schemas.microsoft.com/sharepoint/v3/contenttype/forms"/>
  </ds:schemaRefs>
</ds:datastoreItem>
</file>

<file path=customXml/itemProps4.xml><?xml version="1.0" encoding="utf-8"?>
<ds:datastoreItem xmlns:ds="http://schemas.openxmlformats.org/officeDocument/2006/customXml" ds:itemID="{D93B15F4-9672-40BC-95E1-78B3D92416BF}">
  <ds:schemaRefs>
    <ds:schemaRef ds:uri="Microsoft.SharePoint.Taxonomy.ContentTypeSync"/>
  </ds:schemaRefs>
</ds:datastoreItem>
</file>

<file path=customXml/itemProps5.xml><?xml version="1.0" encoding="utf-8"?>
<ds:datastoreItem xmlns:ds="http://schemas.openxmlformats.org/officeDocument/2006/customXml" ds:itemID="{62693F87-6B61-4C07-9772-EE6D2115DD69}">
  <ds:schemaRefs>
    <ds:schemaRef ds:uri="http://www.w3.org/XML/1998/namespace"/>
    <ds:schemaRef ds:uri="6acf3a52-5fc7-44aa-b5a3-d8fcafa65ae9"/>
    <ds:schemaRef ds:uri="http://purl.org/dc/terms/"/>
    <ds:schemaRef ds:uri="http://schemas.microsoft.com/office/2006/documentManagement/types"/>
    <ds:schemaRef ds:uri="http://schemas.microsoft.com/office/2006/metadata/properties"/>
    <ds:schemaRef ds:uri="http://purl.org/dc/elements/1.1/"/>
    <ds:schemaRef ds:uri="http://schemas.openxmlformats.org/package/2006/metadata/core-properties"/>
    <ds:schemaRef ds:uri="http://schemas.microsoft.com/office/infopath/2007/PartnerControls"/>
    <ds:schemaRef ds:uri="http://purl.org/dc/dcmitype/"/>
    <ds:schemaRef ds:uri="c4498ab8-87d8-47b3-9041-c69352928396"/>
  </ds:schemaRefs>
</ds:datastoreItem>
</file>

<file path=customXml/itemProps6.xml><?xml version="1.0" encoding="utf-8"?>
<ds:datastoreItem xmlns:ds="http://schemas.openxmlformats.org/officeDocument/2006/customXml" ds:itemID="{6EB79164-4FA9-4DCB-B0A0-2DA639498C4F}">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9</vt:i4>
      </vt:variant>
    </vt:vector>
  </HeadingPairs>
  <TitlesOfParts>
    <vt:vector size="20" baseType="lpstr">
      <vt:lpstr>Versionshistoria</vt:lpstr>
      <vt:lpstr>INFO</vt:lpstr>
      <vt:lpstr>Header</vt:lpstr>
      <vt:lpstr>ACCO</vt:lpstr>
      <vt:lpstr>CARD</vt:lpstr>
      <vt:lpstr>TERM</vt:lpstr>
      <vt:lpstr>HPAY</vt:lpstr>
      <vt:lpstr>QPAY</vt:lpstr>
      <vt:lpstr>APAY</vt:lpstr>
      <vt:lpstr>SERV</vt:lpstr>
      <vt:lpstr>Valideringar på rapportnivå</vt:lpstr>
      <vt:lpstr>INFO!_ftn1</vt:lpstr>
      <vt:lpstr>INFO!_Toc78195008</vt:lpstr>
      <vt:lpstr>INFO!_Toc78195009</vt:lpstr>
      <vt:lpstr>INFO!_Toc78195011</vt:lpstr>
      <vt:lpstr>INFO!_Toc78195012</vt:lpstr>
      <vt:lpstr>INFO!_Toc78195014</vt:lpstr>
      <vt:lpstr>INFO!_Toc78195015</vt:lpstr>
      <vt:lpstr>INFO!_Toc78195016</vt:lpstr>
      <vt:lpstr>'Valideringar på rapportnivå'!_Toc78195023</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MAPE_validation rules_V1.7</dc:title>
  <dc:creator>Kallio, Senja</dc:creator>
  <cp:lastModifiedBy>Kurtti, Tia</cp:lastModifiedBy>
  <dcterms:created xsi:type="dcterms:W3CDTF">2024-02-12T08:39:04Z</dcterms:created>
  <dcterms:modified xsi:type="dcterms:W3CDTF">2025-11-24T13:37:28Z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0x01010048A48038F6F00E42902EC62EFFC5106101005FA5614958A5184EA4395B089EA68B9E</vt:lpwstr>
  </property>
  <property fmtid="{D5CDD505-2E9C-101B-9397-08002B2CF9AE}" pid="3" name="_dlc_DocIdItemGuid">
    <vt:lpwstr>654f0cef-cec9-4da2-b0e4-ca43f634227a</vt:lpwstr>
  </property>
  <property fmtid="{D5CDD505-2E9C-101B-9397-08002B2CF9AE}" pid="4" name="TaxKeyword">
    <vt:lpwstr/>
  </property>
  <property fmtid="{D5CDD505-2E9C-101B-9397-08002B2CF9AE}" pid="5" name="BOFStatus">
    <vt:lpwstr>65;#Luonnos|eb8c226b-c5bb-4ca1-823d-868db9a2d96d</vt:lpwstr>
  </property>
  <property fmtid="{D5CDD505-2E9C-101B-9397-08002B2CF9AE}" pid="6" name="BOFSecurityReason2">
    <vt:lpwstr/>
  </property>
  <property fmtid="{D5CDD505-2E9C-101B-9397-08002B2CF9AE}" pid="7" name="BOFPersonalData">
    <vt:lpwstr>7;#Sisältää henkilötietoja|682e5cc3-9470-4d08-95e3-de4510f33f80</vt:lpwstr>
  </property>
  <property fmtid="{D5CDD505-2E9C-101B-9397-08002B2CF9AE}" pid="8" name="BOFSecurityReason3">
    <vt:lpwstr/>
  </property>
  <property fmtid="{D5CDD505-2E9C-101B-9397-08002B2CF9AE}" pid="9" name="BOFECBClassification">
    <vt:lpwstr/>
  </property>
  <property fmtid="{D5CDD505-2E9C-101B-9397-08002B2CF9AE}" pid="10" name="BOFSPTOSAndDocumentType">
    <vt:lpwstr>786;#Kehittämiseen liittyvä dokumentti|6b38d8b0-69c8-45d8-bf6e-d59f5170e3c5</vt:lpwstr>
  </property>
  <property fmtid="{D5CDD505-2E9C-101B-9397-08002B2CF9AE}" pid="11" name="BOFSecuritylevel">
    <vt:lpwstr>2;#SP/FIVA-LUOTTAMUKSELLINEN|3f75dc8f-8310-4ab3-9787-1fe61e7d7ab0</vt:lpwstr>
  </property>
  <property fmtid="{D5CDD505-2E9C-101B-9397-08002B2CF9AE}" pid="12" name="BOFSecurityReason">
    <vt:lpwstr/>
  </property>
  <property fmtid="{D5CDD505-2E9C-101B-9397-08002B2CF9AE}" pid="13" name="BOFLanguage">
    <vt:lpwstr/>
  </property>
  <property fmtid="{D5CDD505-2E9C-101B-9397-08002B2CF9AE}" pid="14" name="BOFPublicity">
    <vt:lpwstr>10;#Sisäinen|293e8b28-ed08-46c5-a1b1-61cd21e5b2a2</vt:lpwstr>
  </property>
</Properties>
</file>