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handoutMasterIdLst>
    <p:handoutMasterId r:id="rId23"/>
  </p:handoutMasterIdLst>
  <p:sldIdLst>
    <p:sldId id="258" r:id="rId6"/>
    <p:sldId id="259" r:id="rId7"/>
    <p:sldId id="260" r:id="rId8"/>
    <p:sldId id="263" r:id="rId9"/>
    <p:sldId id="267" r:id="rId10"/>
    <p:sldId id="268" r:id="rId11"/>
    <p:sldId id="269" r:id="rId12"/>
    <p:sldId id="273" r:id="rId13"/>
    <p:sldId id="274" r:id="rId14"/>
    <p:sldId id="275" r:id="rId15"/>
    <p:sldId id="286" r:id="rId16"/>
    <p:sldId id="279" r:id="rId17"/>
    <p:sldId id="285" r:id="rId18"/>
    <p:sldId id="280" r:id="rId19"/>
    <p:sldId id="281" r:id="rId20"/>
    <p:sldId id="282" r:id="rId21"/>
  </p:sldIdLst>
  <p:sldSz cx="9144000" cy="6858000" type="screen4x3"/>
  <p:notesSz cx="7099300" cy="10234613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EAA"/>
    <a:srgbClr val="3F3E3E"/>
    <a:srgbClr val="51569E"/>
    <a:srgbClr val="414042"/>
    <a:srgbClr val="00436F"/>
    <a:srgbClr val="00356C"/>
    <a:srgbClr val="FF7C80"/>
    <a:srgbClr val="FFFFFF"/>
    <a:srgbClr val="E9E9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 autoAdjust="0"/>
  </p:normalViewPr>
  <p:slideViewPr>
    <p:cSldViewPr>
      <p:cViewPr varScale="1">
        <p:scale>
          <a:sx n="165" d="100"/>
          <a:sy n="165" d="100"/>
        </p:scale>
        <p:origin x="15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862" y="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608" y="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90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608" y="972190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144D54-B8F4-45E9-AC81-CB04EA0404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24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608" y="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769"/>
            <a:ext cx="5680105" cy="460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90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608" y="9721900"/>
            <a:ext cx="3076031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A189561-A48B-4550-9CA1-E2E33612C40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1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Training </a:t>
            </a:r>
            <a:r>
              <a:rPr lang="fi-FI" dirty="0" err="1" smtClean="0"/>
              <a:t>exercises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took</a:t>
            </a:r>
            <a:r>
              <a:rPr lang="fi-FI" dirty="0" smtClean="0"/>
              <a:t> 2 </a:t>
            </a:r>
            <a:r>
              <a:rPr lang="fi-FI" dirty="0" err="1" smtClean="0"/>
              <a:t>days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performed</a:t>
            </a:r>
            <a:r>
              <a:rPr lang="fi-FI" dirty="0" smtClean="0"/>
              <a:t> in 1 </a:t>
            </a:r>
            <a:r>
              <a:rPr lang="fi-FI" dirty="0" err="1" smtClean="0"/>
              <a:t>hour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250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PowerPoint_97_2003_-esitys1.ppt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746000"/>
            <a:ext cx="4302000" cy="1857600"/>
          </a:xfrm>
        </p:spPr>
        <p:txBody>
          <a:bodyPr anchor="b" anchorCtr="0"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58400"/>
            <a:ext cx="4302000" cy="939600"/>
          </a:xfrm>
        </p:spPr>
        <p:txBody>
          <a:bodyPr>
            <a:normAutofit/>
          </a:bodyPr>
          <a:lstStyle>
            <a:lvl1pPr marL="0" indent="0" algn="l">
              <a:buFont typeface="Symbol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442800"/>
            <a:ext cx="4302000" cy="3333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14" name="Rectangle 2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7600"/>
            <a:ext cx="727200" cy="3636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1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d_distribution_title"/>
          <p:cNvSpPr txBox="1"/>
          <p:nvPr userDrawn="1"/>
        </p:nvSpPr>
        <p:spPr>
          <a:xfrm>
            <a:off x="6228000" y="6357600"/>
            <a:ext cx="1886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_and_company"/>
          <p:cNvSpPr txBox="1"/>
          <p:nvPr userDrawn="1"/>
        </p:nvSpPr>
        <p:spPr>
          <a:xfrm>
            <a:off x="457200" y="715800"/>
            <a:ext cx="4301999" cy="3348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l"/>
            <a:r>
              <a:rPr lang="fi-FI" sz="1200" smtClean="0">
                <a:solidFill>
                  <a:srgbClr val="FFFFFF"/>
                </a:solidFill>
                <a:latin typeface="Georgia" panose="02040502050405020303" pitchFamily="18" charset="0"/>
              </a:rPr>
              <a:t>Bank of Finland</a:t>
            </a:r>
            <a:endParaRPr lang="fi-FI" sz="1200" dirty="0" err="1" smtClean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 type="twoObj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306" y="1821600"/>
            <a:ext cx="3168000" cy="4305600"/>
          </a:xfrm>
        </p:spPr>
        <p:txBody>
          <a:bodyPr/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ontent" preserve="1" userDrawn="1">
  <p:cSld name="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86400" y="1821600"/>
            <a:ext cx="3168000" cy="43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6800" y="1821600"/>
            <a:ext cx="3168000" cy="43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" name="d_distribution_slide"/>
          <p:cNvSpPr txBox="1"/>
          <p:nvPr userDrawn="1"/>
        </p:nvSpPr>
        <p:spPr>
          <a:xfrm>
            <a:off x="6749999" y="6357600"/>
            <a:ext cx="1364400" cy="3636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r"/>
            <a:endParaRPr lang="fi-FI" sz="800" dirty="0" err="1" smtClean="0">
              <a:solidFill>
                <a:srgbClr val="DA8D9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0"/>
            <a:ext cx="9140342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6400" y="363600"/>
            <a:ext cx="65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6400" y="1821600"/>
            <a:ext cx="6548400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6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7600"/>
            <a:ext cx="7272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rgbClr val="3F3E3E"/>
                </a:solidFill>
              </a:defRPr>
            </a:lvl1pPr>
          </a:lstStyle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4400" y="6357600"/>
            <a:ext cx="1929600" cy="3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3F3E3E"/>
                </a:solidFill>
              </a:defRPr>
            </a:lvl1pPr>
          </a:lstStyle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8161200" y="6357600"/>
            <a:ext cx="525600" cy="3636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800">
                <a:solidFill>
                  <a:srgbClr val="3F3E3E"/>
                </a:solidFill>
              </a:defRPr>
            </a:lvl1pPr>
          </a:lstStyle>
          <a:p>
            <a:fld id="{471A5582-A9DA-4417-AD47-C383050DF7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Box 1"/>
          <p:cNvSpPr txBox="1"/>
          <p:nvPr userDrawn="1"/>
        </p:nvSpPr>
        <p:spPr>
          <a:xfrm>
            <a:off x="3230932" y="6357600"/>
            <a:ext cx="2682136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rgbClr val="3F3E3E"/>
                </a:solidFill>
              </a:rPr>
              <a:t>Suomen Pankki – </a:t>
            </a:r>
            <a:r>
              <a:rPr lang="fi-FI" sz="800" dirty="0" err="1" smtClean="0">
                <a:solidFill>
                  <a:srgbClr val="3F3E3E"/>
                </a:solidFill>
              </a:rPr>
              <a:t>Finlands</a:t>
            </a:r>
            <a:r>
              <a:rPr lang="fi-FI" sz="800" dirty="0" smtClean="0">
                <a:solidFill>
                  <a:srgbClr val="3F3E3E"/>
                </a:solidFill>
              </a:rPr>
              <a:t> Bank – Bank of Finland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2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0" baseline="0">
          <a:solidFill>
            <a:srgbClr val="51569E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2000">
          <a:solidFill>
            <a:srgbClr val="3F3E3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Arial" panose="020B0604020202020204" pitchFamily="34" charset="0"/>
        <a:buChar char="–"/>
        <a:defRPr sz="1500">
          <a:solidFill>
            <a:srgbClr val="3F3E3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569E"/>
        </a:buClr>
        <a:buSzPct val="110000"/>
        <a:buFont typeface="Wingdings" panose="05000000000000000000" pitchFamily="2" charset="2"/>
        <a:buChar char="§"/>
        <a:defRPr sz="1500">
          <a:solidFill>
            <a:srgbClr val="3F3E3E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2400" smtClean="0"/>
              <a:t>BoF-PSS2 Today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651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New </a:t>
            </a:r>
            <a:r>
              <a:rPr lang="fi-FI" dirty="0" err="1"/>
              <a:t>T</a:t>
            </a:r>
            <a:r>
              <a:rPr lang="fi-FI" dirty="0" err="1" smtClean="0"/>
              <a:t>ask</a:t>
            </a:r>
            <a:r>
              <a:rPr lang="fi-FI" dirty="0" smtClean="0"/>
              <a:t> </a:t>
            </a:r>
            <a:r>
              <a:rPr lang="fi-FI" dirty="0" err="1"/>
              <a:t>A</a:t>
            </a:r>
            <a:r>
              <a:rPr lang="fi-FI" dirty="0" err="1" smtClean="0"/>
              <a:t>utomation</a:t>
            </a:r>
            <a:r>
              <a:rPr lang="fi-FI" dirty="0" smtClean="0"/>
              <a:t> </a:t>
            </a:r>
            <a:r>
              <a:rPr lang="fi-FI" dirty="0"/>
              <a:t>T</a:t>
            </a:r>
            <a:r>
              <a:rPr lang="fi-FI" dirty="0" smtClean="0"/>
              <a:t>ools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8647873" cy="345638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Developement</a:t>
            </a:r>
            <a:r>
              <a:rPr lang="fi-FI" dirty="0" smtClean="0"/>
              <a:t> 2018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Parallelisation</a:t>
            </a:r>
            <a:r>
              <a:rPr lang="fi-FI" dirty="0" smtClean="0"/>
              <a:t> of </a:t>
            </a:r>
            <a:r>
              <a:rPr lang="fi-FI" dirty="0" err="1" smtClean="0"/>
              <a:t>simulation</a:t>
            </a:r>
            <a:r>
              <a:rPr lang="fi-FI" dirty="0" smtClean="0"/>
              <a:t> </a:t>
            </a:r>
            <a:r>
              <a:rPr lang="fi-FI" dirty="0" err="1" smtClean="0"/>
              <a:t>processing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possibly</a:t>
            </a:r>
            <a:endParaRPr lang="fi-FI" dirty="0" smtClean="0"/>
          </a:p>
          <a:p>
            <a:r>
              <a:rPr lang="fi-FI" dirty="0" smtClean="0"/>
              <a:t>ABM</a:t>
            </a:r>
          </a:p>
          <a:p>
            <a:r>
              <a:rPr lang="fi-FI" dirty="0" err="1" smtClean="0"/>
              <a:t>Liquidity</a:t>
            </a:r>
            <a:r>
              <a:rPr lang="fi-FI" dirty="0" smtClean="0"/>
              <a:t> </a:t>
            </a:r>
            <a:r>
              <a:rPr lang="fi-FI" dirty="0" err="1" smtClean="0"/>
              <a:t>squeezing</a:t>
            </a:r>
            <a:r>
              <a:rPr lang="fi-FI" dirty="0" smtClean="0"/>
              <a:t> </a:t>
            </a:r>
            <a:r>
              <a:rPr lang="fi-FI" dirty="0" err="1" smtClean="0"/>
              <a:t>scenarios</a:t>
            </a:r>
            <a:endParaRPr lang="fi-FI" dirty="0" smtClean="0"/>
          </a:p>
          <a:p>
            <a:r>
              <a:rPr lang="fi-FI" dirty="0" err="1" smtClean="0"/>
              <a:t>Static</a:t>
            </a:r>
            <a:r>
              <a:rPr lang="fi-FI" dirty="0" smtClean="0"/>
              <a:t> </a:t>
            </a:r>
            <a:r>
              <a:rPr lang="fi-FI" dirty="0" err="1" smtClean="0"/>
              <a:t>indicators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47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Availability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Version 8.0.0 is released and available for all the interested institutions as free of charge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Versio</a:t>
            </a:r>
            <a:r>
              <a:rPr lang="en-US" dirty="0" smtClean="0"/>
              <a:t> 9.0.0 with automated data importing tools will be released later in 2017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further information contact  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BOF-PSS@bof.fi</a:t>
            </a:r>
            <a:r>
              <a:rPr lang="en-US" dirty="0" smtClean="0"/>
              <a:t>	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 visit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www.suomenpankki.fi/simulator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92" y="117717"/>
            <a:ext cx="6619116" cy="601003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543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Services for BoF-PSS2 </a:t>
            </a:r>
            <a:r>
              <a:rPr lang="fi-FI" dirty="0" err="1"/>
              <a:t>users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courses</a:t>
            </a:r>
          </a:p>
          <a:p>
            <a:pPr lvl="1"/>
            <a:r>
              <a:rPr lang="en-US" dirty="0"/>
              <a:t>General Training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TARGET2 </a:t>
            </a:r>
            <a:r>
              <a:rPr lang="en-US" dirty="0"/>
              <a:t>Simulator </a:t>
            </a:r>
            <a:r>
              <a:rPr lang="en-US" dirty="0" smtClean="0"/>
              <a:t>course</a:t>
            </a:r>
          </a:p>
          <a:p>
            <a:pPr lvl="1"/>
            <a:r>
              <a:rPr lang="en-US" dirty="0" smtClean="0"/>
              <a:t>Tailored </a:t>
            </a:r>
            <a:r>
              <a:rPr lang="en-US" dirty="0"/>
              <a:t>on site trainings</a:t>
            </a:r>
          </a:p>
          <a:p>
            <a:endParaRPr lang="en-US" dirty="0"/>
          </a:p>
          <a:p>
            <a:r>
              <a:rPr lang="en-US" dirty="0"/>
              <a:t>User Support</a:t>
            </a:r>
          </a:p>
          <a:p>
            <a:pPr lvl="1"/>
            <a:r>
              <a:rPr lang="en-US" dirty="0"/>
              <a:t>Help desk </a:t>
            </a:r>
            <a:r>
              <a:rPr lang="en-US" dirty="0" smtClean="0"/>
              <a:t>service</a:t>
            </a:r>
            <a:endParaRPr lang="en-US" dirty="0"/>
          </a:p>
          <a:p>
            <a:pPr lvl="1"/>
            <a:r>
              <a:rPr lang="en-US" dirty="0" smtClean="0"/>
              <a:t>On site consultations </a:t>
            </a:r>
            <a:r>
              <a:rPr lang="en-US" dirty="0"/>
              <a:t>and advisory services</a:t>
            </a:r>
          </a:p>
          <a:p>
            <a:endParaRPr lang="en-US" dirty="0"/>
          </a:p>
          <a:p>
            <a:r>
              <a:rPr lang="en-US" dirty="0"/>
              <a:t>Feature Development</a:t>
            </a:r>
          </a:p>
          <a:p>
            <a:pPr lvl="1"/>
            <a:r>
              <a:rPr lang="en-US" dirty="0"/>
              <a:t>Project estimation</a:t>
            </a:r>
          </a:p>
          <a:p>
            <a:pPr lvl="1"/>
            <a:r>
              <a:rPr lang="en-US" dirty="0"/>
              <a:t>Change implementation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agenda of the </a:t>
            </a:r>
            <a:r>
              <a:rPr lang="en-US" dirty="0" smtClean="0"/>
              <a:t>15th </a:t>
            </a:r>
            <a:r>
              <a:rPr lang="en-US" dirty="0"/>
              <a:t>simulator seminar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886400" y="4437112"/>
            <a:ext cx="3168000" cy="1690088"/>
          </a:xfrm>
        </p:spPr>
        <p:txBody>
          <a:bodyPr>
            <a:normAutofit/>
          </a:bodyPr>
          <a:lstStyle/>
          <a:p>
            <a:r>
              <a:rPr lang="en-US" sz="1800" dirty="0"/>
              <a:t>Everyone is invited to the </a:t>
            </a:r>
            <a:br>
              <a:rPr lang="en-US" sz="1800" dirty="0"/>
            </a:br>
            <a:r>
              <a:rPr lang="en-US" sz="1800" dirty="0"/>
              <a:t>dinner this evening at the </a:t>
            </a:r>
            <a:br>
              <a:rPr lang="en-US" sz="1800" dirty="0"/>
            </a:br>
            <a:r>
              <a:rPr lang="en-US" sz="1800" dirty="0"/>
              <a:t>Bank of Finland’s Villa </a:t>
            </a:r>
            <a:endParaRPr lang="fi-FI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Payment system features, liquidity studies, </a:t>
            </a:r>
            <a:r>
              <a:rPr lang="en-US" sz="1800" dirty="0" smtClean="0"/>
              <a:t>machine learning, </a:t>
            </a:r>
            <a:r>
              <a:rPr lang="en-US" sz="1800" dirty="0"/>
              <a:t>new indicators, </a:t>
            </a:r>
            <a:r>
              <a:rPr lang="en-US" sz="1800" dirty="0" smtClean="0"/>
              <a:t>big data analytics, critical participants, DLT, cryptocurrencies. </a:t>
            </a:r>
            <a:endParaRPr lang="en-US" sz="1800" dirty="0"/>
          </a:p>
          <a:p>
            <a:r>
              <a:rPr lang="en-US" sz="1800" dirty="0" smtClean="0"/>
              <a:t>13 </a:t>
            </a:r>
            <a:r>
              <a:rPr lang="en-US" sz="1800" dirty="0"/>
              <a:t>interesting presentations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6923"/>
              </p:ext>
            </p:extLst>
          </p:nvPr>
        </p:nvGraphicFramePr>
        <p:xfrm>
          <a:off x="1918562" y="1737000"/>
          <a:ext cx="3168000" cy="259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/>
                <a:gridCol w="1584000"/>
              </a:tblGrid>
              <a:tr h="277827">
                <a:tc>
                  <a:txBody>
                    <a:bodyPr/>
                    <a:lstStyle/>
                    <a:p>
                      <a:r>
                        <a:rPr lang="fi-FI" sz="1050" dirty="0" smtClean="0"/>
                        <a:t>Day 1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 smtClean="0"/>
                        <a:t>Day 2</a:t>
                      </a:r>
                      <a:endParaRPr lang="fi-FI" sz="1050" dirty="0"/>
                    </a:p>
                  </a:txBody>
                  <a:tcPr/>
                </a:tc>
              </a:tr>
              <a:tr h="479884">
                <a:tc>
                  <a:txBody>
                    <a:bodyPr/>
                    <a:lstStyle/>
                    <a:p>
                      <a:r>
                        <a:rPr lang="fi-FI" sz="1050" dirty="0" err="1" smtClean="0"/>
                        <a:t>Keynote</a:t>
                      </a:r>
                      <a:r>
                        <a:rPr lang="fi-FI" sz="1050" baseline="0" dirty="0" smtClean="0"/>
                        <a:t> </a:t>
                      </a:r>
                      <a:r>
                        <a:rPr lang="fi-FI" sz="1050" baseline="0" dirty="0" err="1" smtClean="0"/>
                        <a:t>presentation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dirty="0" smtClean="0"/>
                    </a:p>
                  </a:txBody>
                  <a:tcPr/>
                </a:tc>
              </a:tr>
              <a:tr h="479884">
                <a:tc>
                  <a:txBody>
                    <a:bodyPr/>
                    <a:lstStyle/>
                    <a:p>
                      <a:r>
                        <a:rPr lang="fi-FI" sz="1050" dirty="0" err="1" smtClean="0"/>
                        <a:t>Presentations</a:t>
                      </a:r>
                      <a:r>
                        <a:rPr lang="fi-FI" sz="1050" dirty="0" smtClean="0"/>
                        <a:t> 2 – 5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 err="1" smtClean="0"/>
                        <a:t>Presentations</a:t>
                      </a:r>
                      <a:r>
                        <a:rPr lang="fi-FI" sz="1050" baseline="0" dirty="0" smtClean="0"/>
                        <a:t> 9 - 12</a:t>
                      </a:r>
                      <a:endParaRPr lang="fi-FI" sz="1050" dirty="0"/>
                    </a:p>
                  </a:txBody>
                  <a:tcPr/>
                </a:tc>
              </a:tr>
              <a:tr h="277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 err="1" smtClean="0"/>
                        <a:t>Lunch</a:t>
                      </a:r>
                      <a:endParaRPr lang="fi-FI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 err="1" smtClean="0"/>
                        <a:t>Lunch</a:t>
                      </a:r>
                      <a:endParaRPr lang="fi-FI" sz="1050" dirty="0"/>
                    </a:p>
                  </a:txBody>
                  <a:tcPr/>
                </a:tc>
              </a:tr>
              <a:tr h="479884">
                <a:tc>
                  <a:txBody>
                    <a:bodyPr/>
                    <a:lstStyle/>
                    <a:p>
                      <a:r>
                        <a:rPr lang="fi-FI" sz="1050" dirty="0" err="1" smtClean="0"/>
                        <a:t>Presentations</a:t>
                      </a:r>
                      <a:r>
                        <a:rPr lang="fi-FI" sz="1050" dirty="0" smtClean="0"/>
                        <a:t> 6 – 8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 err="1" smtClean="0"/>
                        <a:t>Presentations</a:t>
                      </a:r>
                      <a:r>
                        <a:rPr lang="fi-FI" sz="1050" dirty="0" smtClean="0"/>
                        <a:t> 13 - 14</a:t>
                      </a:r>
                      <a:endParaRPr lang="fi-FI" sz="105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fi-FI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0" dirty="0"/>
                    </a:p>
                  </a:txBody>
                  <a:tcPr/>
                </a:tc>
              </a:tr>
              <a:tr h="479884">
                <a:tc>
                  <a:txBody>
                    <a:bodyPr/>
                    <a:lstStyle/>
                    <a:p>
                      <a:r>
                        <a:rPr lang="fi-FI" sz="1050" dirty="0" err="1" smtClean="0"/>
                        <a:t>Evening</a:t>
                      </a:r>
                      <a:r>
                        <a:rPr lang="fi-FI" sz="1050" dirty="0" smtClean="0"/>
                        <a:t> at </a:t>
                      </a:r>
                      <a:r>
                        <a:rPr lang="fi-FI" sz="1050" dirty="0" err="1" smtClean="0"/>
                        <a:t>BoF</a:t>
                      </a:r>
                      <a:r>
                        <a:rPr lang="fi-FI" sz="1050" dirty="0" smtClean="0"/>
                        <a:t> Villa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 err="1" smtClean="0"/>
                        <a:t>Farewell</a:t>
                      </a:r>
                      <a:r>
                        <a:rPr lang="fi-FI" sz="1050" dirty="0" smtClean="0"/>
                        <a:t> </a:t>
                      </a:r>
                      <a:r>
                        <a:rPr lang="fi-FI" sz="1050" dirty="0" err="1" smtClean="0"/>
                        <a:t>coctails</a:t>
                      </a:r>
                      <a:endParaRPr lang="fi-FI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13" name="Picture 2" descr="\\SPDATA2\HELLQVISTMA\Data\My Pictures\Hu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26569"/>
            <a:ext cx="2565103" cy="17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Seminar</a:t>
            </a:r>
            <a:r>
              <a:rPr lang="fi-FI" dirty="0"/>
              <a:t> </a:t>
            </a:r>
            <a:r>
              <a:rPr lang="fi-FI" dirty="0" err="1"/>
              <a:t>participants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of interest match</a:t>
            </a:r>
            <a:br>
              <a:rPr lang="en-US" dirty="0"/>
            </a:br>
            <a:r>
              <a:rPr lang="en-US" dirty="0"/>
              <a:t>the seminar </a:t>
            </a:r>
            <a:r>
              <a:rPr lang="en-US" dirty="0" smtClean="0"/>
              <a:t>themes</a:t>
            </a:r>
          </a:p>
          <a:p>
            <a:endParaRPr lang="en-US" dirty="0"/>
          </a:p>
          <a:p>
            <a:r>
              <a:rPr lang="en-US" dirty="0"/>
              <a:t>Diversified global </a:t>
            </a:r>
            <a:br>
              <a:rPr lang="en-US" dirty="0"/>
            </a:br>
            <a:r>
              <a:rPr lang="en-US" dirty="0"/>
              <a:t>participation:</a:t>
            </a:r>
          </a:p>
          <a:p>
            <a:pPr lvl="1"/>
            <a:r>
              <a:rPr lang="en-US" dirty="0" smtClean="0"/>
              <a:t>27 </a:t>
            </a:r>
            <a:r>
              <a:rPr lang="en-US" dirty="0"/>
              <a:t>nationalities</a:t>
            </a:r>
          </a:p>
          <a:p>
            <a:pPr lvl="1"/>
            <a:r>
              <a:rPr lang="en-US" dirty="0"/>
              <a:t>5 </a:t>
            </a:r>
            <a:r>
              <a:rPr lang="en-US" dirty="0" smtClean="0"/>
              <a:t>continents</a:t>
            </a:r>
          </a:p>
          <a:p>
            <a:pPr lvl="1"/>
            <a:r>
              <a:rPr lang="en-US" dirty="0" smtClean="0"/>
              <a:t>55 </a:t>
            </a:r>
            <a:r>
              <a:rPr lang="en-US" dirty="0"/>
              <a:t>from CB’s, 6</a:t>
            </a:r>
            <a:r>
              <a:rPr lang="en-US" dirty="0" smtClean="0"/>
              <a:t> </a:t>
            </a:r>
            <a:r>
              <a:rPr lang="en-US" dirty="0"/>
              <a:t>from private side and 2</a:t>
            </a:r>
            <a:r>
              <a:rPr lang="en-US" dirty="0" smtClean="0"/>
              <a:t> </a:t>
            </a:r>
            <a:r>
              <a:rPr lang="en-US" dirty="0"/>
              <a:t>with research affiliation.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Users of the BoF-PSS2 simulator</a:t>
            </a:r>
          </a:p>
          <a:p>
            <a:pPr lvl="1"/>
            <a:r>
              <a:rPr lang="en-US" dirty="0" smtClean="0"/>
              <a:t>40% </a:t>
            </a:r>
            <a:r>
              <a:rPr lang="en-US" dirty="0"/>
              <a:t>are already </a:t>
            </a:r>
            <a:r>
              <a:rPr lang="en-US" dirty="0" smtClean="0"/>
              <a:t>familiar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16</a:t>
            </a:fld>
            <a:endParaRPr lang="fi-FI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26933"/>
              </p:ext>
            </p:extLst>
          </p:nvPr>
        </p:nvGraphicFramePr>
        <p:xfrm>
          <a:off x="5310149" y="1916832"/>
          <a:ext cx="3376651" cy="1895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409"/>
                <a:gridCol w="1238242"/>
              </a:tblGrid>
              <a:tr h="36461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Topic</a:t>
                      </a:r>
                      <a:endParaRPr lang="en-GB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Number of votes</a:t>
                      </a:r>
                      <a:br>
                        <a:rPr lang="en-GB" sz="1200" b="1" u="none" strike="noStrike" dirty="0">
                          <a:effectLst/>
                        </a:rPr>
                      </a:br>
                      <a:r>
                        <a:rPr lang="en-GB" sz="1200" b="1" u="none" strike="noStrike" dirty="0">
                          <a:effectLst/>
                        </a:rPr>
                        <a:t>(max </a:t>
                      </a:r>
                      <a:r>
                        <a:rPr lang="en-GB" sz="1200" b="1" u="none" strike="noStrike" dirty="0" smtClean="0">
                          <a:effectLst/>
                        </a:rPr>
                        <a:t>64)</a:t>
                      </a:r>
                      <a:endParaRPr lang="en-GB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4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Indicators based on Payment system data</a:t>
                      </a:r>
                      <a:endParaRPr lang="en-GB" sz="12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50</a:t>
                      </a:r>
                    </a:p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57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dirty="0" smtClean="0">
                          <a:effectLst/>
                        </a:rPr>
                        <a:t>Contagion, cross-system analysis, networks</a:t>
                      </a:r>
                      <a:endParaRPr lang="en-GB" sz="12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1857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Stress testing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57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Liquidity saving mechanism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33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57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System design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25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579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Agent </a:t>
                      </a:r>
                      <a:r>
                        <a:rPr lang="en-GB" sz="1200" u="none" strike="noStrike" dirty="0" smtClean="0">
                          <a:effectLst/>
                        </a:rPr>
                        <a:t>Based modelling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17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74600" y="54810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chemeClr val="tx2"/>
                </a:solidFill>
              </a:rPr>
              <a:t>Welcome!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BoF-PSS2 </a:t>
            </a:r>
            <a:r>
              <a:rPr lang="en-US" dirty="0" smtClean="0"/>
              <a:t>Distribution</a:t>
            </a:r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4" y="1599035"/>
            <a:ext cx="8086473" cy="4829575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spect="1"/>
          </p:cNvSpPr>
          <p:nvPr/>
        </p:nvSpPr>
        <p:spPr bwMode="auto">
          <a:xfrm>
            <a:off x="66451" y="3501008"/>
            <a:ext cx="13684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700" dirty="0">
                <a:solidFill>
                  <a:schemeClr val="bg1"/>
                </a:solidFill>
              </a:rPr>
              <a:t>ARMENIA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AUSTRIA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UNITED KINGDOM </a:t>
            </a:r>
          </a:p>
          <a:p>
            <a:r>
              <a:rPr lang="fi-FI" sz="700" dirty="0">
                <a:solidFill>
                  <a:schemeClr val="bg1"/>
                </a:solidFill>
              </a:rPr>
              <a:t>AZERBAIJAN </a:t>
            </a:r>
          </a:p>
          <a:p>
            <a:r>
              <a:rPr lang="fi-FI" sz="700" dirty="0">
                <a:solidFill>
                  <a:schemeClr val="bg1"/>
                </a:solidFill>
              </a:rPr>
              <a:t>BELGIUM </a:t>
            </a:r>
          </a:p>
          <a:p>
            <a:r>
              <a:rPr lang="fi-FI" sz="700" dirty="0">
                <a:solidFill>
                  <a:schemeClr val="bg1"/>
                </a:solidFill>
              </a:rPr>
              <a:t>BULGARIA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BRAZIL </a:t>
            </a:r>
          </a:p>
          <a:p>
            <a:r>
              <a:rPr lang="fi-FI" sz="700" dirty="0">
                <a:solidFill>
                  <a:schemeClr val="bg1"/>
                </a:solidFill>
              </a:rPr>
              <a:t>CANADA </a:t>
            </a:r>
          </a:p>
          <a:p>
            <a:r>
              <a:rPr lang="fi-FI" sz="700" dirty="0">
                <a:solidFill>
                  <a:schemeClr val="bg1"/>
                </a:solidFill>
              </a:rPr>
              <a:t>SWITZERLAND </a:t>
            </a:r>
          </a:p>
          <a:p>
            <a:r>
              <a:rPr lang="fi-FI" sz="700" dirty="0">
                <a:solidFill>
                  <a:schemeClr val="bg1"/>
                </a:solidFill>
              </a:rPr>
              <a:t>CHINA </a:t>
            </a:r>
          </a:p>
          <a:p>
            <a:r>
              <a:rPr lang="fi-FI" sz="700" dirty="0">
                <a:solidFill>
                  <a:schemeClr val="bg1"/>
                </a:solidFill>
              </a:rPr>
              <a:t>COLOMBIA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GERMANY </a:t>
            </a:r>
          </a:p>
          <a:p>
            <a:r>
              <a:rPr lang="fi-FI" sz="700" dirty="0">
                <a:solidFill>
                  <a:schemeClr val="bg1"/>
                </a:solidFill>
              </a:rPr>
              <a:t>DENMARK </a:t>
            </a:r>
          </a:p>
          <a:p>
            <a:r>
              <a:rPr lang="fi-FI" sz="700" dirty="0">
                <a:solidFill>
                  <a:schemeClr val="bg1"/>
                </a:solidFill>
              </a:rPr>
              <a:t>SPAIN </a:t>
            </a:r>
          </a:p>
          <a:p>
            <a:r>
              <a:rPr lang="fi-FI" sz="700" dirty="0">
                <a:solidFill>
                  <a:schemeClr val="bg1"/>
                </a:solidFill>
              </a:rPr>
              <a:t>FINLAND </a:t>
            </a:r>
          </a:p>
          <a:p>
            <a:r>
              <a:rPr lang="fi-FI" sz="700" dirty="0">
                <a:solidFill>
                  <a:schemeClr val="bg1"/>
                </a:solidFill>
              </a:rPr>
              <a:t>FIJI </a:t>
            </a:r>
          </a:p>
          <a:p>
            <a:r>
              <a:rPr lang="fi-FI" sz="700" dirty="0">
                <a:solidFill>
                  <a:schemeClr val="bg1"/>
                </a:solidFill>
              </a:rPr>
              <a:t>FRANCE </a:t>
            </a:r>
          </a:p>
          <a:p>
            <a:r>
              <a:rPr lang="fi-FI" sz="700" dirty="0">
                <a:solidFill>
                  <a:schemeClr val="bg1"/>
                </a:solidFill>
              </a:rPr>
              <a:t>HONG KONG </a:t>
            </a:r>
          </a:p>
          <a:p>
            <a:r>
              <a:rPr lang="fi-FI" sz="700" dirty="0">
                <a:solidFill>
                  <a:schemeClr val="bg1"/>
                </a:solidFill>
              </a:rPr>
              <a:t>HUNGARY </a:t>
            </a:r>
          </a:p>
          <a:p>
            <a:r>
              <a:rPr lang="fi-FI" sz="700" dirty="0">
                <a:solidFill>
                  <a:schemeClr val="bg1"/>
                </a:solidFill>
              </a:rPr>
              <a:t>INDONESIA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ISRAEL </a:t>
            </a:r>
          </a:p>
          <a:p>
            <a:r>
              <a:rPr lang="fi-FI" sz="700" dirty="0">
                <a:solidFill>
                  <a:schemeClr val="bg1"/>
                </a:solidFill>
              </a:rPr>
              <a:t>INDIA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IRAN</a:t>
            </a:r>
          </a:p>
          <a:p>
            <a:r>
              <a:rPr lang="fi-FI" sz="700" dirty="0">
                <a:solidFill>
                  <a:schemeClr val="bg1"/>
                </a:solidFill>
              </a:rPr>
              <a:t>ICELAND 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313487" y="4397284"/>
            <a:ext cx="1258678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700" dirty="0">
                <a:solidFill>
                  <a:schemeClr val="bg1"/>
                </a:solidFill>
              </a:rPr>
              <a:t>ITALY </a:t>
            </a:r>
          </a:p>
          <a:p>
            <a:r>
              <a:rPr lang="fi-FI" sz="700" dirty="0">
                <a:solidFill>
                  <a:schemeClr val="bg1"/>
                </a:solidFill>
              </a:rPr>
              <a:t>JAPAN </a:t>
            </a:r>
          </a:p>
          <a:p>
            <a:r>
              <a:rPr lang="fi-FI" sz="700" dirty="0">
                <a:solidFill>
                  <a:schemeClr val="bg1"/>
                </a:solidFill>
              </a:rPr>
              <a:t>KOREA , REPUBLIC OF</a:t>
            </a:r>
          </a:p>
          <a:p>
            <a:r>
              <a:rPr lang="fi-FI" sz="700" dirty="0">
                <a:solidFill>
                  <a:schemeClr val="bg1"/>
                </a:solidFill>
              </a:rPr>
              <a:t>REPUBLIC OF LEBANON </a:t>
            </a:r>
          </a:p>
          <a:p>
            <a:r>
              <a:rPr lang="fi-FI" sz="700" dirty="0">
                <a:solidFill>
                  <a:schemeClr val="bg1"/>
                </a:solidFill>
              </a:rPr>
              <a:t>SRI LANKA </a:t>
            </a:r>
          </a:p>
          <a:p>
            <a:r>
              <a:rPr lang="fi-FI" sz="700" dirty="0">
                <a:solidFill>
                  <a:schemeClr val="bg1"/>
                </a:solidFill>
              </a:rPr>
              <a:t>LITHUANIA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LATVIA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MACEDONIA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MEXICO </a:t>
            </a:r>
          </a:p>
          <a:p>
            <a:r>
              <a:rPr lang="fi-FI" sz="700" dirty="0">
                <a:solidFill>
                  <a:schemeClr val="bg1"/>
                </a:solidFill>
              </a:rPr>
              <a:t>MALAYSIA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MOZAMBIQUE </a:t>
            </a:r>
          </a:p>
          <a:p>
            <a:r>
              <a:rPr lang="fi-FI" sz="700" dirty="0">
                <a:solidFill>
                  <a:schemeClr val="bg1"/>
                </a:solidFill>
              </a:rPr>
              <a:t>MONGOLIA</a:t>
            </a:r>
          </a:p>
          <a:p>
            <a:r>
              <a:rPr lang="fi-FI" sz="700" dirty="0">
                <a:solidFill>
                  <a:schemeClr val="bg1"/>
                </a:solidFill>
              </a:rPr>
              <a:t>NAMIBIA</a:t>
            </a:r>
          </a:p>
          <a:p>
            <a:r>
              <a:rPr lang="fi-FI" sz="700" dirty="0">
                <a:solidFill>
                  <a:schemeClr val="bg1"/>
                </a:solidFill>
              </a:rPr>
              <a:t>NETHERLANDS </a:t>
            </a:r>
          </a:p>
          <a:p>
            <a:r>
              <a:rPr lang="fi-FI" sz="700" dirty="0">
                <a:solidFill>
                  <a:schemeClr val="bg1"/>
                </a:solidFill>
              </a:rPr>
              <a:t>NORWAY </a:t>
            </a:r>
          </a:p>
          <a:p>
            <a:r>
              <a:rPr lang="fi-FI" sz="700" dirty="0">
                <a:solidFill>
                  <a:schemeClr val="bg1"/>
                </a:solidFill>
              </a:rPr>
              <a:t>PERU </a:t>
            </a:r>
          </a:p>
          <a:p>
            <a:r>
              <a:rPr lang="fi-FI" sz="700" dirty="0">
                <a:solidFill>
                  <a:schemeClr val="bg1"/>
                </a:solidFill>
              </a:rPr>
              <a:t>POLAND 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262804" y="4650146"/>
            <a:ext cx="107447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700" dirty="0">
                <a:solidFill>
                  <a:schemeClr val="bg1"/>
                </a:solidFill>
              </a:rPr>
              <a:t>PORTUGAL </a:t>
            </a:r>
          </a:p>
          <a:p>
            <a:r>
              <a:rPr lang="fi-FI" sz="700" dirty="0">
                <a:solidFill>
                  <a:schemeClr val="bg1"/>
                </a:solidFill>
              </a:rPr>
              <a:t>ROMANIA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SERBIA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RUSSIAN </a:t>
            </a:r>
          </a:p>
          <a:p>
            <a:r>
              <a:rPr lang="fi-FI" sz="700" dirty="0">
                <a:solidFill>
                  <a:schemeClr val="bg1"/>
                </a:solidFill>
              </a:rPr>
              <a:t>FEDERATION </a:t>
            </a:r>
          </a:p>
          <a:p>
            <a:r>
              <a:rPr lang="fi-FI" sz="700" dirty="0">
                <a:solidFill>
                  <a:schemeClr val="bg1"/>
                </a:solidFill>
              </a:rPr>
              <a:t>SWEDEN </a:t>
            </a:r>
          </a:p>
          <a:p>
            <a:r>
              <a:rPr lang="fi-FI" sz="700" dirty="0">
                <a:solidFill>
                  <a:schemeClr val="bg1"/>
                </a:solidFill>
              </a:rPr>
              <a:t>SINGAPORE </a:t>
            </a:r>
          </a:p>
          <a:p>
            <a:r>
              <a:rPr lang="fi-FI" sz="700" dirty="0">
                <a:solidFill>
                  <a:schemeClr val="bg1"/>
                </a:solidFill>
              </a:rPr>
              <a:t>SLOVENIA </a:t>
            </a:r>
          </a:p>
          <a:p>
            <a:r>
              <a:rPr lang="fi-FI" sz="700" dirty="0">
                <a:solidFill>
                  <a:schemeClr val="bg1"/>
                </a:solidFill>
              </a:rPr>
              <a:t>THAILAND </a:t>
            </a:r>
          </a:p>
          <a:p>
            <a:r>
              <a:rPr lang="fi-FI" sz="700" dirty="0">
                <a:solidFill>
                  <a:schemeClr val="bg1"/>
                </a:solidFill>
              </a:rPr>
              <a:t>TURKEY </a:t>
            </a:r>
          </a:p>
          <a:p>
            <a:r>
              <a:rPr lang="fi-FI" sz="700" dirty="0">
                <a:solidFill>
                  <a:schemeClr val="bg1"/>
                </a:solidFill>
              </a:rPr>
              <a:t>UGANDA </a:t>
            </a:r>
          </a:p>
          <a:p>
            <a:r>
              <a:rPr lang="fi-FI" sz="700" dirty="0">
                <a:solidFill>
                  <a:schemeClr val="bg1"/>
                </a:solidFill>
              </a:rPr>
              <a:t>UNITED STATES </a:t>
            </a:r>
          </a:p>
          <a:p>
            <a:r>
              <a:rPr lang="fi-FI" sz="700" dirty="0">
                <a:solidFill>
                  <a:schemeClr val="bg1"/>
                </a:solidFill>
              </a:rPr>
              <a:t>SOUTH AFRICA</a:t>
            </a:r>
          </a:p>
          <a:p>
            <a:endParaRPr lang="fi-FI" sz="1200" dirty="0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4132751" y="5661248"/>
            <a:ext cx="10744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700" dirty="0" smtClean="0">
                <a:solidFill>
                  <a:schemeClr val="bg1"/>
                </a:solidFill>
              </a:rPr>
              <a:t>EGYPT</a:t>
            </a:r>
            <a:endParaRPr lang="fi-FI" sz="700" dirty="0">
              <a:solidFill>
                <a:schemeClr val="bg1"/>
              </a:solidFill>
            </a:endParaRPr>
          </a:p>
          <a:p>
            <a:r>
              <a:rPr lang="fi-FI" sz="700" dirty="0" smtClean="0">
                <a:solidFill>
                  <a:schemeClr val="bg1"/>
                </a:solidFill>
              </a:rPr>
              <a:t>COSTA RICA</a:t>
            </a:r>
            <a:endParaRPr lang="fi-FI" sz="700" dirty="0">
              <a:solidFill>
                <a:schemeClr val="bg1"/>
              </a:solidFill>
            </a:endParaRPr>
          </a:p>
          <a:p>
            <a:r>
              <a:rPr lang="fi-FI" sz="700" dirty="0" smtClean="0">
                <a:solidFill>
                  <a:schemeClr val="bg1"/>
                </a:solidFill>
              </a:rPr>
              <a:t>PHILIPPINES</a:t>
            </a:r>
            <a:endParaRPr lang="fi-FI" sz="7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5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BoF-PSS2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BoF-PSS2 simulator has a history of more than </a:t>
            </a:r>
            <a:r>
              <a:rPr lang="en-US" dirty="0" smtClean="0"/>
              <a:t>15 years</a:t>
            </a:r>
          </a:p>
          <a:p>
            <a:endParaRPr lang="en-US" dirty="0"/>
          </a:p>
          <a:p>
            <a:r>
              <a:rPr lang="en-US" dirty="0"/>
              <a:t>101 granted licenses in </a:t>
            </a:r>
            <a:r>
              <a:rPr lang="en-US" dirty="0" smtClean="0"/>
              <a:t>2017</a:t>
            </a:r>
            <a:endParaRPr lang="en-US" dirty="0"/>
          </a:p>
          <a:p>
            <a:pPr lvl="1"/>
            <a:r>
              <a:rPr lang="en-US" dirty="0"/>
              <a:t>56% in central banks, 23% in academic institutions, </a:t>
            </a:r>
            <a:br>
              <a:rPr lang="en-US" dirty="0"/>
            </a:br>
            <a:r>
              <a:rPr lang="en-US" dirty="0"/>
              <a:t>the rest in ACH’s, CSD’s, ECB, BIS</a:t>
            </a:r>
            <a:r>
              <a:rPr lang="en-US" dirty="0" smtClean="0"/>
              <a:t>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Key </a:t>
            </a:r>
            <a:r>
              <a:rPr lang="fi-FI" dirty="0" err="1" smtClean="0"/>
              <a:t>Drivers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CPSS-IOSCO (2012) </a:t>
            </a:r>
            <a:r>
              <a:rPr lang="fi-FI" dirty="0" err="1"/>
              <a:t>Principles</a:t>
            </a:r>
            <a:r>
              <a:rPr lang="fi-FI" dirty="0"/>
              <a:t> for </a:t>
            </a:r>
            <a:r>
              <a:rPr lang="fi-FI" dirty="0" err="1"/>
              <a:t>financial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market </a:t>
            </a:r>
            <a:r>
              <a:rPr lang="fi-FI" dirty="0" err="1"/>
              <a:t>infrastructures</a:t>
            </a:r>
            <a:r>
              <a:rPr lang="fi-FI" dirty="0"/>
              <a:t> </a:t>
            </a:r>
          </a:p>
          <a:p>
            <a:r>
              <a:rPr lang="fi-FI" dirty="0"/>
              <a:t>BCBS (2008). </a:t>
            </a:r>
            <a:r>
              <a:rPr lang="fi-FI" dirty="0" err="1"/>
              <a:t>Principles</a:t>
            </a:r>
            <a:r>
              <a:rPr lang="fi-FI" dirty="0"/>
              <a:t> for Sound </a:t>
            </a:r>
            <a:r>
              <a:rPr lang="fi-FI" dirty="0" err="1"/>
              <a:t>Liquidity</a:t>
            </a:r>
            <a:r>
              <a:rPr lang="fi-FI" dirty="0"/>
              <a:t> </a:t>
            </a:r>
            <a:r>
              <a:rPr lang="fi-FI" dirty="0" err="1"/>
              <a:t>Risk</a:t>
            </a:r>
            <a:r>
              <a:rPr lang="fi-FI" dirty="0"/>
              <a:t> Management and </a:t>
            </a:r>
            <a:r>
              <a:rPr lang="fi-FI" dirty="0" smtClean="0"/>
              <a:t>Supervision</a:t>
            </a:r>
            <a:r>
              <a:rPr lang="fi-FI" dirty="0"/>
              <a:t> </a:t>
            </a:r>
            <a:r>
              <a:rPr lang="fi-FI" dirty="0" smtClean="0"/>
              <a:t>(BIS)</a:t>
            </a:r>
            <a:endParaRPr lang="fi-FI" dirty="0"/>
          </a:p>
          <a:p>
            <a:r>
              <a:rPr lang="fi-FI" dirty="0"/>
              <a:t>BCBS (2010). International </a:t>
            </a:r>
            <a:r>
              <a:rPr lang="fi-FI" dirty="0" err="1"/>
              <a:t>framework</a:t>
            </a:r>
            <a:r>
              <a:rPr lang="fi-FI" dirty="0"/>
              <a:t> for </a:t>
            </a:r>
            <a:r>
              <a:rPr lang="fi-FI" dirty="0" err="1"/>
              <a:t>liquidity</a:t>
            </a:r>
            <a:r>
              <a:rPr lang="fi-FI" dirty="0"/>
              <a:t> </a:t>
            </a:r>
            <a:r>
              <a:rPr lang="fi-FI" dirty="0" err="1"/>
              <a:t>risk</a:t>
            </a:r>
            <a:r>
              <a:rPr lang="fi-FI" dirty="0"/>
              <a:t> </a:t>
            </a:r>
            <a:r>
              <a:rPr lang="fi-FI" dirty="0" err="1"/>
              <a:t>measurement</a:t>
            </a:r>
            <a:r>
              <a:rPr lang="fi-FI" dirty="0"/>
              <a:t>, </a:t>
            </a:r>
            <a:r>
              <a:rPr lang="fi-FI" dirty="0" err="1"/>
              <a:t>standards</a:t>
            </a:r>
            <a:r>
              <a:rPr lang="fi-FI" dirty="0"/>
              <a:t> and </a:t>
            </a:r>
            <a:r>
              <a:rPr lang="fi-FI" dirty="0" err="1" smtClean="0"/>
              <a:t>monitoring</a:t>
            </a:r>
            <a:r>
              <a:rPr lang="fi-FI" dirty="0"/>
              <a:t> </a:t>
            </a:r>
            <a:r>
              <a:rPr lang="fi-FI" dirty="0" smtClean="0"/>
              <a:t>(BIS)</a:t>
            </a:r>
            <a:endParaRPr lang="fi-FI" dirty="0"/>
          </a:p>
          <a:p>
            <a:r>
              <a:rPr lang="fi-FI" dirty="0"/>
              <a:t>BCBS (2013). </a:t>
            </a:r>
            <a:r>
              <a:rPr lang="fi-FI" dirty="0" err="1"/>
              <a:t>Monitoring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for </a:t>
            </a:r>
            <a:r>
              <a:rPr lang="fi-FI" dirty="0" err="1"/>
              <a:t>intraday</a:t>
            </a:r>
            <a:r>
              <a:rPr lang="fi-FI" dirty="0"/>
              <a:t> </a:t>
            </a:r>
            <a:r>
              <a:rPr lang="fi-FI" dirty="0" err="1"/>
              <a:t>liquidity</a:t>
            </a:r>
            <a:r>
              <a:rPr lang="fi-FI" dirty="0"/>
              <a:t> </a:t>
            </a:r>
            <a:r>
              <a:rPr lang="fi-FI" dirty="0" smtClean="0"/>
              <a:t>management</a:t>
            </a:r>
            <a:r>
              <a:rPr lang="fi-FI" dirty="0"/>
              <a:t> </a:t>
            </a:r>
            <a:r>
              <a:rPr lang="fi-FI" dirty="0" smtClean="0"/>
              <a:t>(BIS)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Latest</a:t>
            </a:r>
            <a:r>
              <a:rPr lang="fi-FI" dirty="0" smtClean="0"/>
              <a:t> Version 8.0.0 2017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Automated</a:t>
            </a:r>
            <a:r>
              <a:rPr lang="fi-FI" dirty="0" smtClean="0"/>
              <a:t> </a:t>
            </a:r>
            <a:r>
              <a:rPr lang="fi-FI" dirty="0" err="1" smtClean="0"/>
              <a:t>stress</a:t>
            </a:r>
            <a:r>
              <a:rPr lang="fi-FI" dirty="0" smtClean="0"/>
              <a:t> </a:t>
            </a:r>
            <a:r>
              <a:rPr lang="fi-FI" dirty="0" err="1" smtClean="0"/>
              <a:t>testing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endParaRPr lang="fi-FI" dirty="0" smtClean="0"/>
          </a:p>
          <a:p>
            <a:r>
              <a:rPr lang="fi-FI" dirty="0" smtClean="0"/>
              <a:t>New CCP (Central </a:t>
            </a:r>
            <a:r>
              <a:rPr lang="fi-FI" dirty="0" err="1" smtClean="0"/>
              <a:t>Counterparty</a:t>
            </a:r>
            <a:r>
              <a:rPr lang="fi-FI" dirty="0" smtClean="0"/>
              <a:t>) - </a:t>
            </a:r>
            <a:r>
              <a:rPr lang="fi-FI" dirty="0" err="1" smtClean="0"/>
              <a:t>simulation</a:t>
            </a:r>
            <a:r>
              <a:rPr lang="fi-FI" dirty="0" smtClean="0"/>
              <a:t> feature </a:t>
            </a:r>
          </a:p>
          <a:p>
            <a:r>
              <a:rPr lang="fi-FI" dirty="0" err="1" smtClean="0"/>
              <a:t>Support</a:t>
            </a:r>
            <a:r>
              <a:rPr lang="fi-FI" dirty="0" smtClean="0"/>
              <a:t> for </a:t>
            </a:r>
            <a:r>
              <a:rPr lang="fi-FI" dirty="0" err="1" smtClean="0"/>
              <a:t>new</a:t>
            </a:r>
            <a:r>
              <a:rPr lang="fi-FI" dirty="0" smtClean="0"/>
              <a:t> MARIADB and </a:t>
            </a:r>
            <a:r>
              <a:rPr lang="fi-FI" dirty="0" err="1" smtClean="0"/>
              <a:t>MySQL</a:t>
            </a:r>
            <a:r>
              <a:rPr lang="fi-FI" dirty="0" smtClean="0"/>
              <a:t> </a:t>
            </a:r>
            <a:r>
              <a:rPr lang="fi-FI" dirty="0" err="1" smtClean="0"/>
              <a:t>versions</a:t>
            </a:r>
            <a:endParaRPr lang="fi-FI" dirty="0" smtClean="0"/>
          </a:p>
          <a:p>
            <a:r>
              <a:rPr lang="fi-FI" dirty="0" err="1" smtClean="0"/>
              <a:t>Enhanced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for DVP and PVP </a:t>
            </a:r>
            <a:r>
              <a:rPr lang="fi-FI" dirty="0" err="1" smtClean="0"/>
              <a:t>settlement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linked</a:t>
            </a:r>
            <a:r>
              <a:rPr lang="fi-FI" dirty="0" smtClean="0"/>
              <a:t> </a:t>
            </a:r>
            <a:r>
              <a:rPr lang="fi-FI" dirty="0" err="1" smtClean="0"/>
              <a:t>transaction</a:t>
            </a:r>
            <a:r>
              <a:rPr lang="fi-FI" dirty="0" smtClean="0"/>
              <a:t> </a:t>
            </a:r>
            <a:r>
              <a:rPr lang="fi-FI" dirty="0" err="1" smtClean="0"/>
              <a:t>legs</a:t>
            </a:r>
            <a:endParaRPr lang="fi-FI" dirty="0" smtClean="0"/>
          </a:p>
          <a:p>
            <a:r>
              <a:rPr lang="fi-FI" dirty="0" err="1" smtClean="0"/>
              <a:t>Database</a:t>
            </a:r>
            <a:r>
              <a:rPr lang="fi-FI" dirty="0" smtClean="0"/>
              <a:t> </a:t>
            </a:r>
            <a:r>
              <a:rPr lang="fi-FI" dirty="0" err="1" smtClean="0"/>
              <a:t>rationalisation</a:t>
            </a:r>
            <a:r>
              <a:rPr lang="fi-FI" dirty="0" smtClean="0"/>
              <a:t> (-60% for </a:t>
            </a:r>
            <a:r>
              <a:rPr lang="fi-FI" dirty="0" err="1" smtClean="0"/>
              <a:t>results</a:t>
            </a:r>
            <a:r>
              <a:rPr lang="fi-FI" dirty="0"/>
              <a:t>)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Automated</a:t>
            </a:r>
            <a:r>
              <a:rPr lang="fi-FI" dirty="0" smtClean="0"/>
              <a:t> </a:t>
            </a:r>
            <a:r>
              <a:rPr lang="fi-FI" dirty="0" err="1"/>
              <a:t>S</a:t>
            </a:r>
            <a:r>
              <a:rPr lang="fi-FI" dirty="0" err="1" smtClean="0"/>
              <a:t>tress</a:t>
            </a:r>
            <a:r>
              <a:rPr lang="fi-FI" dirty="0" smtClean="0"/>
              <a:t> </a:t>
            </a:r>
            <a:r>
              <a:rPr lang="fi-FI" dirty="0" err="1"/>
              <a:t>T</a:t>
            </a:r>
            <a:r>
              <a:rPr lang="fi-FI" dirty="0" err="1" smtClean="0"/>
              <a:t>esting</a:t>
            </a:r>
            <a:r>
              <a:rPr lang="fi-FI" dirty="0" smtClean="0"/>
              <a:t> </a:t>
            </a:r>
            <a:r>
              <a:rPr lang="fi-FI" dirty="0" err="1"/>
              <a:t>T</a:t>
            </a:r>
            <a:r>
              <a:rPr lang="fi-FI" dirty="0" err="1" smtClean="0"/>
              <a:t>ool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Automatic</a:t>
            </a:r>
            <a:r>
              <a:rPr lang="fi-FI" dirty="0" smtClean="0"/>
              <a:t> </a:t>
            </a:r>
            <a:r>
              <a:rPr lang="fi-FI" dirty="0" err="1" smtClean="0"/>
              <a:t>generation</a:t>
            </a:r>
            <a:r>
              <a:rPr lang="fi-FI" dirty="0" smtClean="0"/>
              <a:t> and </a:t>
            </a:r>
            <a:r>
              <a:rPr lang="fi-FI" dirty="0" err="1" smtClean="0"/>
              <a:t>running</a:t>
            </a:r>
            <a:r>
              <a:rPr lang="fi-FI" dirty="0" smtClean="0"/>
              <a:t> of </a:t>
            </a:r>
            <a:r>
              <a:rPr lang="fi-FI" dirty="0" err="1" smtClean="0"/>
              <a:t>scenarios</a:t>
            </a:r>
            <a:endParaRPr lang="fi-FI" dirty="0" smtClean="0"/>
          </a:p>
          <a:p>
            <a:r>
              <a:rPr lang="fi-FI" dirty="0" err="1" smtClean="0"/>
              <a:t>Enhanced</a:t>
            </a:r>
            <a:r>
              <a:rPr lang="fi-FI" dirty="0" smtClean="0"/>
              <a:t> </a:t>
            </a:r>
            <a:r>
              <a:rPr lang="fi-FI" dirty="0" err="1" smtClean="0"/>
              <a:t>reporting</a:t>
            </a:r>
            <a:endParaRPr lang="fi-FI" dirty="0" smtClean="0"/>
          </a:p>
          <a:p>
            <a:r>
              <a:rPr lang="fi-FI" dirty="0" err="1" smtClean="0"/>
              <a:t>Automatic</a:t>
            </a:r>
            <a:r>
              <a:rPr lang="fi-FI" dirty="0" smtClean="0"/>
              <a:t> </a:t>
            </a:r>
            <a:r>
              <a:rPr lang="fi-FI" dirty="0" err="1" smtClean="0"/>
              <a:t>calculation</a:t>
            </a:r>
            <a:r>
              <a:rPr lang="fi-FI" dirty="0" smtClean="0"/>
              <a:t> of </a:t>
            </a:r>
            <a:r>
              <a:rPr lang="fi-FI" dirty="0" err="1" smtClean="0"/>
              <a:t>upper</a:t>
            </a:r>
            <a:r>
              <a:rPr lang="fi-FI" dirty="0" smtClean="0"/>
              <a:t> </a:t>
            </a:r>
            <a:r>
              <a:rPr lang="fi-FI" dirty="0" err="1"/>
              <a:t>b</a:t>
            </a:r>
            <a:r>
              <a:rPr lang="fi-FI" dirty="0" err="1" smtClean="0"/>
              <a:t>ounds</a:t>
            </a:r>
            <a:r>
              <a:rPr lang="fi-FI" dirty="0" smtClean="0"/>
              <a:t>, </a:t>
            </a:r>
            <a:r>
              <a:rPr lang="fi-FI" dirty="0" err="1" smtClean="0"/>
              <a:t>average</a:t>
            </a:r>
            <a:r>
              <a:rPr lang="fi-FI" dirty="0" smtClean="0"/>
              <a:t> </a:t>
            </a:r>
            <a:r>
              <a:rPr lang="fi-FI" dirty="0" err="1" smtClean="0"/>
              <a:t>sending</a:t>
            </a:r>
            <a:r>
              <a:rPr lang="fi-FI" dirty="0" smtClean="0"/>
              <a:t> </a:t>
            </a:r>
            <a:r>
              <a:rPr lang="fi-FI" dirty="0" err="1" smtClean="0"/>
              <a:t>times</a:t>
            </a:r>
            <a:r>
              <a:rPr lang="fi-FI" dirty="0" smtClean="0"/>
              <a:t>,…</a:t>
            </a:r>
          </a:p>
          <a:p>
            <a:r>
              <a:rPr lang="fi-FI" dirty="0" err="1" smtClean="0"/>
              <a:t>Significant</a:t>
            </a:r>
            <a:r>
              <a:rPr lang="fi-FI" dirty="0" smtClean="0"/>
              <a:t> </a:t>
            </a:r>
            <a:r>
              <a:rPr lang="fi-FI" dirty="0" err="1" smtClean="0"/>
              <a:t>savings</a:t>
            </a:r>
            <a:r>
              <a:rPr lang="fi-FI" dirty="0" smtClean="0"/>
              <a:t> in </a:t>
            </a:r>
            <a:r>
              <a:rPr lang="fi-FI" dirty="0" err="1" smtClean="0"/>
              <a:t>consumed</a:t>
            </a:r>
            <a:r>
              <a:rPr lang="fi-FI" dirty="0" smtClean="0"/>
              <a:t> </a:t>
            </a:r>
            <a:r>
              <a:rPr lang="fi-FI" dirty="0" err="1" smtClean="0"/>
              <a:t>storage</a:t>
            </a:r>
            <a:r>
              <a:rPr lang="fi-FI" dirty="0" smtClean="0"/>
              <a:t> </a:t>
            </a:r>
            <a:r>
              <a:rPr lang="fi-FI" dirty="0" err="1" smtClean="0"/>
              <a:t>space</a:t>
            </a:r>
            <a:endParaRPr lang="fi-FI" dirty="0" smtClean="0"/>
          </a:p>
          <a:p>
            <a:pPr lvl="1"/>
            <a:r>
              <a:rPr lang="fi-FI" dirty="0" err="1" smtClean="0"/>
              <a:t>Scenarios</a:t>
            </a:r>
            <a:r>
              <a:rPr lang="fi-FI" dirty="0" smtClean="0"/>
              <a:t>’ input data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anymore</a:t>
            </a:r>
            <a:r>
              <a:rPr lang="fi-FI" dirty="0" smtClean="0"/>
              <a:t> </a:t>
            </a:r>
            <a:r>
              <a:rPr lang="fi-FI" dirty="0" err="1" smtClean="0"/>
              <a:t>duplicated</a:t>
            </a:r>
            <a:endParaRPr lang="fi-FI" dirty="0"/>
          </a:p>
          <a:p>
            <a:r>
              <a:rPr lang="fi-FI" dirty="0" err="1" smtClean="0"/>
              <a:t>Possibility</a:t>
            </a:r>
            <a:r>
              <a:rPr lang="fi-FI" dirty="0" smtClean="0"/>
              <a:t> to </a:t>
            </a:r>
            <a:r>
              <a:rPr lang="fi-FI" dirty="0" err="1" smtClean="0"/>
              <a:t>modify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SQL-</a:t>
            </a:r>
            <a:r>
              <a:rPr lang="fi-FI" dirty="0" err="1" smtClean="0"/>
              <a:t>sentences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to </a:t>
            </a:r>
            <a:r>
              <a:rPr lang="fi-FI" dirty="0" err="1" smtClean="0"/>
              <a:t>filter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scenario</a:t>
            </a:r>
            <a:r>
              <a:rPr lang="fi-FI" dirty="0" smtClean="0"/>
              <a:t> data </a:t>
            </a:r>
            <a:r>
              <a:rPr lang="fi-FI" dirty="0" err="1" smtClean="0"/>
              <a:t>giving</a:t>
            </a:r>
            <a:r>
              <a:rPr lang="fi-FI" dirty="0" smtClean="0"/>
              <a:t> a </a:t>
            </a:r>
            <a:r>
              <a:rPr lang="fi-FI" dirty="0" err="1" smtClean="0"/>
              <a:t>lot</a:t>
            </a:r>
            <a:r>
              <a:rPr lang="fi-FI" dirty="0" smtClean="0"/>
              <a:t> of </a:t>
            </a:r>
            <a:r>
              <a:rPr lang="fi-FI" dirty="0" err="1" smtClean="0"/>
              <a:t>flexibility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151" y="84534"/>
            <a:ext cx="6548400" cy="1143000"/>
          </a:xfrm>
        </p:spPr>
        <p:txBody>
          <a:bodyPr/>
          <a:lstStyle/>
          <a:p>
            <a:r>
              <a:rPr lang="fi-FI" dirty="0" err="1"/>
              <a:t>Automated</a:t>
            </a:r>
            <a:r>
              <a:rPr lang="fi-FI" dirty="0"/>
              <a:t> </a:t>
            </a:r>
            <a:r>
              <a:rPr lang="fi-FI" dirty="0" err="1" smtClean="0"/>
              <a:t>Stress</a:t>
            </a:r>
            <a:r>
              <a:rPr lang="fi-FI" dirty="0" smtClean="0"/>
              <a:t> </a:t>
            </a:r>
            <a:r>
              <a:rPr lang="fi-FI" dirty="0" err="1" smtClean="0"/>
              <a:t>Testing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44" y="1229907"/>
            <a:ext cx="5765499" cy="512769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5" y="1871356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Counterparty Exposure Matrix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5" y="2348880"/>
            <a:ext cx="8346807" cy="40087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97" y="1753170"/>
            <a:ext cx="872514" cy="4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New CCP </a:t>
            </a:r>
            <a:r>
              <a:rPr lang="fi-FI" dirty="0" err="1" smtClean="0"/>
              <a:t>Features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Task</a:t>
            </a:r>
            <a:r>
              <a:rPr lang="fi-FI" dirty="0" smtClean="0"/>
              <a:t> </a:t>
            </a:r>
            <a:r>
              <a:rPr lang="fi-FI" dirty="0" err="1" smtClean="0"/>
              <a:t>automation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for </a:t>
            </a:r>
            <a:r>
              <a:rPr lang="fi-FI" dirty="0" err="1" smtClean="0"/>
              <a:t>executing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steps</a:t>
            </a:r>
            <a:r>
              <a:rPr lang="fi-FI" dirty="0" smtClean="0"/>
              <a:t> </a:t>
            </a:r>
            <a:r>
              <a:rPr lang="fi-FI" dirty="0" err="1" smtClean="0"/>
              <a:t>consecutively</a:t>
            </a:r>
            <a:r>
              <a:rPr lang="fi-FI" dirty="0" smtClean="0"/>
              <a:t> and </a:t>
            </a:r>
            <a:r>
              <a:rPr lang="fi-FI" dirty="0" err="1" smtClean="0"/>
              <a:t>automatically</a:t>
            </a:r>
            <a:endParaRPr lang="fi-FI" dirty="0" smtClean="0"/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</a:t>
            </a:r>
            <a:r>
              <a:rPr lang="fi-FI" dirty="0" err="1" smtClean="0"/>
              <a:t>performs</a:t>
            </a:r>
            <a:r>
              <a:rPr lang="fi-FI" dirty="0" smtClean="0"/>
              <a:t> </a:t>
            </a:r>
            <a:r>
              <a:rPr lang="fi-FI" dirty="0" err="1" smtClean="0"/>
              <a:t>novation</a:t>
            </a:r>
            <a:r>
              <a:rPr lang="fi-FI" dirty="0" smtClean="0"/>
              <a:t> and </a:t>
            </a:r>
            <a:r>
              <a:rPr lang="fi-FI" dirty="0" err="1" smtClean="0"/>
              <a:t>netting</a:t>
            </a:r>
            <a:r>
              <a:rPr lang="fi-FI" dirty="0" smtClean="0"/>
              <a:t> of </a:t>
            </a:r>
            <a:r>
              <a:rPr lang="fi-FI" dirty="0" err="1" smtClean="0"/>
              <a:t>trades</a:t>
            </a:r>
            <a:endParaRPr lang="fi-FI" dirty="0" smtClean="0"/>
          </a:p>
          <a:p>
            <a:r>
              <a:rPr lang="fi-FI" dirty="0" smtClean="0"/>
              <a:t>If </a:t>
            </a:r>
            <a:r>
              <a:rPr lang="fi-FI" dirty="0" err="1" smtClean="0"/>
              <a:t>needed</a:t>
            </a:r>
            <a:r>
              <a:rPr lang="fi-FI" dirty="0" smtClean="0"/>
              <a:t>,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</a:t>
            </a:r>
            <a:r>
              <a:rPr lang="fi-FI" dirty="0" err="1" smtClean="0"/>
              <a:t>generates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participant</a:t>
            </a:r>
            <a:r>
              <a:rPr lang="fi-FI" dirty="0" smtClean="0"/>
              <a:t> data and </a:t>
            </a:r>
            <a:r>
              <a:rPr lang="fi-FI" dirty="0" err="1" smtClean="0"/>
              <a:t>inital</a:t>
            </a:r>
            <a:r>
              <a:rPr lang="fi-FI" dirty="0" smtClean="0"/>
              <a:t> </a:t>
            </a:r>
            <a:r>
              <a:rPr lang="fi-FI" dirty="0" err="1" smtClean="0"/>
              <a:t>daily</a:t>
            </a:r>
            <a:r>
              <a:rPr lang="fi-FI" dirty="0" smtClean="0"/>
              <a:t> </a:t>
            </a:r>
            <a:r>
              <a:rPr lang="fi-FI" dirty="0" err="1" smtClean="0"/>
              <a:t>balances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upper</a:t>
            </a:r>
            <a:r>
              <a:rPr lang="fi-FI" dirty="0" smtClean="0"/>
              <a:t> and </a:t>
            </a:r>
            <a:r>
              <a:rPr lang="fi-FI" dirty="0" err="1" smtClean="0"/>
              <a:t>lower</a:t>
            </a:r>
            <a:r>
              <a:rPr lang="fi-FI" dirty="0" smtClean="0"/>
              <a:t> </a:t>
            </a:r>
            <a:r>
              <a:rPr lang="fi-FI" dirty="0" err="1" smtClean="0"/>
              <a:t>bounds</a:t>
            </a:r>
            <a:r>
              <a:rPr lang="fi-FI" dirty="0" smtClean="0"/>
              <a:t> of </a:t>
            </a:r>
            <a:r>
              <a:rPr lang="fi-FI" dirty="0" err="1" smtClean="0"/>
              <a:t>liquidity</a:t>
            </a:r>
            <a:r>
              <a:rPr lang="fi-FI" dirty="0" smtClean="0"/>
              <a:t> </a:t>
            </a:r>
            <a:r>
              <a:rPr lang="fi-FI" dirty="0" err="1" smtClean="0"/>
              <a:t>calculated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trade</a:t>
            </a:r>
            <a:r>
              <a:rPr lang="fi-FI" dirty="0" smtClean="0"/>
              <a:t> data.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split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trade</a:t>
            </a:r>
            <a:r>
              <a:rPr lang="fi-FI" dirty="0" smtClean="0"/>
              <a:t> data </a:t>
            </a:r>
            <a:r>
              <a:rPr lang="fi-FI" dirty="0" err="1" smtClean="0"/>
              <a:t>according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CSD’s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equities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ment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settled</a:t>
            </a:r>
            <a:endParaRPr lang="fi-FI" dirty="0" smtClean="0"/>
          </a:p>
          <a:p>
            <a:r>
              <a:rPr lang="fi-FI" dirty="0" err="1" smtClean="0"/>
              <a:t>Simulations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set </a:t>
            </a:r>
            <a:r>
              <a:rPr lang="fi-FI" dirty="0" err="1" smtClean="0"/>
              <a:t>up</a:t>
            </a:r>
            <a:r>
              <a:rPr lang="fi-FI" dirty="0" smtClean="0"/>
              <a:t> </a:t>
            </a:r>
            <a:r>
              <a:rPr lang="fi-FI" dirty="0" err="1" smtClean="0"/>
              <a:t>automatically</a:t>
            </a:r>
            <a:r>
              <a:rPr lang="fi-FI" dirty="0" smtClean="0"/>
              <a:t> </a:t>
            </a:r>
            <a:r>
              <a:rPr lang="fi-FI" dirty="0" err="1" smtClean="0"/>
              <a:t>according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trade</a:t>
            </a:r>
            <a:r>
              <a:rPr lang="fi-FI" smtClean="0"/>
              <a:t> data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Tatu Laine &amp; Kasperi Korpinen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582-A9DA-4417-AD47-C383050DF7ED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31.8.2017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12405"/>
            <a:ext cx="1087940" cy="5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f_template">
  <a:themeElements>
    <a:clrScheme name="bof_uusi">
      <a:dk1>
        <a:sysClr val="windowText" lastClr="000000"/>
      </a:dk1>
      <a:lt1>
        <a:sysClr val="window" lastClr="FFFFFF"/>
      </a:lt1>
      <a:dk2>
        <a:srgbClr val="3F3E3E"/>
      </a:dk2>
      <a:lt2>
        <a:srgbClr val="FAF5EF"/>
      </a:lt2>
      <a:accent1>
        <a:srgbClr val="51569E"/>
      </a:accent1>
      <a:accent2>
        <a:srgbClr val="DA8D91"/>
      </a:accent2>
      <a:accent3>
        <a:srgbClr val="A3A6D2"/>
      </a:accent3>
      <a:accent4>
        <a:srgbClr val="91A27C"/>
      </a:accent4>
      <a:accent5>
        <a:srgbClr val="C83486"/>
      </a:accent5>
      <a:accent6>
        <a:srgbClr val="009DE0"/>
      </a:accent6>
      <a:hlink>
        <a:srgbClr val="51569E"/>
      </a:hlink>
      <a:folHlink>
        <a:srgbClr val="DA8D91"/>
      </a:folHlink>
    </a:clrScheme>
    <a:fontScheme name="bof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rgbClr val="41404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f_template.potx" id="{82B938EC-ECF2-49DE-AC71-09E951452893}" vid="{0C633DB0-635B-4FA2-ADB2-5DD6C1DA265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ti SP" ma:contentTypeID="0x010100A530CFF0EEB1442EBD6E2CB2270C99FD00EB20D9583D7D43DF978B84F4B399017D00A96E26D4FF9D964D980AB0118695A8B0" ma:contentTypeVersion="45901" ma:contentTypeDescription="Suomen Pankin asiakirjat" ma:contentTypeScope="" ma:versionID="d6dec484a240fbe6159923615df82e4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63B38E47-9DD0-49F9-8B61-C3C9843CF055" xmlns:ns4="b4d6f40e-7f85-4302-88fa-dd22d7dba25d" targetNamespace="http://schemas.microsoft.com/office/2006/metadata/properties" ma:root="true" ma:fieldsID="67710770d64768b13e59c93b09bfa9c4" ns1:_="" ns2:_="" ns3:_="" ns4:_="">
    <xsd:import namespace="http://schemas.microsoft.com/sharepoint/v3"/>
    <xsd:import namespace="http://schemas.microsoft.com/sharepoint/v3/fields"/>
    <xsd:import namespace="63B38E47-9DD0-49F9-8B61-C3C9843CF055"/>
    <xsd:import namespace="b4d6f40e-7f85-4302-88fa-dd22d7dba25d"/>
    <xsd:element name="properties">
      <xsd:complexType>
        <xsd:sequence>
          <xsd:element name="documentManagement">
            <xsd:complexType>
              <xsd:all>
                <xsd:element ref="ns2:Date"/>
                <xsd:element ref="ns1:RestrictionEscbRecord" minOccurs="0"/>
                <xsd:element ref="ns1:RestrictionEscbSensitivity" minOccurs="0"/>
                <xsd:element ref="ns3:TaskId" minOccurs="0"/>
                <xsd:element ref="ns3:GRSId" minOccurs="0"/>
                <xsd:element ref="ns1:ArchiveTime" minOccurs="0"/>
                <xsd:element ref="ns3:Function" minOccurs="0"/>
                <xsd:element ref="ns3:RecordType" minOccurs="0"/>
                <xsd:element ref="ns1:Publicityclass"/>
                <xsd:element ref="ns1:SecurityReasonSP" minOccurs="0"/>
                <xsd:element ref="ns1:CustomDistributionRestricted" minOccurs="0"/>
                <xsd:element ref="ns1:CustomDistribution" minOccurs="0"/>
                <xsd:element ref="ns1:RegistrationID" minOccurs="0"/>
                <xsd:element ref="ns1:Diarium" minOccurs="0"/>
                <xsd:element ref="ns1:Originator" minOccurs="0"/>
                <xsd:element ref="ns1:OriginatorCorporateName" minOccurs="0"/>
                <xsd:element ref="ns1:OriginatorUnitSP" minOccurs="0"/>
                <xsd:element ref="ns1:Status"/>
                <xsd:element ref="ns1:AddedRelations" minOccurs="0"/>
                <xsd:element ref="ns1:GRSSelectionDate" minOccurs="0"/>
                <xsd:element ref="ns1:SharePointId" minOccurs="0"/>
                <xsd:element ref="ns1:DocumentShape" minOccurs="0"/>
                <xsd:element ref="ns1:Direction" minOccurs="0"/>
                <xsd:element ref="ns1:Sender" minOccurs="0"/>
                <xsd:element ref="ns1:Receiver" minOccurs="0"/>
                <xsd:element ref="ns1:Registration" minOccurs="0"/>
                <xsd:element ref="ns1:Sent" minOccurs="0"/>
                <xsd:element ref="ns1:Acquired" minOccurs="0"/>
                <xsd:element ref="ns1:ContractingParty" minOccurs="0"/>
                <xsd:element ref="ns1:ValidBegin" minOccurs="0"/>
                <xsd:element ref="ns1:ValidEnd" minOccurs="0"/>
                <xsd:element ref="ns1:DateDisplay" minOccurs="0"/>
                <xsd:element ref="ns1:Deadline" minOccurs="0"/>
                <xsd:element ref="ns1:Personaldata" minOccurs="0"/>
                <xsd:element ref="ns1:ProtectionLevel" minOccurs="0"/>
                <xsd:element ref="ns1:SecurityClass" minOccurs="0"/>
                <xsd:element ref="ns1:LanguageSP" minOccurs="0"/>
                <xsd:element ref="ns1:OtherID" minOccurs="0"/>
                <xsd:element ref="ns1:SPDescription" minOccurs="0"/>
                <xsd:element ref="ns1:Abstract" minOccurs="0"/>
                <xsd:element ref="ns1:AuthenticityChecker" minOccurs="0"/>
                <xsd:element ref="ns1:AuthenticityDate" minOccurs="0"/>
                <xsd:element ref="ns1:AuthenticityDescription" minOccurs="0"/>
                <xsd:element ref="ns1:SignatureDescription" minOccurs="0"/>
                <xsd:element ref="ns3:TaskPhaseId" minOccurs="0"/>
                <xsd:element ref="ns3:TaskPhaseNativeIdentifier" minOccurs="0"/>
                <xsd:element ref="ns3:DocumentTypeKey" minOccurs="0"/>
                <xsd:element ref="ns3:SendToBuffer" minOccurs="0"/>
                <xsd:element ref="ns3:LinkInfoId" minOccurs="0"/>
                <xsd:element ref="ns1:Editor" minOccurs="0"/>
                <xsd:element ref="ns4:_dlc_DocId" minOccurs="0"/>
                <xsd:element ref="ns4:_dlc_DocIdUrl" minOccurs="0"/>
                <xsd:element ref="ns4:_dlc_DocIdPersistId" minOccurs="0"/>
                <xsd:element ref="ns1:AccessRigh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strictionEscbRecord" ma:index="3" nillable="true" ma:displayName="EKPJ-asiakirja" ma:default="" ma:description="" ma:internalName="RestrictionEscbRecord" ma:readOnly="false">
      <xsd:simpleType>
        <xsd:restriction base="dms:Choice">
          <xsd:enumeration value="-"/>
          <xsd:enumeration value="Kyllä"/>
          <xsd:enumeration value="Ei"/>
        </xsd:restriction>
      </xsd:simpleType>
    </xsd:element>
    <xsd:element name="RestrictionEscbSensitivity" ma:index="4" nillable="true" ma:displayName="EKPJ-julkisuusluokka" ma:default="" ma:description="" ma:internalName="RestrictionEscbSensitivity" ma:readOnly="false">
      <xsd:simpleType>
        <xsd:restriction base="dms:Choice">
          <xsd:enumeration value="ECB-PUBLIC"/>
          <xsd:enumeration value="ECB-UNRESTRICTED"/>
          <xsd:enumeration value="ECB-RESTRICTED"/>
          <xsd:enumeration value="ECB-CONFIDENTIAL"/>
          <xsd:enumeration value="ECB-SECRET"/>
        </xsd:restriction>
      </xsd:simpleType>
    </xsd:element>
    <xsd:element name="ArchiveTime" ma:index="7" nillable="true" ma:displayName="Arkistointiajankohta kk" ma:default="1" ma:description="Määritä vaihtoehto; Heti tai aika kuukausina. Diaariasiakirjoilla arkistointiajankohta on aina &quot;Heti&quot;." ma:format="Dropdown" ma:internalName="ArchiveTime" ma:readOnly="false">
      <xsd:simpleType>
        <xsd:restriction base="dms:Choice">
          <xsd:enumeration value="Heti"/>
          <xsd:enumeration value="1"/>
          <xsd:enumeration value="6"/>
          <xsd:enumeration value="12"/>
        </xsd:restriction>
      </xsd:simpleType>
    </xsd:element>
    <xsd:element name="Publicityclass" ma:index="11" ma:displayName="Julkisuusluokka" ma:default="" ma:description="" ma:internalName="Publicityclass" ma:readOnly="false">
      <xsd:simpleType>
        <xsd:restriction base="dms:Choice">
          <xsd:enumeration value="Julkinen"/>
          <xsd:enumeration value="Sisäinen"/>
          <xsd:enumeration value="Osittain salassa pidettävä"/>
          <xsd:enumeration value="Salassa pidettävä"/>
        </xsd:restriction>
      </xsd:simpleType>
    </xsd:element>
    <xsd:element name="SecurityReasonSP" ma:index="12" nillable="true" ma:displayName="Salassapitoperuste" ma:default="" ma:description="" ma:internalName="SecurityReasonSP" ma:readOnly="false">
      <xsd:simpleType>
        <xsd:restriction base="dms:Choice">
          <xsd:enumeration value="-"/>
          <xsd:enumeration value="EKPJ ja kv. järjestöt (JulkL 24.1 § 2 k)"/>
          <xsd:enumeration value="Rikosten ehkäiseminen (JulkL 24.1 § 3 k)"/>
          <xsd:enumeration value="Turvajärjestelyjen toteuttaminen (JulkL 24.1 § 7 k)"/>
          <xsd:enumeration value="Poikkeusoloihin varautuminen (JulkL 24.1 § 8 k)"/>
          <xsd:enumeration value="Keskuspankkipolitiikan hoitaminen (JulkL 24.1 § 11 k)"/>
          <xsd:enumeration value="Finanssi- ja tulopolitiikan hoitaminen (JulkL 24.1 § 11 k)"/>
          <xsd:enumeration value="Rahoitus- ja vakuutusmarkkinoiden luotettavuus ja toimivuus (JulkL 24.1 § 12 k)"/>
          <xsd:enumeration value="Herkät kansantaloudelliset tiedot (JulkL 24.1 § 13 k)"/>
          <xsd:enumeration value="Suomen Pankin liikesalaisuus (JulkL 24.1 § 17 k)"/>
          <xsd:enumeration value="Suomen Pankin työnantaja-asia (JulkL 24.1 § 18 k)"/>
          <xsd:enumeration value="Yksityisen liikesalaisuus (JulkL 24.1 § 20 k)"/>
          <xsd:enumeration value="Yksityiset tutkimuksen tai tilaston perusaineistot (JulkL 24.1 § 16 k)"/>
          <xsd:enumeration value="Terveystiedot (JulkL 24.1 § 25 k)"/>
          <xsd:enumeration value="Taloudellista asemaa koskevat tiedot (JulkL 24.1 § 23 k)"/>
          <xsd:enumeration value="Rekrytointi- ja suoriutumisarviot (JulkL 24.1 § 29 k)"/>
          <xsd:enumeration value="Oikeudenkäyntiasiakirja (JulkL 24.1 § 19 k)"/>
        </xsd:restriction>
      </xsd:simpleType>
    </xsd:element>
    <xsd:element name="CustomDistributionRestricted" ma:index="13" nillable="true" ma:displayName="Jakelu rajoitettu" ma:description="" ma:internalName="CustomDistributionRestricted">
      <xsd:simpleType>
        <xsd:restriction base="dms:Boolean"/>
      </xsd:simpleType>
    </xsd:element>
    <xsd:element name="CustomDistribution" ma:index="14" nillable="true" ma:displayName="Jakelu" ma:description="" ma:internalName="CustomDistribution">
      <xsd:simpleType>
        <xsd:restriction base="dms:Text"/>
      </xsd:simpleType>
    </xsd:element>
    <xsd:element name="RegistrationID" ma:index="15" nillable="true" ma:displayName="Asianumero" ma:description="" ma:internalName="RegistrationID">
      <xsd:simpleType>
        <xsd:restriction base="dms:Text"/>
      </xsd:simpleType>
    </xsd:element>
    <xsd:element name="Diarium" ma:index="16" nillable="true" ma:displayName="Diaariasiakirja" ma:default="0" ma:description="" ma:hidden="true" ma:internalName="Diarium">
      <xsd:simpleType>
        <xsd:restriction base="dms:Boolean"/>
      </xsd:simpleType>
    </xsd:element>
    <xsd:element name="Originator" ma:index="17" nillable="true" ma:displayName="Tekijä(t)" ma:description="" ma:internalName="Originator">
      <xsd:simpleType>
        <xsd:restriction base="dms:Text"/>
      </xsd:simpleType>
    </xsd:element>
    <xsd:element name="OriginatorCorporateName" ma:index="18" nillable="true" ma:displayName="Tekijän organisaatio" ma:description="" ma:internalName="OriginatorCorporateName">
      <xsd:simpleType>
        <xsd:restriction base="dms:Text"/>
      </xsd:simpleType>
    </xsd:element>
    <xsd:element name="OriginatorUnitSP" ma:index="19" nillable="true" ma:displayName="Tekijän organisaatioyksikkö" ma:default="" ma:description="" ma:internalName="OriginatorUnitSP" ma:readOnly="false">
      <xsd:simpleType>
        <xsd:restriction base="dms:Choice">
          <xsd:enumeration value="Ennustetoimisto"/>
          <xsd:enumeration value="Hallinto-osasto"/>
          <xsd:enumeration value="Henkilöstötoimisto"/>
          <xsd:enumeration value="IT-yksikkö"/>
          <xsd:enumeration value="Johdon sihteeristö"/>
          <xsd:enumeration value="Johtokunnan sihteeripalvelut -ryhmä"/>
          <xsd:enumeration value="Johtokunta"/>
          <xsd:enumeration value="Kansainvälinen yksikkö"/>
          <xsd:enumeration value="Kansainvälisen ja rahatalouden toimisto"/>
          <xsd:enumeration value="Lakiasiainyksikkö"/>
          <xsd:enumeration value="Maksuliiketoimisto"/>
          <xsd:enumeration value="Maksutasetoimisto"/>
          <xsd:enumeration value="Markkinaoperaatioiden toimisto"/>
          <xsd:enumeration value="Oulun aluekonttori"/>
          <xsd:enumeration value="Pankkitoimintaosasto"/>
          <xsd:enumeration value="Rahapolitiikka- ja tutkimusosasto"/>
          <xsd:enumeration value="Rahoitusmarkkina- ja tilasto-osasto"/>
          <xsd:enumeration value="Rahoitustilastotoimisto"/>
          <xsd:enumeration value="Riskienvalvontatoimisto"/>
          <xsd:enumeration value="Siirtymätalouksien tutkimuslaitos (BOFIT)"/>
          <xsd:enumeration value="Sijoitustoimisto"/>
          <xsd:enumeration value="Sisäinen tarkastus"/>
          <xsd:enumeration value="Sisäiset palvelut -toimisto"/>
          <xsd:enumeration value="Strategia- ja organisaatioryhmä"/>
          <xsd:enumeration value="Taloushallintotoimisto"/>
          <xsd:enumeration value="Tiedonhallintatoimisto"/>
          <xsd:enumeration value="Tilastojärjestelmätoimisto"/>
          <xsd:enumeration value="Tilastoyksikkö"/>
          <xsd:enumeration value="Turvallisuus- ja kiinteistöyksikkö"/>
          <xsd:enumeration value="Tutkimusyksikkö"/>
          <xsd:enumeration value="Vakaustoimisto"/>
          <xsd:enumeration value="Vantaan aluekonttori"/>
          <xsd:enumeration value="Viestintäyksikkö"/>
          <xsd:enumeration value="Yleisvalvontatoimisto"/>
          <xsd:enumeration value="Rahahuolto-osasto "/>
          <xsd:enumeration value="Maksuvälinetoimisto"/>
          <xsd:enumeration value="Rakenne- ja järjestelmäyksikkö"/>
          <xsd:enumeration value="Turvallisuustoimisto"/>
          <xsd:enumeration value="Vakausanalyysitoimisto"/>
          <xsd:enumeration value="Vakauspolitiikkatoimisto"/>
          <xsd:enumeration value="Tilastoanalyysi- ja tietopalvelutoimisto"/>
          <xsd:enumeration value="Riskienvalvonnan ja ulkoisen laskennan toimisto"/>
          <xsd:enumeration value="Henkilöstö- ja talousohjaustoimisto"/>
          <xsd:enumeration value="Hallintopalvelutoimisto"/>
          <xsd:enumeration value="Kiinteistötoimisto"/>
          <xsd:enumeration value="Kielipalvelutoimisto"/>
        </xsd:restriction>
      </xsd:simpleType>
    </xsd:element>
    <xsd:element name="Status" ma:index="20" ma:displayName="Tila" ma:default="Luonnos" ma:description="" ma:internalName="Status" ma:readOnly="false">
      <xsd:simpleType>
        <xsd:restriction base="dms:Choice">
          <xsd:enumeration value="Luonnos"/>
          <xsd:enumeration value="Valmis"/>
        </xsd:restriction>
      </xsd:simpleType>
    </xsd:element>
    <xsd:element name="AddedRelations" ma:index="21" nillable="true" ma:displayName="Viittaukset dokumentteihin" ma:description="" ma:hidden="true" ma:internalName="AddedRelations" ma:readOnly="false">
      <xsd:simpleType>
        <xsd:restriction base="dms:Note"/>
      </xsd:simpleType>
    </xsd:element>
    <xsd:element name="GRSSelectionDate" ma:index="22" nillable="true" ma:displayName="TOS-luokan valintapvm." ma:description="" ma:format="DateOnly" ma:internalName="GRSSelectionDate">
      <xsd:simpleType>
        <xsd:restriction base="dms:DateTime"/>
      </xsd:simpleType>
    </xsd:element>
    <xsd:element name="SharePointId" ma:index="23" nillable="true" ma:displayName="SharePointId" ma:description="SharePointId" ma:indexed="true" ma:internalName="SharePointId">
      <xsd:simpleType>
        <xsd:restriction base="dms:Unknown"/>
      </xsd:simpleType>
    </xsd:element>
    <xsd:element name="DocumentShape" ma:index="24" nillable="true" ma:displayName="Dokumentin luonne" ma:description="" ma:internalName="DocumentShape">
      <xsd:simpleType>
        <xsd:union memberTypes="dms:Text">
          <xsd:simpleType>
            <xsd:restriction base="dms:Choice">
              <xsd:enumeration value="Esittelymuistio"/>
              <xsd:enumeration value="Esityslista"/>
              <xsd:enumeration value="Faksi"/>
              <xsd:enumeration value="Kokousmuistio"/>
              <xsd:enumeration value="Lähete"/>
              <xsd:enumeration value="Matkakertomus"/>
              <xsd:enumeration value="Muistio"/>
              <xsd:enumeration value="Pöytäkirja"/>
              <xsd:enumeration value="Tarra 2 x 7"/>
              <xsd:enumeration value="Yleisasiakirja (ilman vastaanottajaa)"/>
              <xsd:enumeration value="Yleisasiakirja (vastaanottajalla)"/>
            </xsd:restriction>
          </xsd:simpleType>
        </xsd:union>
      </xsd:simpleType>
    </xsd:element>
    <xsd:element name="Direction" ma:index="25" nillable="true" ma:displayName="Suunta" ma:description="" ma:format="RadioButtons" ma:internalName="Direction">
      <xsd:simpleType>
        <xsd:restriction base="dms:Choice">
          <xsd:enumeration value="Lähtevä"/>
          <xsd:enumeration value="Saapuva"/>
          <xsd:enumeration value="Sisäinen"/>
        </xsd:restriction>
      </xsd:simpleType>
    </xsd:element>
    <xsd:element name="Sender" ma:index="26" nillable="true" ma:displayName="Lähettäjä" ma:description="" ma:internalName="Sender">
      <xsd:simpleType>
        <xsd:restriction base="dms:Text"/>
      </xsd:simpleType>
    </xsd:element>
    <xsd:element name="Receiver" ma:index="27" nillable="true" ma:displayName="Vastaanottaja" ma:description="" ma:internalName="Receiver">
      <xsd:simpleType>
        <xsd:restriction base="dms:Text"/>
      </xsd:simpleType>
    </xsd:element>
    <xsd:element name="Registration" ma:index="28" nillable="true" ma:displayName="Muu rekisteröinti" ma:description="" ma:internalName="Registration">
      <xsd:simpleType>
        <xsd:restriction base="dms:Text"/>
      </xsd:simpleType>
    </xsd:element>
    <xsd:element name="Sent" ma:index="29" nillable="true" ma:displayName="Lähetetty" ma:description="" ma:format="DateOnly" ma:internalName="Sent">
      <xsd:simpleType>
        <xsd:restriction base="dms:DateTime"/>
      </xsd:simpleType>
    </xsd:element>
    <xsd:element name="Acquired" ma:index="30" nillable="true" ma:displayName="Vastaanotettu" ma:description="" ma:format="DateOnly" ma:internalName="Acquired">
      <xsd:simpleType>
        <xsd:restriction base="dms:DateTime"/>
      </xsd:simpleType>
    </xsd:element>
    <xsd:element name="ContractingParty" ma:index="31" nillable="true" ma:displayName="Sopijapuolet" ma:description="" ma:internalName="ContractingParty">
      <xsd:simpleType>
        <xsd:restriction base="dms:Note"/>
      </xsd:simpleType>
    </xsd:element>
    <xsd:element name="ValidBegin" ma:index="32" nillable="true" ma:displayName="Voimassaolo (alku)" ma:description="" ma:format="DateOnly" ma:internalName="ValidBegin">
      <xsd:simpleType>
        <xsd:restriction base="dms:DateTime"/>
      </xsd:simpleType>
    </xsd:element>
    <xsd:element name="ValidEnd" ma:index="33" nillable="true" ma:displayName="Voimassaolo (loppu)" ma:description="" ma:format="DateOnly" ma:internalName="ValidEnd">
      <xsd:simpleType>
        <xsd:restriction base="dms:DateTime"/>
      </xsd:simpleType>
    </xsd:element>
    <xsd:element name="DateDisplay" ma:index="34" nillable="true" ma:displayName="Tapahtuman pvm" ma:description="" ma:format="DateOnly" ma:internalName="DateDisplay">
      <xsd:simpleType>
        <xsd:restriction base="dms:DateTime"/>
      </xsd:simpleType>
    </xsd:element>
    <xsd:element name="Deadline" ma:index="35" nillable="true" ma:displayName="Määräpäivä" ma:description="" ma:format="DateOnly" ma:internalName="Deadline">
      <xsd:simpleType>
        <xsd:restriction base="dms:DateTime"/>
      </xsd:simpleType>
    </xsd:element>
    <xsd:element name="Personaldata" ma:index="36" nillable="true" ma:displayName="Henkilötietoluonne" ma:description="" ma:internalName="Personaldata" ma:readOnly="false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ProtectionLevel" ma:index="37" nillable="true" ma:displayName="Suojaustaso" ma:description="" ma:internalName="ProtectionLevel" ma:readOnly="false">
      <xsd:simpleType>
        <xsd:restriction base="dms:Choice">
          <xsd:enumeration value="-"/>
          <xsd:enumeration value="I"/>
          <xsd:enumeration value="II"/>
          <xsd:enumeration value="III"/>
          <xsd:enumeration value="IV"/>
        </xsd:restriction>
      </xsd:simpleType>
    </xsd:element>
    <xsd:element name="SecurityClass" ma:index="38" nillable="true" ma:displayName="Turvallisuusluokka" ma:description="" ma:internalName="SecurityClass" ma:readOnly="false">
      <xsd:simpleType>
        <xsd:restriction base="dms:Choice">
          <xsd:enumeration value="Turvallisuusluokka I (ERITTÄIN SALAINEN)"/>
          <xsd:enumeration value="Turvallisuusluokka II (SALAINEN)"/>
          <xsd:enumeration value="Turvallisuusluokka III (LUOTTAMUKSELLINEN)"/>
          <xsd:enumeration value="Turvallisuusluokka IV (KÄYTTÖ RAJOITETTU)"/>
          <xsd:enumeration value="Ei turvallisuusluokiteltu"/>
        </xsd:restriction>
      </xsd:simpleType>
    </xsd:element>
    <xsd:element name="LanguageSP" ma:index="39" nillable="true" ma:displayName="Kieli" ma:default="fi - suomi" ma:internalName="LanguageSP" ma:readOnly="false">
      <xsd:simpleType>
        <xsd:restriction base="dms:Choice">
          <xsd:enumeration value="fi - suomi"/>
          <xsd:enumeration value="en - englanti"/>
          <xsd:enumeration value="sv - ruotsi"/>
          <xsd:enumeration value="de - saksa"/>
          <xsd:enumeration value="fr - ranska"/>
          <xsd:enumeration value="ru - venäjä"/>
          <xsd:enumeration value="zh - kiina"/>
          <xsd:enumeration value="es - espanja"/>
          <xsd:enumeration value="muu"/>
        </xsd:restriction>
      </xsd:simpleType>
    </xsd:element>
    <xsd:element name="OtherID" ma:index="40" nillable="true" ma:displayName="Muu tunnus" ma:description="" ma:internalName="OtherID">
      <xsd:simpleType>
        <xsd:restriction base="dms:Text"/>
      </xsd:simpleType>
    </xsd:element>
    <xsd:element name="SPDescription" ma:index="42" nillable="true" ma:displayName="Lisätietoja" ma:internalName="SPDescription">
      <xsd:simpleType>
        <xsd:restriction base="dms:Note">
          <xsd:maxLength value="255"/>
        </xsd:restriction>
      </xsd:simpleType>
    </xsd:element>
    <xsd:element name="Abstract" ma:index="43" nillable="true" ma:displayName="Tiivistelmä" ma:description="" ma:internalName="Abstract">
      <xsd:simpleType>
        <xsd:restriction base="dms:Note"/>
      </xsd:simpleType>
    </xsd:element>
    <xsd:element name="AuthenticityChecker" ma:index="44" nillable="true" ma:displayName="Tarkastusmerk. tekijä" ma:description="" ma:internalName="AuthenticityChecker">
      <xsd:simpleType>
        <xsd:restriction base="dms:Text"/>
      </xsd:simpleType>
    </xsd:element>
    <xsd:element name="AuthenticityDate" ma:index="45" nillable="true" ma:displayName="Tarkastusmerk. aikam." ma:description="" ma:format="DateOnly" ma:internalName="AuthenticityDate">
      <xsd:simpleType>
        <xsd:restriction base="dms:DateTime"/>
      </xsd:simpleType>
    </xsd:element>
    <xsd:element name="AuthenticityDescription" ma:index="46" nillable="true" ma:displayName="Tarkastuksen kuvaus" ma:description="" ma:internalName="AuthenticityDescription">
      <xsd:simpleType>
        <xsd:restriction base="dms:Note"/>
      </xsd:simpleType>
    </xsd:element>
    <xsd:element name="SignatureDescription" ma:index="47" nillable="true" ma:displayName="Allekirjoituksen kuvaus" ma:description="" ma:internalName="SignatureDescription">
      <xsd:simpleType>
        <xsd:restriction base="dms:Text"/>
      </xsd:simpleType>
    </xsd:element>
    <xsd:element name="Editor" ma:index="56" nillable="true" ma:displayName="Muokkaaja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cessRights" ma:index="63" nillable="true" ma:displayName="Lukuoikeudet arkistoinnin jälkeen" ma:description="Oletusarvot peritty työtilalta sekä TOS:sta." ma:internalName="AccessRight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ate" ma:index="2" ma:displayName="Päivämäärä" ma:default="[today]" ma:format="DateOnly" ma:internalName="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38E47-9DD0-49F9-8B61-C3C9843CF055" elementFormDefault="qualified">
    <xsd:import namespace="http://schemas.microsoft.com/office/2006/documentManagement/types"/>
    <xsd:import namespace="http://schemas.microsoft.com/office/infopath/2007/PartnerControls"/>
    <xsd:element name="TaskId" ma:index="5" nillable="true" ma:displayName="TaskId" ma:description="TaskId" ma:hidden="true" ma:internalName="TaskId" ma:readOnly="false">
      <xsd:simpleType>
        <xsd:restriction base="dms:Text"/>
      </xsd:simpleType>
    </xsd:element>
    <xsd:element name="GRSId" ma:index="6" nillable="true" ma:displayName="GRSId" ma:description="GRSId" ma:hidden="true" ma:internalName="GRSId" ma:readOnly="false">
      <xsd:simpleType>
        <xsd:restriction base="dms:Text"/>
      </xsd:simpleType>
    </xsd:element>
    <xsd:element name="Function" ma:index="9" nillable="true" ma:displayName="TOS-luokka (Tehtäväluokka)" ma:description="" ma:internalName="Function">
      <xsd:simpleType>
        <xsd:restriction base="dms:Text"/>
      </xsd:simpleType>
    </xsd:element>
    <xsd:element name="RecordType" ma:index="10" nillable="true" ma:displayName="Asiakirjatyyppi" ma:description="" ma:internalName="RecordType">
      <xsd:simpleType>
        <xsd:restriction base="dms:Text"/>
      </xsd:simpleType>
    </xsd:element>
    <xsd:element name="TaskPhaseId" ma:index="49" nillable="true" ma:displayName="TaskPhaseId" ma:description="" ma:internalName="TaskPhaseId" ma:readOnly="true">
      <xsd:simpleType>
        <xsd:restriction base="dms:Text"/>
      </xsd:simpleType>
    </xsd:element>
    <xsd:element name="TaskPhaseNativeIdentifier" ma:index="50" nillable="true" ma:displayName="TaskPhaseNativeIdentifier" ma:description="" ma:internalName="TaskPhaseNativeIdentifier" ma:readOnly="true">
      <xsd:simpleType>
        <xsd:restriction base="dms:Text"/>
      </xsd:simpleType>
    </xsd:element>
    <xsd:element name="DocumentTypeKey" ma:index="51" nillable="true" ma:displayName="DocumentTypeKey" ma:description="" ma:internalName="DocumentTypeKey" ma:readOnly="true">
      <xsd:simpleType>
        <xsd:restriction base="dms:Text"/>
      </xsd:simpleType>
    </xsd:element>
    <xsd:element name="SendToBuffer" ma:index="52" nillable="true" ma:displayName="Arkistoinnin tila" ma:description="Kertoo koska arkistointi on aloitettu tai suoritettu kyseiselle kohteelle." ma:internalName="SendToBuffer" ma:readOnly="true">
      <xsd:simpleType>
        <xsd:restriction base="dms:Text"/>
      </xsd:simpleType>
    </xsd:element>
    <xsd:element name="LinkInfoId" ma:index="53" nillable="true" ma:displayName="LinkInfoId" ma:description="" ma:hidden="true" ma:internalName="LinkInfo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f40e-7f85-4302-88fa-dd22d7dba25d" elementFormDefault="qualified">
    <xsd:import namespace="http://schemas.microsoft.com/office/2006/documentManagement/types"/>
    <xsd:import namespace="http://schemas.microsoft.com/office/infopath/2007/PartnerControls"/>
    <xsd:element name="_dlc_DocId" ma:index="5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7" ma:displayName="Content Type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 ma:index="41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Type xmlns="63B38E47-9DD0-49F9-8B61-C3C9843CF055">Muu dokumentti</RecordType>
    <Originator xmlns="http://schemas.microsoft.com/sharepoint/v3">Tatu Laine &amp; Kasperi Korpinen</Originator>
    <OriginatorCorporateName xmlns="http://schemas.microsoft.com/sharepoint/v3">Suomen Pankki</OriginatorCorporateName>
    <ArchiveTime xmlns="http://schemas.microsoft.com/sharepoint/v3" xsi:nil="true"/>
    <CustomDistributionRestricted xmlns="http://schemas.microsoft.com/sharepoint/v3">false</CustomDistributionRestricted>
    <GRSId xmlns="63B38E47-9DD0-49F9-8B61-C3C9843CF055">51716</GRSId>
    <Date xmlns="http://schemas.microsoft.com/sharepoint/v3/fields">2017-08-30T21:00:00+00:00</Date>
    <Status xmlns="http://schemas.microsoft.com/sharepoint/v3">Luonnos</Status>
    <OriginatorUnitSP xmlns="http://schemas.microsoft.com/sharepoint/v3">Rahoitusmarkkina- ja tilasto-osasto</OriginatorUnitSP>
    <Function xmlns="63B38E47-9DD0-49F9-8B61-C3C9843CF055">A6.2 Maksu- ja arvopaperijärjestelmien yleisvalvonta</Function>
    <SecurityReasonSP xmlns="http://schemas.microsoft.com/sharepoint/v3" xsi:nil="true"/>
    <TaskId xmlns="63B38E47-9DD0-49F9-8B61-C3C9843CF055">12528</TaskId>
    <TaskPhaseId xmlns="63B38E47-9DD0-49F9-8B61-C3C9843CF055">11577</TaskPhaseId>
    <CustomDistribution xmlns="http://schemas.microsoft.com/sharepoint/v3">Simulaattoritiimi, Päivi Heikkinen, Kimmo Virolainen RM-osastosihteerit, Harri Engblom/Fujitsu, Kalle Saarela/Fujitsu, RM-osasto</CustomDistribution>
    <GRSSelectionDate xmlns="http://schemas.microsoft.com/sharepoint/v3">2016-08-16T21:00:00+00:00</GRSSelectionDate>
    <RestrictionEscbRecord xmlns="http://schemas.microsoft.com/sharepoint/v3">Ei</RestrictionEscbRecord>
    <RestrictionEscbSensitivity xmlns="http://schemas.microsoft.com/sharepoint/v3" xsi:nil="true"/>
    <LanguageSP xmlns="http://schemas.microsoft.com/sharepoint/v3" xsi:nil="true"/>
    <Publicityclass xmlns="http://schemas.microsoft.com/sharepoint/v3">Julkinen</Publicityclass>
    <ValidEnd xmlns="http://schemas.microsoft.com/sharepoint/v3" xsi:nil="true"/>
    <SignatureDescription xmlns="http://schemas.microsoft.com/sharepoint/v3" xsi:nil="true"/>
    <DateDisplay xmlns="http://schemas.microsoft.com/sharepoint/v3" xsi:nil="true"/>
    <Abstract xmlns="http://schemas.microsoft.com/sharepoint/v3" xsi:nil="true"/>
    <Acquired xmlns="http://schemas.microsoft.com/sharepoint/v3" xsi:nil="true"/>
    <OtherID xmlns="http://schemas.microsoft.com/sharepoint/v3" xsi:nil="true"/>
    <AuthenticityDescription xmlns="http://schemas.microsoft.com/sharepoint/v3" xsi:nil="true"/>
    <RegistrationID xmlns="http://schemas.microsoft.com/sharepoint/v3" xsi:nil="true"/>
    <ValidBegin xmlns="http://schemas.microsoft.com/sharepoint/v3" xsi:nil="true"/>
    <SharePointId xmlns="http://schemas.microsoft.com/sharepoint/v3">f05897ad-d509-474d-a38b-dd22083a6442</SharePointId>
    <AuthenticityDate xmlns="http://schemas.microsoft.com/sharepoint/v3" xsi:nil="true"/>
    <Sender xmlns="http://schemas.microsoft.com/sharepoint/v3" xsi:nil="true"/>
    <Diarium xmlns="http://schemas.microsoft.com/sharepoint/v3">false</Diarium>
    <Receiver xmlns="http://schemas.microsoft.com/sharepoint/v3" xsi:nil="true"/>
    <SPDescription xmlns="http://schemas.microsoft.com/sharepoint/v3" xsi:nil="true"/>
    <AddedRelations xmlns="http://schemas.microsoft.com/sharepoint/v3" xsi:nil="true"/>
    <Direction xmlns="http://schemas.microsoft.com/sharepoint/v3" xsi:nil="true"/>
    <Registration xmlns="http://schemas.microsoft.com/sharepoint/v3" xsi:nil="true"/>
    <SecurityClass xmlns="http://schemas.microsoft.com/sharepoint/v3" xsi:nil="true"/>
    <Personaldata xmlns="http://schemas.microsoft.com/sharepoint/v3" xsi:nil="true"/>
    <AuthenticityChecker xmlns="http://schemas.microsoft.com/sharepoint/v3" xsi:nil="true"/>
    <Sent xmlns="http://schemas.microsoft.com/sharepoint/v3" xsi:nil="true"/>
    <DocumentShape xmlns="http://schemas.microsoft.com/sharepoint/v3" xsi:nil="true"/>
    <ContractingParty xmlns="http://schemas.microsoft.com/sharepoint/v3" xsi:nil="true"/>
    <Deadline xmlns="http://schemas.microsoft.com/sharepoint/v3" xsi:nil="true"/>
    <ProtectionLevel xmlns="http://schemas.microsoft.com/sharepoint/v3" xsi:nil="true"/>
    <_dlc_DocId xmlns="b4d6f40e-7f85-4302-88fa-dd22d7dba25d">6PDNW662TKAY-1369-2045</_dlc_DocId>
    <_dlc_DocIdUrl xmlns="b4d6f40e-7f85-4302-88fa-dd22d7dba25d">
      <Url>http://kirstu/sp/RM/bof-pss2/_layouts/DocIdRedir.aspx?ID=6PDNW662TKAY-1369-2045</Url>
      <Description>6PDNW662TKAY-1369-2045</Description>
    </_dlc_DocIdUrl>
    <LinkInfoId xmlns="63B38E47-9DD0-49F9-8B61-C3C9843CF055" xsi:nil="true"/>
    <SendToBuffer xmlns="63B38E47-9DD0-49F9-8B61-C3C9843CF055" xsi:nil="true"/>
    <AccessRights xmlns="http://schemas.microsoft.com/sharepoint/v3">
      <UserInfo>
        <DisplayName/>
        <AccountId xsi:nil="true"/>
        <AccountType/>
      </UserInfo>
    </AccessRight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4C8F2F-5D3E-468B-BAAF-4F342FB33046}"/>
</file>

<file path=customXml/itemProps2.xml><?xml version="1.0" encoding="utf-8"?>
<ds:datastoreItem xmlns:ds="http://schemas.openxmlformats.org/officeDocument/2006/customXml" ds:itemID="{C489B958-4AEA-4047-934A-B9C4837B70D9}"/>
</file>

<file path=customXml/itemProps3.xml><?xml version="1.0" encoding="utf-8"?>
<ds:datastoreItem xmlns:ds="http://schemas.openxmlformats.org/officeDocument/2006/customXml" ds:itemID="{6372E635-582F-4E4D-B30B-D2D571708BBC}"/>
</file>

<file path=customXml/itemProps4.xml><?xml version="1.0" encoding="utf-8"?>
<ds:datastoreItem xmlns:ds="http://schemas.openxmlformats.org/officeDocument/2006/customXml" ds:itemID="{11F0C759-F58E-4305-B141-4789A2135A84}"/>
</file>

<file path=docProps/app.xml><?xml version="1.0" encoding="utf-8"?>
<Properties xmlns="http://schemas.openxmlformats.org/officeDocument/2006/extended-properties" xmlns:vt="http://schemas.openxmlformats.org/officeDocument/2006/docPropsVTypes">
  <Template>bof_template</Template>
  <TotalTime>343</TotalTime>
  <Words>612</Words>
  <Application>Microsoft Office PowerPoint</Application>
  <PresentationFormat>On-screen Show (4:3)</PresentationFormat>
  <Paragraphs>211</Paragraphs>
  <Slides>16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Georgia</vt:lpstr>
      <vt:lpstr>Symbol</vt:lpstr>
      <vt:lpstr>Wingdings</vt:lpstr>
      <vt:lpstr>bof_template</vt:lpstr>
      <vt:lpstr>Microsoft PowerPoint 97–2003 -esitys</vt:lpstr>
      <vt:lpstr>BoF-PSS2 Today</vt:lpstr>
      <vt:lpstr>BoF-PSS2 Distribution</vt:lpstr>
      <vt:lpstr>BoF-PSS2 Simulator</vt:lpstr>
      <vt:lpstr>Key Drivers</vt:lpstr>
      <vt:lpstr>Latest Version 8.0.0 2017</vt:lpstr>
      <vt:lpstr>Automated Stress Testing Tool</vt:lpstr>
      <vt:lpstr>Automated Stress Testing Tool</vt:lpstr>
      <vt:lpstr>Counterparty Exposure Matrix</vt:lpstr>
      <vt:lpstr>New CCP Features</vt:lpstr>
      <vt:lpstr>New Task Automation Tools</vt:lpstr>
      <vt:lpstr>Developement 2018</vt:lpstr>
      <vt:lpstr>Availability</vt:lpstr>
      <vt:lpstr>PowerPoint Presentation</vt:lpstr>
      <vt:lpstr>Services for BoF-PSS2 users</vt:lpstr>
      <vt:lpstr>Overall agenda of the 15th simulator seminar</vt:lpstr>
      <vt:lpstr>Seminar participants</vt:lpstr>
    </vt:vector>
  </TitlesOfParts>
  <Company>Bank of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BoF-PSS2 Today</dc:title>
  <dc:creator>Tatu Laine &amp; Kasperi Korpinen</dc:creator>
  <cp:keywords/>
  <cp:lastModifiedBy>Laine, Tatu</cp:lastModifiedBy>
  <cp:revision>38</cp:revision>
  <dcterms:created xsi:type="dcterms:W3CDTF">2016-08-17T11:50:41Z</dcterms:created>
  <dcterms:modified xsi:type="dcterms:W3CDTF">2017-08-30T15:15:49Z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Saved">
    <vt:lpwstr>1</vt:lpwstr>
  </property>
  <property fmtid="{D5CDD505-2E9C-101B-9397-08002B2CF9AE}" pid="3" name="dvKameleonVerID">
    <vt:lpwstr>289.72.08.003</vt:lpwstr>
  </property>
  <property fmtid="{D5CDD505-2E9C-101B-9397-08002B2CF9AE}" pid="4" name="dvLanguage">
    <vt:lpwstr>2057</vt:lpwstr>
  </property>
  <property fmtid="{D5CDD505-2E9C-101B-9397-08002B2CF9AE}" pid="5" name="dvTemplate">
    <vt:lpwstr>bof_template.potx</vt:lpwstr>
  </property>
  <property fmtid="{D5CDD505-2E9C-101B-9397-08002B2CF9AE}" pid="6" name="dvDefinition">
    <vt:lpwstr>106 (dd_default.xml)</vt:lpwstr>
  </property>
  <property fmtid="{D5CDD505-2E9C-101B-9397-08002B2CF9AE}" pid="7" name="dvDefinitionID">
    <vt:lpwstr>106</vt:lpwstr>
  </property>
  <property fmtid="{D5CDD505-2E9C-101B-9397-08002B2CF9AE}" pid="8" name="dvContentFile">
    <vt:lpwstr>dd_default.xml</vt:lpwstr>
  </property>
  <property fmtid="{D5CDD505-2E9C-101B-9397-08002B2CF9AE}" pid="9" name="dvGlobalVerID">
    <vt:lpwstr>289.90.08.013</vt:lpwstr>
  </property>
  <property fmtid="{D5CDD505-2E9C-101B-9397-08002B2CF9AE}" pid="10" name="dvDefinitionVersion">
    <vt:lpwstr>8.1 / 7.4.2015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6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TosCompany">
    <vt:lpwstr>SUPA</vt:lpwstr>
  </property>
  <property fmtid="{D5CDD505-2E9C-101B-9397-08002B2CF9AE}" pid="20" name="dvUsed">
    <vt:lpwstr>1</vt:lpwstr>
  </property>
  <property fmtid="{D5CDD505-2E9C-101B-9397-08002B2CF9AE}" pid="21" name="dvTosLevel">
    <vt:lpwstr>3</vt:lpwstr>
  </property>
  <property fmtid="{D5CDD505-2E9C-101B-9397-08002B2CF9AE}" pid="22" name="dvTosNativeIdentifier1">
    <vt:lpwstr>A</vt:lpwstr>
  </property>
  <property fmtid="{D5CDD505-2E9C-101B-9397-08002B2CF9AE}" pid="23" name="dvTosNativeIdentifier2">
    <vt:lpwstr>A6</vt:lpwstr>
  </property>
  <property fmtid="{D5CDD505-2E9C-101B-9397-08002B2CF9AE}" pid="24" name="dvTosNativeIdentifier3">
    <vt:lpwstr>A6.2</vt:lpwstr>
  </property>
  <property fmtid="{D5CDD505-2E9C-101B-9397-08002B2CF9AE}" pid="25" name="dvTosDocType">
    <vt:lpwstr>Muu dokumentti</vt:lpwstr>
  </property>
  <property fmtid="{D5CDD505-2E9C-101B-9397-08002B2CF9AE}" pid="26" name="dvTosPublicity">
    <vt:lpwstr>Sisäinen</vt:lpwstr>
  </property>
  <property fmtid="{D5CDD505-2E9C-101B-9397-08002B2CF9AE}" pid="27" name="dvTosGrsId">
    <vt:lpwstr>12528</vt:lpwstr>
  </property>
  <property fmtid="{D5CDD505-2E9C-101B-9397-08002B2CF9AE}" pid="28" name="dvTosDoctypeGrsId">
    <vt:lpwstr>51716</vt:lpwstr>
  </property>
  <property fmtid="{D5CDD505-2E9C-101B-9397-08002B2CF9AE}" pid="29" name="dvTosTaskPhaseId">
    <vt:lpwstr>11577</vt:lpwstr>
  </property>
  <property fmtid="{D5CDD505-2E9C-101B-9397-08002B2CF9AE}" pid="30" name="dvTosFilename">
    <vt:lpwstr>sp.xml</vt:lpwstr>
  </property>
  <property fmtid="{D5CDD505-2E9C-101B-9397-08002B2CF9AE}" pid="31" name="dvCompany">
    <vt:lpwstr>SUPA</vt:lpwstr>
  </property>
  <property fmtid="{D5CDD505-2E9C-101B-9397-08002B2CF9AE}" pid="32" name="dvSite">
    <vt:lpwstr>Helsinki</vt:lpwstr>
  </property>
  <property fmtid="{D5CDD505-2E9C-101B-9397-08002B2CF9AE}" pid="33" name="dvNumbering">
    <vt:lpwstr>0</vt:lpwstr>
  </property>
  <property fmtid="{D5CDD505-2E9C-101B-9397-08002B2CF9AE}" pid="34" name="dvDUname">
    <vt:lpwstr>Tatu Laine &amp; Kasperi Korpinen</vt:lpwstr>
  </property>
  <property fmtid="{D5CDD505-2E9C-101B-9397-08002B2CF9AE}" pid="35" name="dvDUdepartment">
    <vt:lpwstr>Financial Stability and Statistics</vt:lpwstr>
  </property>
  <property fmtid="{D5CDD505-2E9C-101B-9397-08002B2CF9AE}" pid="36" name="dvdutitle">
    <vt:lpwstr/>
  </property>
  <property fmtid="{D5CDD505-2E9C-101B-9397-08002B2CF9AE}" pid="37" name="dvLogoExist">
    <vt:lpwstr>0</vt:lpwstr>
  </property>
  <property fmtid="{D5CDD505-2E9C-101B-9397-08002B2CF9AE}" pid="38" name="dvCurrentlogo">
    <vt:lpwstr/>
  </property>
  <property fmtid="{D5CDD505-2E9C-101B-9397-08002B2CF9AE}" pid="39" name="Osasto">
    <vt:lpwstr>Rahoitusmarkkina- ja tilasto-osasto</vt:lpwstr>
  </property>
  <property fmtid="{D5CDD505-2E9C-101B-9397-08002B2CF9AE}" pid="40" name="Originator">
    <vt:lpwstr>Tatu Laine &amp; Kasperi Korpinen</vt:lpwstr>
  </property>
  <property fmtid="{D5CDD505-2E9C-101B-9397-08002B2CF9AE}" pid="41" name="OriginatorCorporateName">
    <vt:lpwstr>Suomen Pankki</vt:lpwstr>
  </property>
  <property fmtid="{D5CDD505-2E9C-101B-9397-08002B2CF9AE}" pid="42" name="Laatija">
    <vt:lpwstr>Tatu Laine &amp; Kasperi Korpinen</vt:lpwstr>
  </property>
  <property fmtid="{D5CDD505-2E9C-101B-9397-08002B2CF9AE}" pid="43" name="GRSSelectionDate">
    <vt:filetime>2016-08-16T21:00:00Z</vt:filetime>
  </property>
  <property fmtid="{D5CDD505-2E9C-101B-9397-08002B2CF9AE}" pid="44" name="RecordType">
    <vt:lpwstr>Muu dokumentti</vt:lpwstr>
  </property>
  <property fmtid="{D5CDD505-2E9C-101B-9397-08002B2CF9AE}" pid="45" name="OriginatorUnitFiva">
    <vt:lpwstr/>
  </property>
  <property fmtid="{D5CDD505-2E9C-101B-9397-08002B2CF9AE}" pid="46" name="TaskId">
    <vt:lpwstr>12528</vt:lpwstr>
  </property>
  <property fmtid="{D5CDD505-2E9C-101B-9397-08002B2CF9AE}" pid="47" name="OriginatorUnitSP">
    <vt:lpwstr>Rahoitusmarkkina- ja tilasto-osasto</vt:lpwstr>
  </property>
  <property fmtid="{D5CDD505-2E9C-101B-9397-08002B2CF9AE}" pid="48" name="bof_laatija">
    <vt:lpwstr>Tatu Laine &amp; Kasperi Korpinen</vt:lpwstr>
  </property>
  <property fmtid="{D5CDD505-2E9C-101B-9397-08002B2CF9AE}" pid="49" name="TaskPhaseId">
    <vt:lpwstr>11577</vt:lpwstr>
  </property>
  <property fmtid="{D5CDD505-2E9C-101B-9397-08002B2CF9AE}" pid="50" name="GRSId">
    <vt:lpwstr>51716</vt:lpwstr>
  </property>
  <property fmtid="{D5CDD505-2E9C-101B-9397-08002B2CF9AE}" pid="51" name="Function">
    <vt:lpwstr>A6.2 Maksu- ja arvopaperijärjestelmien yleisvalvonta</vt:lpwstr>
  </property>
  <property fmtid="{D5CDD505-2E9C-101B-9397-08002B2CF9AE}" pid="52" name="bof_osasto">
    <vt:lpwstr>Rahoitusmarkkina- ja tilasto-osasto</vt:lpwstr>
  </property>
  <property fmtid="{D5CDD505-2E9C-101B-9397-08002B2CF9AE}" pid="53" name="bof_laitos">
    <vt:lpwstr>Suomen Pankki</vt:lpwstr>
  </property>
  <property fmtid="{D5CDD505-2E9C-101B-9397-08002B2CF9AE}" pid="54" name="LanguageSP">
    <vt:lpwstr/>
  </property>
  <property fmtid="{D5CDD505-2E9C-101B-9397-08002B2CF9AE}" pid="55" name="LanguageFiva">
    <vt:lpwstr/>
  </property>
  <property fmtid="{D5CDD505-2E9C-101B-9397-08002B2CF9AE}" pid="56" name="Otsikko">
    <vt:lpwstr>BoF-PSS2 Today</vt:lpwstr>
  </property>
  <property fmtid="{D5CDD505-2E9C-101B-9397-08002B2CF9AE}" pid="57" name="subject">
    <vt:lpwstr>BoF-PSS2 Today</vt:lpwstr>
  </property>
  <property fmtid="{D5CDD505-2E9C-101B-9397-08002B2CF9AE}" pid="58" name="Date">
    <vt:filetime>2017-08-30T21:00:00Z</vt:filetime>
  </property>
  <property fmtid="{D5CDD505-2E9C-101B-9397-08002B2CF9AE}" pid="59" name="bof_laatimispvm">
    <vt:lpwstr>31.8.2017</vt:lpwstr>
  </property>
  <property fmtid="{D5CDD505-2E9C-101B-9397-08002B2CF9AE}" pid="60" name="Status">
    <vt:lpwstr>Luonnos</vt:lpwstr>
  </property>
  <property fmtid="{D5CDD505-2E9C-101B-9397-08002B2CF9AE}" pid="61" name="ArchiveTime">
    <vt:lpwstr/>
  </property>
  <property fmtid="{D5CDD505-2E9C-101B-9397-08002B2CF9AE}" pid="62" name="RestrictionEscbRecord">
    <vt:lpwstr>Ei</vt:lpwstr>
  </property>
  <property fmtid="{D5CDD505-2E9C-101B-9397-08002B2CF9AE}" pid="63" name="RestrictionEscbSensitivity">
    <vt:lpwstr/>
  </property>
  <property fmtid="{D5CDD505-2E9C-101B-9397-08002B2CF9AE}" pid="64" name="Publicityclass">
    <vt:lpwstr/>
  </property>
  <property fmtid="{D5CDD505-2E9C-101B-9397-08002B2CF9AE}" pid="65" name="Luottamuksellisuus">
    <vt:lpwstr/>
  </property>
  <property fmtid="{D5CDD505-2E9C-101B-9397-08002B2CF9AE}" pid="66" name="bof_luottamuksellisuus">
    <vt:lpwstr/>
  </property>
  <property fmtid="{D5CDD505-2E9C-101B-9397-08002B2CF9AE}" pid="67" name="bof_julkisuuslaki">
    <vt:lpwstr/>
  </property>
  <property fmtid="{D5CDD505-2E9C-101B-9397-08002B2CF9AE}" pid="68" name="SecurityReasonSP">
    <vt:lpwstr/>
  </property>
  <property fmtid="{D5CDD505-2E9C-101B-9397-08002B2CF9AE}" pid="69" name="SecurityReasonFiva">
    <vt:lpwstr/>
  </property>
  <property fmtid="{D5CDD505-2E9C-101B-9397-08002B2CF9AE}" pid="70" name="CustomDistributionRestricted">
    <vt:lpwstr>False</vt:lpwstr>
  </property>
  <property fmtid="{D5CDD505-2E9C-101B-9397-08002B2CF9AE}" pid="71" name="CustomDistribution">
    <vt:lpwstr>Simulaattoritiimi, Päivi Heikkinen, Kimmo Virolainen RM-osastosihteerit, Harri Engblom/Fujitsu, Kalle Saarela/Fujitsu, RM-osasto</vt:lpwstr>
  </property>
  <property fmtid="{D5CDD505-2E9C-101B-9397-08002B2CF9AE}" pid="72" name="ContentTypeId">
    <vt:lpwstr>0x010100A530CFF0EEB1442EBD6E2CB2270C99FD00EB20D9583D7D43DF978B84F4B399017D00A96E26D4FF9D964D980AB0118695A8B0</vt:lpwstr>
  </property>
  <property fmtid="{D5CDD505-2E9C-101B-9397-08002B2CF9AE}" pid="73" name="_dlc_DocIdItemGuid">
    <vt:lpwstr>0200be34-f261-4c2c-ae4c-af1c419430c7</vt:lpwstr>
  </property>
</Properties>
</file>