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319" r:id="rId4"/>
    <p:sldId id="309" r:id="rId5"/>
    <p:sldId id="324" r:id="rId6"/>
    <p:sldId id="311" r:id="rId7"/>
    <p:sldId id="325" r:id="rId8"/>
    <p:sldId id="312" r:id="rId9"/>
    <p:sldId id="313" r:id="rId10"/>
    <p:sldId id="292" r:id="rId11"/>
    <p:sldId id="326" r:id="rId12"/>
    <p:sldId id="315" r:id="rId13"/>
    <p:sldId id="283" r:id="rId14"/>
    <p:sldId id="317" r:id="rId15"/>
    <p:sldId id="300" r:id="rId16"/>
    <p:sldId id="327"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ktors Stebunovs" initials="VS" lastIdx="10" clrIdx="0">
    <p:extLst>
      <p:ext uri="{19B8F6BF-5375-455C-9EA6-DF929625EA0E}">
        <p15:presenceInfo xmlns:p15="http://schemas.microsoft.com/office/powerpoint/2012/main" userId="S::viktors.stebunovs@frb.gov::3bcdfa28-0da0-4a3f-a646-fc87de1de0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91" autoAdjust="0"/>
    <p:restoredTop sz="94176" autoAdjust="0"/>
  </p:normalViewPr>
  <p:slideViewPr>
    <p:cSldViewPr snapToGrid="0">
      <p:cViewPr varScale="1">
        <p:scale>
          <a:sx n="72" d="100"/>
          <a:sy n="72" d="100"/>
        </p:scale>
        <p:origin x="130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37840" cy="466433"/>
          </a:xfrm>
          <a:prstGeom prst="rect">
            <a:avLst/>
          </a:prstGeom>
        </p:spPr>
        <p:txBody>
          <a:bodyPr vert="horz" lIns="93163" tIns="46582" rIns="93163" bIns="46582" rtlCol="0"/>
          <a:lstStyle>
            <a:lvl1pPr algn="l">
              <a:defRPr sz="1300"/>
            </a:lvl1pPr>
          </a:lstStyle>
          <a:p>
            <a:endParaRPr lang="en-US" dirty="0"/>
          </a:p>
        </p:txBody>
      </p:sp>
      <p:sp>
        <p:nvSpPr>
          <p:cNvPr id="3" name="Date Placeholder 2"/>
          <p:cNvSpPr>
            <a:spLocks noGrp="1"/>
          </p:cNvSpPr>
          <p:nvPr>
            <p:ph type="dt" idx="1"/>
          </p:nvPr>
        </p:nvSpPr>
        <p:spPr>
          <a:xfrm>
            <a:off x="3970939" y="4"/>
            <a:ext cx="3037840" cy="466433"/>
          </a:xfrm>
          <a:prstGeom prst="rect">
            <a:avLst/>
          </a:prstGeom>
        </p:spPr>
        <p:txBody>
          <a:bodyPr vert="horz" lIns="93163" tIns="46582" rIns="93163" bIns="46582" rtlCol="0"/>
          <a:lstStyle>
            <a:lvl1pPr algn="r">
              <a:defRPr sz="1300"/>
            </a:lvl1pPr>
          </a:lstStyle>
          <a:p>
            <a:fld id="{1610927D-FD11-4AA4-9A15-C3F7813C2156}" type="datetimeFigureOut">
              <a:rPr lang="en-US" smtClean="0"/>
              <a:t>5/26/2023</a:t>
            </a:fld>
            <a:endParaRPr lang="en-US" dirty="0"/>
          </a:p>
        </p:txBody>
      </p:sp>
      <p:sp>
        <p:nvSpPr>
          <p:cNvPr id="4" name="Slide Image Placeholder 3"/>
          <p:cNvSpPr>
            <a:spLocks noGrp="1" noRot="1" noChangeAspect="1"/>
          </p:cNvSpPr>
          <p:nvPr>
            <p:ph type="sldImg" idx="2"/>
          </p:nvPr>
        </p:nvSpPr>
        <p:spPr>
          <a:xfrm>
            <a:off x="714375" y="1162050"/>
            <a:ext cx="5581650" cy="3140075"/>
          </a:xfrm>
          <a:prstGeom prst="rect">
            <a:avLst/>
          </a:prstGeom>
          <a:noFill/>
          <a:ln w="12700">
            <a:solidFill>
              <a:prstClr val="black"/>
            </a:solidFill>
          </a:ln>
        </p:spPr>
        <p:txBody>
          <a:bodyPr vert="horz" lIns="93163" tIns="46582" rIns="93163" bIns="46582"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63" tIns="46582" rIns="93163"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3" tIns="46582" rIns="93163" bIns="46582"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3" tIns="46582" rIns="93163" bIns="46582" rtlCol="0" anchor="b"/>
          <a:lstStyle>
            <a:lvl1pPr algn="r">
              <a:defRPr sz="1300"/>
            </a:lvl1pPr>
          </a:lstStyle>
          <a:p>
            <a:fld id="{DC8DF2F7-D607-4B26-9F39-1E09E06BD022}" type="slidenum">
              <a:rPr lang="en-US" smtClean="0"/>
              <a:t>‹#›</a:t>
            </a:fld>
            <a:endParaRPr lang="en-US" dirty="0"/>
          </a:p>
        </p:txBody>
      </p:sp>
    </p:spTree>
    <p:extLst>
      <p:ext uri="{BB962C8B-B14F-4D97-AF65-F5344CB8AC3E}">
        <p14:creationId xmlns:p14="http://schemas.microsoft.com/office/powerpoint/2010/main" val="4279927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1</a:t>
            </a:fld>
            <a:endParaRPr lang="en-US" dirty="0"/>
          </a:p>
        </p:txBody>
      </p:sp>
    </p:spTree>
    <p:extLst>
      <p:ext uri="{BB962C8B-B14F-4D97-AF65-F5344CB8AC3E}">
        <p14:creationId xmlns:p14="http://schemas.microsoft.com/office/powerpoint/2010/main" val="2048335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10</a:t>
            </a:fld>
            <a:endParaRPr lang="en-US" dirty="0"/>
          </a:p>
        </p:txBody>
      </p:sp>
    </p:spTree>
    <p:extLst>
      <p:ext uri="{BB962C8B-B14F-4D97-AF65-F5344CB8AC3E}">
        <p14:creationId xmlns:p14="http://schemas.microsoft.com/office/powerpoint/2010/main" val="1754072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11</a:t>
            </a:fld>
            <a:endParaRPr lang="en-US" dirty="0"/>
          </a:p>
        </p:txBody>
      </p:sp>
    </p:spTree>
    <p:extLst>
      <p:ext uri="{BB962C8B-B14F-4D97-AF65-F5344CB8AC3E}">
        <p14:creationId xmlns:p14="http://schemas.microsoft.com/office/powerpoint/2010/main" val="999591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12</a:t>
            </a:fld>
            <a:endParaRPr lang="en-US" dirty="0"/>
          </a:p>
        </p:txBody>
      </p:sp>
    </p:spTree>
    <p:extLst>
      <p:ext uri="{BB962C8B-B14F-4D97-AF65-F5344CB8AC3E}">
        <p14:creationId xmlns:p14="http://schemas.microsoft.com/office/powerpoint/2010/main" val="2098139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13</a:t>
            </a:fld>
            <a:endParaRPr lang="en-US" dirty="0"/>
          </a:p>
        </p:txBody>
      </p:sp>
    </p:spTree>
    <p:extLst>
      <p:ext uri="{BB962C8B-B14F-4D97-AF65-F5344CB8AC3E}">
        <p14:creationId xmlns:p14="http://schemas.microsoft.com/office/powerpoint/2010/main" val="1935209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14</a:t>
            </a:fld>
            <a:endParaRPr lang="en-US" dirty="0"/>
          </a:p>
        </p:txBody>
      </p:sp>
    </p:spTree>
    <p:extLst>
      <p:ext uri="{BB962C8B-B14F-4D97-AF65-F5344CB8AC3E}">
        <p14:creationId xmlns:p14="http://schemas.microsoft.com/office/powerpoint/2010/main" val="4250766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15</a:t>
            </a:fld>
            <a:endParaRPr lang="en-US" dirty="0"/>
          </a:p>
        </p:txBody>
      </p:sp>
    </p:spTree>
    <p:extLst>
      <p:ext uri="{BB962C8B-B14F-4D97-AF65-F5344CB8AC3E}">
        <p14:creationId xmlns:p14="http://schemas.microsoft.com/office/powerpoint/2010/main" val="593760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16</a:t>
            </a:fld>
            <a:endParaRPr lang="en-US" dirty="0"/>
          </a:p>
        </p:txBody>
      </p:sp>
    </p:spTree>
    <p:extLst>
      <p:ext uri="{BB962C8B-B14F-4D97-AF65-F5344CB8AC3E}">
        <p14:creationId xmlns:p14="http://schemas.microsoft.com/office/powerpoint/2010/main" val="3973275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2</a:t>
            </a:fld>
            <a:endParaRPr lang="en-US" dirty="0"/>
          </a:p>
        </p:txBody>
      </p:sp>
    </p:spTree>
    <p:extLst>
      <p:ext uri="{BB962C8B-B14F-4D97-AF65-F5344CB8AC3E}">
        <p14:creationId xmlns:p14="http://schemas.microsoft.com/office/powerpoint/2010/main" val="2302105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3</a:t>
            </a:fld>
            <a:endParaRPr lang="en-US" dirty="0"/>
          </a:p>
        </p:txBody>
      </p:sp>
    </p:spTree>
    <p:extLst>
      <p:ext uri="{BB962C8B-B14F-4D97-AF65-F5344CB8AC3E}">
        <p14:creationId xmlns:p14="http://schemas.microsoft.com/office/powerpoint/2010/main" val="1753380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4</a:t>
            </a:fld>
            <a:endParaRPr lang="en-US" dirty="0"/>
          </a:p>
        </p:txBody>
      </p:sp>
    </p:spTree>
    <p:extLst>
      <p:ext uri="{BB962C8B-B14F-4D97-AF65-F5344CB8AC3E}">
        <p14:creationId xmlns:p14="http://schemas.microsoft.com/office/powerpoint/2010/main" val="1321222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latin typeface="Tw Cen MT" panose="020B0602020104020603" pitchFamily="34" charset="0"/>
            </a:endParaRPr>
          </a:p>
        </p:txBody>
      </p:sp>
      <p:sp>
        <p:nvSpPr>
          <p:cNvPr id="4" name="Slide Number Placeholder 3"/>
          <p:cNvSpPr>
            <a:spLocks noGrp="1"/>
          </p:cNvSpPr>
          <p:nvPr>
            <p:ph type="sldNum" sz="quarter" idx="5"/>
          </p:nvPr>
        </p:nvSpPr>
        <p:spPr/>
        <p:txBody>
          <a:bodyPr/>
          <a:lstStyle/>
          <a:p>
            <a:fld id="{DC8DF2F7-D607-4B26-9F39-1E09E06BD022}" type="slidenum">
              <a:rPr lang="en-US" smtClean="0"/>
              <a:t>5</a:t>
            </a:fld>
            <a:endParaRPr lang="en-US" dirty="0"/>
          </a:p>
        </p:txBody>
      </p:sp>
    </p:spTree>
    <p:extLst>
      <p:ext uri="{BB962C8B-B14F-4D97-AF65-F5344CB8AC3E}">
        <p14:creationId xmlns:p14="http://schemas.microsoft.com/office/powerpoint/2010/main" val="2330088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6</a:t>
            </a:fld>
            <a:endParaRPr lang="en-US" dirty="0"/>
          </a:p>
        </p:txBody>
      </p:sp>
    </p:spTree>
    <p:extLst>
      <p:ext uri="{BB962C8B-B14F-4D97-AF65-F5344CB8AC3E}">
        <p14:creationId xmlns:p14="http://schemas.microsoft.com/office/powerpoint/2010/main" val="2793468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latin typeface="Tw Cen MT" panose="020B0602020104020603" pitchFamily="34" charset="0"/>
            </a:endParaRPr>
          </a:p>
        </p:txBody>
      </p:sp>
      <p:sp>
        <p:nvSpPr>
          <p:cNvPr id="4" name="Slide Number Placeholder 3"/>
          <p:cNvSpPr>
            <a:spLocks noGrp="1"/>
          </p:cNvSpPr>
          <p:nvPr>
            <p:ph type="sldNum" sz="quarter" idx="5"/>
          </p:nvPr>
        </p:nvSpPr>
        <p:spPr/>
        <p:txBody>
          <a:bodyPr/>
          <a:lstStyle/>
          <a:p>
            <a:fld id="{DC8DF2F7-D607-4B26-9F39-1E09E06BD022}" type="slidenum">
              <a:rPr lang="en-US" smtClean="0"/>
              <a:t>7</a:t>
            </a:fld>
            <a:endParaRPr lang="en-US" dirty="0"/>
          </a:p>
        </p:txBody>
      </p:sp>
    </p:spTree>
    <p:extLst>
      <p:ext uri="{BB962C8B-B14F-4D97-AF65-F5344CB8AC3E}">
        <p14:creationId xmlns:p14="http://schemas.microsoft.com/office/powerpoint/2010/main" val="960845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8</a:t>
            </a:fld>
            <a:endParaRPr lang="en-US" dirty="0"/>
          </a:p>
        </p:txBody>
      </p:sp>
    </p:spTree>
    <p:extLst>
      <p:ext uri="{BB962C8B-B14F-4D97-AF65-F5344CB8AC3E}">
        <p14:creationId xmlns:p14="http://schemas.microsoft.com/office/powerpoint/2010/main" val="1279408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07">
              <a:defRPr/>
            </a:pPr>
            <a:endParaRPr lang="en-US" dirty="0"/>
          </a:p>
        </p:txBody>
      </p:sp>
      <p:sp>
        <p:nvSpPr>
          <p:cNvPr id="4" name="Slide Number Placeholder 3"/>
          <p:cNvSpPr>
            <a:spLocks noGrp="1"/>
          </p:cNvSpPr>
          <p:nvPr>
            <p:ph type="sldNum" sz="quarter" idx="5"/>
          </p:nvPr>
        </p:nvSpPr>
        <p:spPr/>
        <p:txBody>
          <a:bodyPr/>
          <a:lstStyle/>
          <a:p>
            <a:fld id="{DC8DF2F7-D607-4B26-9F39-1E09E06BD022}" type="slidenum">
              <a:rPr lang="en-US" smtClean="0"/>
              <a:t>9</a:t>
            </a:fld>
            <a:endParaRPr lang="en-US" dirty="0"/>
          </a:p>
        </p:txBody>
      </p:sp>
    </p:spTree>
    <p:extLst>
      <p:ext uri="{BB962C8B-B14F-4D97-AF65-F5344CB8AC3E}">
        <p14:creationId xmlns:p14="http://schemas.microsoft.com/office/powerpoint/2010/main" val="2420154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1EEDD08-91C3-484B-96A7-7C26A6DD70B0}"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3195777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BC365D-AEC0-4A11-B330-6E6035EB2948}"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2130397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063FE0-0369-4A82-83E7-7194F46E4498}"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357124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C74537-26BA-4761-8DAE-90B5EBF82998}"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77029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BD60E-85CC-4141-8C09-A8E73F49BA3E}" type="datetime1">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2377198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10CBB9-AB28-49C8-A343-CA82B38F7EE9}" type="datetime1">
              <a:rPr lang="en-US" smtClean="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3588033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072711-6AD0-4CD3-B219-A8EDCC9CDDFF}" type="datetime1">
              <a:rPr lang="en-US" smtClean="0"/>
              <a:t>5/26/2023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364858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CF5039-939F-4D00-9DC0-B34482009277}" type="datetime1">
              <a:rPr lang="en-US" smtClean="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256202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AD4AD-833A-4270-A6CE-EFD9FB412A2C}" type="datetime1">
              <a:rPr lang="en-US" smtClean="0"/>
              <a:t>5/26/2023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162610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23EF46-5DD6-4DE5-8FD5-EFA79DA77B2F}" type="datetime1">
              <a:rPr lang="en-US" smtClean="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247234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200E95-1A29-4704-8579-AEAA1E217576}" type="datetime1">
              <a:rPr lang="en-US" smtClean="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444A77-9D08-4226-850C-BC17C353E3F5}" type="slidenum">
              <a:rPr lang="en-US" smtClean="0"/>
              <a:t>‹#›</a:t>
            </a:fld>
            <a:endParaRPr lang="en-US" dirty="0"/>
          </a:p>
        </p:txBody>
      </p:sp>
    </p:spTree>
    <p:extLst>
      <p:ext uri="{BB962C8B-B14F-4D97-AF65-F5344CB8AC3E}">
        <p14:creationId xmlns:p14="http://schemas.microsoft.com/office/powerpoint/2010/main" val="2934724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99502-F2B1-4A86-8343-B91D08B48485}" type="datetime1">
              <a:rPr lang="en-US" smtClean="0"/>
              <a:t>5/26/2023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444A77-9D08-4226-850C-BC17C353E3F5}" type="slidenum">
              <a:rPr lang="en-US" smtClean="0"/>
              <a:t>‹#›</a:t>
            </a:fld>
            <a:endParaRPr lang="en-US" dirty="0"/>
          </a:p>
        </p:txBody>
      </p:sp>
      <p:sp>
        <p:nvSpPr>
          <p:cNvPr id="7" name="MSIPCMContentMarking" descr="{&quot;HashCode&quot;:320688167,&quot;Placement&quot;:&quot;Header&quot;,&quot;Top&quot;:0.0,&quot;Left&quot;:0.0,&quot;SlideWidth&quot;:960,&quot;SlideHeight&quot;:540}">
            <a:extLst>
              <a:ext uri="{FF2B5EF4-FFF2-40B4-BE49-F238E27FC236}">
                <a16:creationId xmlns:a16="http://schemas.microsoft.com/office/drawing/2014/main" id="{6D0AC651-874D-E8F0-BB05-5DAEA5000CE0}"/>
              </a:ext>
            </a:extLst>
          </p:cNvPr>
          <p:cNvSpPr txBox="1"/>
          <p:nvPr userDrawn="1"/>
        </p:nvSpPr>
        <p:spPr>
          <a:xfrm>
            <a:off x="0" y="0"/>
            <a:ext cx="2204311" cy="279435"/>
          </a:xfrm>
          <a:prstGeom prst="rect">
            <a:avLst/>
          </a:prstGeom>
          <a:noFill/>
        </p:spPr>
        <p:txBody>
          <a:bodyPr vert="horz" wrap="square" lIns="0" tIns="0" rIns="0" bIns="0" rtlCol="0" anchor="ctr" anchorCtr="1">
            <a:spAutoFit/>
          </a:bodyPr>
          <a:lstStyle/>
          <a:p>
            <a:pPr algn="l">
              <a:spcBef>
                <a:spcPts val="0"/>
              </a:spcBef>
              <a:spcAft>
                <a:spcPts val="0"/>
              </a:spcAft>
            </a:pPr>
            <a:r>
              <a:rPr lang="en-US" sz="1100">
                <a:solidFill>
                  <a:srgbClr val="000000"/>
                </a:solidFill>
                <a:latin typeface="Calibri" panose="020F0502020204030204" pitchFamily="34" charset="0"/>
              </a:rPr>
              <a:t>NONCONFIDENTIAL // EXTERNAL</a:t>
            </a:r>
          </a:p>
        </p:txBody>
      </p:sp>
    </p:spTree>
    <p:extLst>
      <p:ext uri="{BB962C8B-B14F-4D97-AF65-F5344CB8AC3E}">
        <p14:creationId xmlns:p14="http://schemas.microsoft.com/office/powerpoint/2010/main" val="1738441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1689"/>
            <a:ext cx="12192000" cy="2387600"/>
          </a:xfrm>
        </p:spPr>
        <p:txBody>
          <a:bodyPr anchor="ctr">
            <a:noAutofit/>
          </a:bodyPr>
          <a:lstStyle/>
          <a:p>
            <a:r>
              <a:rPr lang="en-US" sz="4000" dirty="0">
                <a:solidFill>
                  <a:schemeClr val="accent1">
                    <a:lumMod val="50000"/>
                  </a:schemeClr>
                </a:solidFill>
                <a:latin typeface="Tw Cen MT" panose="020B0602020104020603" pitchFamily="34" charset="0"/>
              </a:rPr>
              <a:t>U.S. monetary policy and credit risk of </a:t>
            </a:r>
            <a:br>
              <a:rPr lang="en-US" sz="4000" dirty="0">
                <a:solidFill>
                  <a:schemeClr val="accent1">
                    <a:lumMod val="50000"/>
                  </a:schemeClr>
                </a:solidFill>
                <a:latin typeface="Tw Cen MT" panose="020B0602020104020603" pitchFamily="34" charset="0"/>
              </a:rPr>
            </a:br>
            <a:r>
              <a:rPr lang="en-US" sz="4000" dirty="0">
                <a:solidFill>
                  <a:schemeClr val="accent1">
                    <a:lumMod val="50000"/>
                  </a:schemeClr>
                </a:solidFill>
                <a:latin typeface="Tw Cen MT" panose="020B0602020104020603" pitchFamily="34" charset="0"/>
              </a:rPr>
              <a:t>new corporate credit lines</a:t>
            </a:r>
          </a:p>
        </p:txBody>
      </p:sp>
      <p:sp>
        <p:nvSpPr>
          <p:cNvPr id="3" name="Subtitle 2"/>
          <p:cNvSpPr>
            <a:spLocks noGrp="1"/>
          </p:cNvSpPr>
          <p:nvPr>
            <p:ph type="subTitle" idx="1"/>
          </p:nvPr>
        </p:nvSpPr>
        <p:spPr>
          <a:xfrm>
            <a:off x="0" y="2651462"/>
            <a:ext cx="12192000" cy="1240691"/>
          </a:xfrm>
        </p:spPr>
        <p:txBody>
          <a:bodyPr>
            <a:noAutofit/>
          </a:bodyPr>
          <a:lstStyle/>
          <a:p>
            <a:pPr>
              <a:lnSpc>
                <a:spcPct val="100000"/>
              </a:lnSpc>
              <a:spcBef>
                <a:spcPts val="0"/>
              </a:spcBef>
            </a:pPr>
            <a:r>
              <a:rPr lang="en-US" dirty="0">
                <a:latin typeface="Tw Cen MT" panose="020B0602020104020603" pitchFamily="34" charset="0"/>
              </a:rPr>
              <a:t>Lucy Qian Liu (IMF)</a:t>
            </a:r>
          </a:p>
          <a:p>
            <a:pPr>
              <a:lnSpc>
                <a:spcPct val="100000"/>
              </a:lnSpc>
              <a:spcBef>
                <a:spcPts val="0"/>
              </a:spcBef>
            </a:pPr>
            <a:r>
              <a:rPr lang="en-US" dirty="0">
                <a:latin typeface="Tw Cen MT" panose="020B0602020104020603" pitchFamily="34" charset="0"/>
              </a:rPr>
              <a:t>Viktors Stebunovs (FRB)</a:t>
            </a:r>
          </a:p>
          <a:p>
            <a:pPr>
              <a:lnSpc>
                <a:spcPct val="100000"/>
              </a:lnSpc>
              <a:spcBef>
                <a:spcPts val="0"/>
              </a:spcBef>
            </a:pPr>
            <a:endParaRPr lang="en-US" dirty="0">
              <a:latin typeface="Tw Cen MT" panose="020B0602020104020603" pitchFamily="34" charset="0"/>
            </a:endParaRPr>
          </a:p>
          <a:p>
            <a:pPr>
              <a:lnSpc>
                <a:spcPct val="100000"/>
              </a:lnSpc>
              <a:spcBef>
                <a:spcPts val="0"/>
              </a:spcBef>
            </a:pPr>
            <a:endParaRPr lang="en-US" i="1" dirty="0">
              <a:latin typeface="Tw Cen MT" panose="020B0602020104020603" pitchFamily="34" charset="0"/>
            </a:endParaRPr>
          </a:p>
          <a:p>
            <a:pPr>
              <a:lnSpc>
                <a:spcPct val="100000"/>
              </a:lnSpc>
              <a:spcBef>
                <a:spcPts val="0"/>
              </a:spcBef>
            </a:pPr>
            <a:endParaRPr lang="en-US" dirty="0">
              <a:latin typeface="Tw Cen MT" panose="020B0602020104020603" pitchFamily="34" charset="0"/>
            </a:endParaRPr>
          </a:p>
        </p:txBody>
      </p:sp>
      <p:sp>
        <p:nvSpPr>
          <p:cNvPr id="4" name="Subtitle 2"/>
          <p:cNvSpPr txBox="1">
            <a:spLocks/>
          </p:cNvSpPr>
          <p:nvPr/>
        </p:nvSpPr>
        <p:spPr>
          <a:xfrm>
            <a:off x="0" y="4429593"/>
            <a:ext cx="12192000" cy="11322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latin typeface="Tw Cen MT" panose="020B0602020104020603" pitchFamily="34" charset="0"/>
              </a:rPr>
              <a:t>2023 </a:t>
            </a:r>
            <a:r>
              <a:rPr lang="en-US" dirty="0" err="1">
                <a:latin typeface="Tw Cen MT" panose="020B0602020104020603" pitchFamily="34" charset="0"/>
              </a:rPr>
              <a:t>RiskLab</a:t>
            </a:r>
            <a:r>
              <a:rPr lang="en-US" dirty="0">
                <a:latin typeface="Tw Cen MT" panose="020B0602020104020603" pitchFamily="34" charset="0"/>
              </a:rPr>
              <a:t>/</a:t>
            </a:r>
            <a:r>
              <a:rPr lang="en-US" dirty="0" err="1">
                <a:latin typeface="Tw Cen MT" panose="020B0602020104020603" pitchFamily="34" charset="0"/>
              </a:rPr>
              <a:t>BoF</a:t>
            </a:r>
            <a:r>
              <a:rPr lang="en-US" dirty="0">
                <a:latin typeface="Tw Cen MT" panose="020B0602020104020603" pitchFamily="34" charset="0"/>
              </a:rPr>
              <a:t>/ESRB Conference on Systemic Risk Analytics</a:t>
            </a:r>
          </a:p>
          <a:p>
            <a:r>
              <a:rPr lang="en-US" dirty="0">
                <a:latin typeface="Tw Cen MT" panose="020B0602020104020603" pitchFamily="34" charset="0"/>
              </a:rPr>
              <a:t>June 8, 2023</a:t>
            </a:r>
          </a:p>
        </p:txBody>
      </p:sp>
      <p:sp>
        <p:nvSpPr>
          <p:cNvPr id="5" name="Subtitle 2"/>
          <p:cNvSpPr txBox="1">
            <a:spLocks/>
          </p:cNvSpPr>
          <p:nvPr/>
        </p:nvSpPr>
        <p:spPr>
          <a:xfrm>
            <a:off x="333375" y="5653998"/>
            <a:ext cx="11287126" cy="10127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1800" dirty="0">
                <a:latin typeface="Tw Cen MT" panose="020B0602020104020603" pitchFamily="34" charset="0"/>
              </a:rPr>
              <a:t>The paper’s views are the responsibility of the authors and should not be interpreted as reflecting the views of the Board of Governors of the FRS, the FRS, or the IMF, its Executive Board, or its management.</a:t>
            </a:r>
          </a:p>
        </p:txBody>
      </p:sp>
      <p:sp>
        <p:nvSpPr>
          <p:cNvPr id="6" name="Slide Number Placeholder 5"/>
          <p:cNvSpPr>
            <a:spLocks noGrp="1"/>
          </p:cNvSpPr>
          <p:nvPr>
            <p:ph type="sldNum" sz="quarter" idx="12"/>
          </p:nvPr>
        </p:nvSpPr>
        <p:spPr/>
        <p:txBody>
          <a:bodyPr/>
          <a:lstStyle/>
          <a:p>
            <a:fld id="{BA444A77-9D08-4226-850C-BC17C353E3F5}" type="slidenum">
              <a:rPr lang="en-US" smtClean="0"/>
              <a:t>1</a:t>
            </a:fld>
            <a:endParaRPr lang="en-US" dirty="0"/>
          </a:p>
        </p:txBody>
      </p:sp>
    </p:spTree>
    <p:extLst>
      <p:ext uri="{BB962C8B-B14F-4D97-AF65-F5344CB8AC3E}">
        <p14:creationId xmlns:p14="http://schemas.microsoft.com/office/powerpoint/2010/main" val="400800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Regression model</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10</a:t>
            </a:fld>
            <a:endParaRPr lang="en-US" sz="1600" dirty="0"/>
          </a:p>
        </p:txBody>
      </p:sp>
      <p:sp>
        <p:nvSpPr>
          <p:cNvPr id="7" name="Content Placeholder 2"/>
          <p:cNvSpPr txBox="1">
            <a:spLocks/>
          </p:cNvSpPr>
          <p:nvPr/>
        </p:nvSpPr>
        <p:spPr>
          <a:xfrm>
            <a:off x="811530" y="2358390"/>
            <a:ext cx="4561843" cy="38519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Tw Cen MT" panose="020B0602020104020603" pitchFamily="34" charset="0"/>
            </a:endParaRPr>
          </a:p>
        </p:txBody>
      </p:sp>
      <p:sp>
        <p:nvSpPr>
          <p:cNvPr id="5" name="TextBox 4"/>
          <p:cNvSpPr txBox="1"/>
          <p:nvPr/>
        </p:nvSpPr>
        <p:spPr>
          <a:xfrm>
            <a:off x="445732" y="1052754"/>
            <a:ext cx="11031530" cy="184665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600" dirty="0">
                <a:latin typeface="Tw Cen MT" panose="020B0602020104020603" pitchFamily="34" charset="0"/>
              </a:rPr>
              <a:t>Refer to a bank’s stake in a syndicated line as “a line”.</a:t>
            </a:r>
          </a:p>
          <a:p>
            <a:pPr marL="285750" indent="-285750">
              <a:spcAft>
                <a:spcPts val="600"/>
              </a:spcAft>
              <a:buFont typeface="Arial" panose="020B0604020202020204" pitchFamily="34" charset="0"/>
              <a:buChar char="•"/>
            </a:pPr>
            <a:r>
              <a:rPr lang="en-US" sz="2600" dirty="0">
                <a:latin typeface="Tw Cen MT" panose="020B0602020104020603" pitchFamily="34" charset="0"/>
              </a:rPr>
              <a:t>LHS: $ line of bank l in syndicate j made to borrower b. </a:t>
            </a:r>
          </a:p>
          <a:p>
            <a:pPr marL="285750" indent="-285750">
              <a:spcAft>
                <a:spcPts val="600"/>
              </a:spcAft>
              <a:buFont typeface="Arial" panose="020B0604020202020204" pitchFamily="34" charset="0"/>
              <a:buChar char="•"/>
            </a:pPr>
            <a:r>
              <a:rPr lang="en-US" sz="2600" dirty="0">
                <a:latin typeface="Tw Cen MT" panose="020B0602020104020603" pitchFamily="34" charset="0"/>
              </a:rPr>
              <a:t>RHS: </a:t>
            </a:r>
            <a:r>
              <a:rPr lang="en-US" sz="2600" dirty="0">
                <a:latin typeface="Tw Cen MT" panose="020B0602020104020603" pitchFamily="34" charset="0"/>
                <a:cs typeface="Calibri" panose="020F0502020204030204" pitchFamily="34" charset="0"/>
              </a:rPr>
              <a:t>Risk-taking channel of monetary policy = </a:t>
            </a:r>
            <a:r>
              <a:rPr lang="en-US" sz="2600" dirty="0">
                <a:latin typeface="Tw Cen MT" panose="020B0602020104020603" pitchFamily="34" charset="0"/>
              </a:rPr>
              <a:t>Interactions of </a:t>
            </a:r>
            <a:r>
              <a:rPr lang="en-US" sz="2600" b="1" dirty="0">
                <a:latin typeface="Tw Cen MT" panose="020B0602020104020603" pitchFamily="34" charset="0"/>
              </a:rPr>
              <a:t>EDF </a:t>
            </a:r>
            <a:r>
              <a:rPr lang="en-US" sz="2600" dirty="0">
                <a:latin typeface="Tw Cen MT" panose="020B0602020104020603" pitchFamily="34" charset="0"/>
              </a:rPr>
              <a:t>with </a:t>
            </a:r>
            <a:r>
              <a:rPr lang="en-US" sz="2600" b="1" dirty="0">
                <a:latin typeface="Tw Cen MT" panose="020B0602020104020603" pitchFamily="34" charset="0"/>
              </a:rPr>
              <a:t>R</a:t>
            </a:r>
            <a:r>
              <a:rPr lang="en-US" sz="2600" dirty="0">
                <a:latin typeface="Tw Cen MT" panose="020B0602020104020603" pitchFamily="34" charset="0"/>
              </a:rPr>
              <a:t> and of </a:t>
            </a:r>
            <a:r>
              <a:rPr lang="en-US" sz="2600" b="1" dirty="0">
                <a:latin typeface="Tw Cen MT" panose="020B0602020104020603" pitchFamily="34" charset="0"/>
              </a:rPr>
              <a:t>EDF </a:t>
            </a:r>
            <a:r>
              <a:rPr lang="en-US" sz="2600" dirty="0">
                <a:latin typeface="Tw Cen MT" panose="020B0602020104020603" pitchFamily="34" charset="0"/>
              </a:rPr>
              <a:t>and </a:t>
            </a:r>
            <a:r>
              <a:rPr lang="en-US" sz="2600" b="1" dirty="0">
                <a:latin typeface="Tw Cen MT" panose="020B0602020104020603" pitchFamily="34" charset="0"/>
              </a:rPr>
              <a:t>UD</a:t>
            </a:r>
            <a:r>
              <a:rPr lang="en-US" sz="2600" dirty="0">
                <a:latin typeface="Tw Cen MT" panose="020B0602020104020603" pitchFamily="34" charset="0"/>
              </a:rPr>
              <a:t> with </a:t>
            </a:r>
            <a:r>
              <a:rPr lang="en-US" sz="2600" b="1" dirty="0">
                <a:latin typeface="Tw Cen MT" panose="020B0602020104020603" pitchFamily="34" charset="0"/>
              </a:rPr>
              <a:t>R</a:t>
            </a:r>
            <a:r>
              <a:rPr lang="en-US" sz="2600" dirty="0">
                <a:latin typeface="Tw Cen MT" panose="020B0602020104020603" pitchFamily="34" charset="0"/>
              </a:rPr>
              <a:t>.</a:t>
            </a:r>
          </a:p>
        </p:txBody>
      </p:sp>
      <p:pic>
        <p:nvPicPr>
          <p:cNvPr id="18" name="Picture 17">
            <a:extLst>
              <a:ext uri="{FF2B5EF4-FFF2-40B4-BE49-F238E27FC236}">
                <a16:creationId xmlns:a16="http://schemas.microsoft.com/office/drawing/2014/main" id="{AF7C4C50-2EAC-416C-BD7B-4C7D30C9D0D7}"/>
              </a:ext>
            </a:extLst>
          </p:cNvPr>
          <p:cNvPicPr>
            <a:picLocks noChangeAspect="1"/>
          </p:cNvPicPr>
          <p:nvPr/>
        </p:nvPicPr>
        <p:blipFill>
          <a:blip r:embed="rId3"/>
          <a:stretch>
            <a:fillRect/>
          </a:stretch>
        </p:blipFill>
        <p:spPr>
          <a:xfrm>
            <a:off x="5838358" y="2961782"/>
            <a:ext cx="6143472" cy="2812582"/>
          </a:xfrm>
          <a:prstGeom prst="rect">
            <a:avLst/>
          </a:prstGeom>
        </p:spPr>
      </p:pic>
      <p:sp>
        <p:nvSpPr>
          <p:cNvPr id="3" name="TextBox 2">
            <a:extLst>
              <a:ext uri="{FF2B5EF4-FFF2-40B4-BE49-F238E27FC236}">
                <a16:creationId xmlns:a16="http://schemas.microsoft.com/office/drawing/2014/main" id="{FBCB38BB-8409-4406-B3C9-0404E5B4723F}"/>
              </a:ext>
            </a:extLst>
          </p:cNvPr>
          <p:cNvSpPr txBox="1"/>
          <p:nvPr/>
        </p:nvSpPr>
        <p:spPr>
          <a:xfrm>
            <a:off x="426299" y="2751675"/>
            <a:ext cx="5412059" cy="360098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600" dirty="0">
                <a:latin typeface="Tw Cen MT" panose="020B0602020104020603" pitchFamily="34" charset="0"/>
              </a:rPr>
              <a:t>Demand: Borrower-time fixed effects.</a:t>
            </a:r>
          </a:p>
          <a:p>
            <a:pPr marL="285750" indent="-285750">
              <a:spcAft>
                <a:spcPts val="600"/>
              </a:spcAft>
              <a:buFont typeface="Arial" panose="020B0604020202020204" pitchFamily="34" charset="0"/>
              <a:buChar char="•"/>
            </a:pPr>
            <a:r>
              <a:rPr lang="en-US" sz="2600" dirty="0">
                <a:latin typeface="Tw Cen MT" panose="020B0602020104020603" pitchFamily="34" charset="0"/>
              </a:rPr>
              <a:t>Supply: Bank-time fixed effects.</a:t>
            </a:r>
          </a:p>
          <a:p>
            <a:pPr marL="285750" indent="-285750">
              <a:spcAft>
                <a:spcPts val="600"/>
              </a:spcAft>
              <a:buFont typeface="Arial" panose="020B0604020202020204" pitchFamily="34" charset="0"/>
              <a:buChar char="•"/>
            </a:pPr>
            <a:r>
              <a:rPr lang="en-US" sz="2600" dirty="0">
                <a:latin typeface="Tw Cen MT" panose="020B0602020104020603" pitchFamily="34" charset="0"/>
              </a:rPr>
              <a:t>Past relationships: Bank-borrower fixed effects.</a:t>
            </a:r>
          </a:p>
          <a:p>
            <a:pPr marL="285750" indent="-285750">
              <a:spcAft>
                <a:spcPts val="600"/>
              </a:spcAft>
              <a:buFont typeface="Arial" panose="020B0604020202020204" pitchFamily="34" charset="0"/>
              <a:buChar char="•"/>
            </a:pPr>
            <a:r>
              <a:rPr lang="en-US" sz="2600" dirty="0">
                <a:latin typeface="Tw Cen MT" panose="020B0602020104020603" pitchFamily="34" charset="0"/>
              </a:rPr>
              <a:t>Caveats: Substantial data requirements; intensive margin only; Determinants of </a:t>
            </a:r>
            <a:r>
              <a:rPr lang="en-US" sz="2600" b="1" dirty="0">
                <a:latin typeface="Tw Cen MT" panose="020B0602020104020603" pitchFamily="34" charset="0"/>
              </a:rPr>
              <a:t>UD</a:t>
            </a:r>
            <a:r>
              <a:rPr lang="en-US" sz="2600" dirty="0">
                <a:latin typeface="Tw Cen MT" panose="020B0602020104020603" pitchFamily="34" charset="0"/>
              </a:rPr>
              <a:t>s not modeled.</a:t>
            </a:r>
          </a:p>
          <a:p>
            <a:endParaRPr lang="en-US" sz="2600" dirty="0"/>
          </a:p>
        </p:txBody>
      </p:sp>
      <p:sp>
        <p:nvSpPr>
          <p:cNvPr id="10" name="Rectangle 9">
            <a:extLst>
              <a:ext uri="{FF2B5EF4-FFF2-40B4-BE49-F238E27FC236}">
                <a16:creationId xmlns:a16="http://schemas.microsoft.com/office/drawing/2014/main" id="{DEA1D04F-57BC-4C5B-AC4C-C4C43470D195}"/>
              </a:ext>
            </a:extLst>
          </p:cNvPr>
          <p:cNvSpPr/>
          <p:nvPr/>
        </p:nvSpPr>
        <p:spPr>
          <a:xfrm>
            <a:off x="7207045" y="3982442"/>
            <a:ext cx="1995949" cy="382943"/>
          </a:xfrm>
          <a:prstGeom prst="rect">
            <a:avLst/>
          </a:prstGeom>
          <a:solidFill>
            <a:srgbClr val="FFC000">
              <a:alpha val="20000"/>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16D86B6A-8273-4FA9-AE65-69CA0DC64622}"/>
              </a:ext>
            </a:extLst>
          </p:cNvPr>
          <p:cNvSpPr/>
          <p:nvPr/>
        </p:nvSpPr>
        <p:spPr>
          <a:xfrm>
            <a:off x="6381005" y="3987832"/>
            <a:ext cx="590066" cy="382943"/>
          </a:xfrm>
          <a:prstGeom prst="rect">
            <a:avLst/>
          </a:prstGeom>
          <a:solidFill>
            <a:srgbClr val="00B0F0">
              <a:alpha val="20000"/>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05246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Hypotheses</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11</a:t>
            </a:fld>
            <a:endParaRPr lang="en-US" sz="1600" dirty="0"/>
          </a:p>
        </p:txBody>
      </p:sp>
      <p:sp>
        <p:nvSpPr>
          <p:cNvPr id="7" name="Content Placeholder 2"/>
          <p:cNvSpPr txBox="1">
            <a:spLocks/>
          </p:cNvSpPr>
          <p:nvPr/>
        </p:nvSpPr>
        <p:spPr>
          <a:xfrm>
            <a:off x="811530" y="2358390"/>
            <a:ext cx="4561843" cy="38519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Tw Cen MT" panose="020B0602020104020603" pitchFamily="34" charset="0"/>
            </a:endParaRPr>
          </a:p>
        </p:txBody>
      </p:sp>
      <p:sp>
        <p:nvSpPr>
          <p:cNvPr id="5" name="TextBox 4"/>
          <p:cNvSpPr txBox="1"/>
          <p:nvPr/>
        </p:nvSpPr>
        <p:spPr>
          <a:xfrm>
            <a:off x="445732" y="1127185"/>
            <a:ext cx="11031530" cy="136960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600" dirty="0">
                <a:latin typeface="Tw Cen MT" panose="020B0602020104020603" pitchFamily="34" charset="0"/>
              </a:rPr>
              <a:t>Work off the literature on a risk-taking channel that operates through originations of term loans and Berg, Saunders, and Steffen (2016).</a:t>
            </a:r>
          </a:p>
          <a:p>
            <a:pPr marL="285750" indent="-285750">
              <a:spcAft>
                <a:spcPts val="600"/>
              </a:spcAft>
              <a:buFont typeface="Arial" panose="020B0604020202020204" pitchFamily="34" charset="0"/>
              <a:buChar char="•"/>
            </a:pPr>
            <a:r>
              <a:rPr lang="en-US" sz="2600" dirty="0">
                <a:latin typeface="Tw Cen MT" panose="020B0602020104020603" pitchFamily="34" charset="0"/>
              </a:rPr>
              <a:t>Risk-taking channel that operates through originations of credit lines:</a:t>
            </a:r>
          </a:p>
        </p:txBody>
      </p:sp>
      <p:pic>
        <p:nvPicPr>
          <p:cNvPr id="8" name="Picture 7">
            <a:extLst>
              <a:ext uri="{FF2B5EF4-FFF2-40B4-BE49-F238E27FC236}">
                <a16:creationId xmlns:a16="http://schemas.microsoft.com/office/drawing/2014/main" id="{2D921479-ED42-41D4-AA34-D484C7180D8B}"/>
              </a:ext>
            </a:extLst>
          </p:cNvPr>
          <p:cNvPicPr>
            <a:picLocks noChangeAspect="1"/>
          </p:cNvPicPr>
          <p:nvPr/>
        </p:nvPicPr>
        <p:blipFill>
          <a:blip r:embed="rId3"/>
          <a:stretch>
            <a:fillRect/>
          </a:stretch>
        </p:blipFill>
        <p:spPr>
          <a:xfrm>
            <a:off x="3405360" y="2664615"/>
            <a:ext cx="5735134" cy="365125"/>
          </a:xfrm>
          <a:prstGeom prst="rect">
            <a:avLst/>
          </a:prstGeom>
        </p:spPr>
      </p:pic>
      <p:graphicFrame>
        <p:nvGraphicFramePr>
          <p:cNvPr id="9" name="Table 10">
            <a:extLst>
              <a:ext uri="{FF2B5EF4-FFF2-40B4-BE49-F238E27FC236}">
                <a16:creationId xmlns:a16="http://schemas.microsoft.com/office/drawing/2014/main" id="{50E3A8B3-F4EA-4A50-B629-FD081177F3B5}"/>
              </a:ext>
            </a:extLst>
          </p:cNvPr>
          <p:cNvGraphicFramePr>
            <a:graphicFrameLocks noGrp="1"/>
          </p:cNvGraphicFramePr>
          <p:nvPr>
            <p:extLst>
              <p:ext uri="{D42A27DB-BD31-4B8C-83A1-F6EECF244321}">
                <p14:modId xmlns:p14="http://schemas.microsoft.com/office/powerpoint/2010/main" val="972275897"/>
              </p:ext>
            </p:extLst>
          </p:nvPr>
        </p:nvGraphicFramePr>
        <p:xfrm>
          <a:off x="599768" y="3535873"/>
          <a:ext cx="10677832" cy="2560320"/>
        </p:xfrm>
        <a:graphic>
          <a:graphicData uri="http://schemas.openxmlformats.org/drawingml/2006/table">
            <a:tbl>
              <a:tblPr firstRow="1" bandRow="1">
                <a:tableStyleId>{5C22544A-7EE6-4342-B048-85BDC9FD1C3A}</a:tableStyleId>
              </a:tblPr>
              <a:tblGrid>
                <a:gridCol w="4365522">
                  <a:extLst>
                    <a:ext uri="{9D8B030D-6E8A-4147-A177-3AD203B41FA5}">
                      <a16:colId xmlns:a16="http://schemas.microsoft.com/office/drawing/2014/main" val="2958815780"/>
                    </a:ext>
                  </a:extLst>
                </a:gridCol>
                <a:gridCol w="3146323">
                  <a:extLst>
                    <a:ext uri="{9D8B030D-6E8A-4147-A177-3AD203B41FA5}">
                      <a16:colId xmlns:a16="http://schemas.microsoft.com/office/drawing/2014/main" val="545832234"/>
                    </a:ext>
                  </a:extLst>
                </a:gridCol>
                <a:gridCol w="3165987">
                  <a:extLst>
                    <a:ext uri="{9D8B030D-6E8A-4147-A177-3AD203B41FA5}">
                      <a16:colId xmlns:a16="http://schemas.microsoft.com/office/drawing/2014/main" val="2625351750"/>
                    </a:ext>
                  </a:extLst>
                </a:gridCol>
              </a:tblGrid>
              <a:tr h="370840">
                <a:tc>
                  <a:txBody>
                    <a:bodyPr/>
                    <a:lstStyle/>
                    <a:p>
                      <a:r>
                        <a:rPr lang="en-US" sz="2400" dirty="0"/>
                        <a:t>For a SG borrower, log(EDF) &gt; 0</a:t>
                      </a:r>
                    </a:p>
                  </a:txBody>
                  <a:tcPr/>
                </a:tc>
                <a:tc>
                  <a:txBody>
                    <a:bodyPr/>
                    <a:lstStyle/>
                    <a:p>
                      <a:pPr algn="ctr"/>
                      <a:r>
                        <a:rPr lang="en-US" sz="2400" dirty="0"/>
                        <a:t>Term loans</a:t>
                      </a:r>
                    </a:p>
                  </a:txBody>
                  <a:tcPr/>
                </a:tc>
                <a:tc>
                  <a:txBody>
                    <a:bodyPr/>
                    <a:lstStyle/>
                    <a:p>
                      <a:pPr algn="ctr"/>
                      <a:r>
                        <a:rPr lang="en-US" sz="2400" dirty="0"/>
                        <a:t>Credit lines</a:t>
                      </a:r>
                    </a:p>
                  </a:txBody>
                  <a:tcPr/>
                </a:tc>
                <a:extLst>
                  <a:ext uri="{0D108BD9-81ED-4DB2-BD59-A6C34878D82A}">
                    <a16:rowId xmlns:a16="http://schemas.microsoft.com/office/drawing/2014/main" val="3629889797"/>
                  </a:ext>
                </a:extLst>
              </a:tr>
              <a:tr h="777240">
                <a:tc>
                  <a:txBody>
                    <a:bodyPr/>
                    <a:lstStyle/>
                    <a:p>
                      <a:r>
                        <a:rPr lang="en-US" sz="2400" dirty="0">
                          <a:sym typeface="Symbol" panose="05050102010706020507" pitchFamily="18" charset="2"/>
                        </a:rPr>
                        <a:t></a:t>
                      </a:r>
                      <a:r>
                        <a:rPr lang="en-US" sz="2400" baseline="-25000" dirty="0">
                          <a:sym typeface="Symbol" panose="05050102010706020507" pitchFamily="18" charset="2"/>
                        </a:rPr>
                        <a:t>ER</a:t>
                      </a:r>
                      <a:r>
                        <a:rPr lang="en-US" sz="2400" dirty="0">
                          <a:sym typeface="Symbol" panose="05050102010706020507" pitchFamily="18" charset="2"/>
                        </a:rPr>
                        <a:t>  log(EDF)</a:t>
                      </a:r>
                      <a:endParaRPr lang="en-US" sz="2400" dirty="0"/>
                    </a:p>
                  </a:txBody>
                  <a:tcPr/>
                </a:tc>
                <a:tc>
                  <a:txBody>
                    <a:bodyPr/>
                    <a:lstStyle/>
                    <a:p>
                      <a:r>
                        <a:rPr lang="en-US" sz="2400" dirty="0">
                          <a:sym typeface="Symbol" panose="05050102010706020507" pitchFamily="18" charset="2"/>
                        </a:rPr>
                        <a:t>Lower rates, larger riskier loans: </a:t>
                      </a:r>
                      <a:r>
                        <a:rPr lang="en-US" sz="2400" baseline="-25000" dirty="0">
                          <a:sym typeface="Symbol" panose="05050102010706020507" pitchFamily="18" charset="2"/>
                        </a:rPr>
                        <a:t>ER</a:t>
                      </a:r>
                      <a:r>
                        <a:rPr lang="en-US" sz="2400" dirty="0">
                          <a:sym typeface="Symbol" panose="05050102010706020507" pitchFamily="18" charset="2"/>
                        </a:rPr>
                        <a:t> &lt; 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Naively, </a:t>
                      </a:r>
                      <a:r>
                        <a:rPr lang="en-US" sz="2400" dirty="0">
                          <a:sym typeface="Symbol" panose="05050102010706020507" pitchFamily="18" charset="2"/>
                        </a:rPr>
                        <a:t></a:t>
                      </a:r>
                      <a:r>
                        <a:rPr lang="en-US" sz="2400" baseline="-25000" dirty="0">
                          <a:sym typeface="Symbol" panose="05050102010706020507" pitchFamily="18" charset="2"/>
                        </a:rPr>
                        <a:t>ER</a:t>
                      </a:r>
                      <a:r>
                        <a:rPr lang="en-US" sz="2400" dirty="0">
                          <a:sym typeface="Symbol" panose="05050102010706020507" pitchFamily="18" charset="2"/>
                        </a:rPr>
                        <a:t> &lt; 0 too?</a:t>
                      </a:r>
                      <a:endParaRPr lang="en-US" sz="2400" dirty="0"/>
                    </a:p>
                    <a:p>
                      <a:endParaRPr lang="en-US" sz="2400" dirty="0"/>
                    </a:p>
                  </a:txBody>
                  <a:tcPr/>
                </a:tc>
                <a:extLst>
                  <a:ext uri="{0D108BD9-81ED-4DB2-BD59-A6C34878D82A}">
                    <a16:rowId xmlns:a16="http://schemas.microsoft.com/office/drawing/2014/main" val="1374120667"/>
                  </a:ext>
                </a:extLst>
              </a:tr>
              <a:tr h="370840">
                <a:tc>
                  <a:txBody>
                    <a:bodyPr/>
                    <a:lstStyle/>
                    <a:p>
                      <a:r>
                        <a:rPr lang="en-US" sz="2400" dirty="0">
                          <a:sym typeface="Symbol" panose="05050102010706020507" pitchFamily="18" charset="2"/>
                        </a:rPr>
                        <a:t></a:t>
                      </a:r>
                      <a:r>
                        <a:rPr lang="en-US" sz="2400" baseline="-25000" dirty="0">
                          <a:sym typeface="Symbol" panose="05050102010706020507" pitchFamily="18" charset="2"/>
                        </a:rPr>
                        <a:t>EUR</a:t>
                      </a:r>
                      <a:r>
                        <a:rPr lang="en-US" sz="2400" dirty="0">
                          <a:sym typeface="Symbol" panose="05050102010706020507" pitchFamily="18" charset="2"/>
                        </a:rPr>
                        <a:t>  log(UD)  log(EDF)</a:t>
                      </a:r>
                      <a:endParaRPr lang="en-US" sz="2400" dirty="0"/>
                    </a:p>
                  </a:txBody>
                  <a:tcPr/>
                </a:tc>
                <a:tc>
                  <a:txBody>
                    <a:bodyPr/>
                    <a:lstStyle/>
                    <a:p>
                      <a:r>
                        <a:rPr lang="en-US" sz="2400" dirty="0"/>
                        <a:t>Not applicable, disbursed at origination</a:t>
                      </a:r>
                    </a:p>
                  </a:txBody>
                  <a:tcPr/>
                </a:tc>
                <a:tc>
                  <a:txBody>
                    <a:bodyPr/>
                    <a:lstStyle/>
                    <a:p>
                      <a:r>
                        <a:rPr lang="en-US" sz="2400" dirty="0">
                          <a:sym typeface="Symbol" panose="05050102010706020507" pitchFamily="18" charset="2"/>
                        </a:rPr>
                        <a:t>Intuitively, </a:t>
                      </a:r>
                      <a:r>
                        <a:rPr lang="en-US" sz="2400" baseline="-25000" dirty="0">
                          <a:sym typeface="Symbol" panose="05050102010706020507" pitchFamily="18" charset="2"/>
                        </a:rPr>
                        <a:t>EUR</a:t>
                      </a:r>
                      <a:r>
                        <a:rPr lang="en-US" sz="2400" baseline="0" dirty="0">
                          <a:sym typeface="Symbol" panose="05050102010706020507" pitchFamily="18" charset="2"/>
                        </a:rPr>
                        <a:t> &lt; 0?</a:t>
                      </a:r>
                      <a:endParaRPr lang="en-US" sz="2400" baseline="0" dirty="0"/>
                    </a:p>
                  </a:txBody>
                  <a:tcPr/>
                </a:tc>
                <a:extLst>
                  <a:ext uri="{0D108BD9-81ED-4DB2-BD59-A6C34878D82A}">
                    <a16:rowId xmlns:a16="http://schemas.microsoft.com/office/drawing/2014/main" val="1359726291"/>
                  </a:ext>
                </a:extLst>
              </a:tr>
              <a:tr h="370840">
                <a:tc>
                  <a:txBody>
                    <a:bodyPr/>
                    <a:lstStyle/>
                    <a:p>
                      <a:r>
                        <a:rPr lang="en-US" sz="2400" dirty="0"/>
                        <a:t>Overall effect</a:t>
                      </a:r>
                    </a:p>
                  </a:txBody>
                  <a:tcPr/>
                </a:tc>
                <a:tc>
                  <a:txBody>
                    <a:bodyPr/>
                    <a:lstStyle/>
                    <a:p>
                      <a:r>
                        <a:rPr lang="en-US" sz="2400" dirty="0"/>
                        <a:t>&lt; 0</a:t>
                      </a:r>
                    </a:p>
                  </a:txBody>
                  <a:tcPr/>
                </a:tc>
                <a:tc>
                  <a:txBody>
                    <a:bodyPr/>
                    <a:lstStyle/>
                    <a:p>
                      <a:r>
                        <a:rPr lang="en-US" sz="2400" dirty="0"/>
                        <a:t>&lt; 0? </a:t>
                      </a:r>
                    </a:p>
                  </a:txBody>
                  <a:tcPr/>
                </a:tc>
                <a:extLst>
                  <a:ext uri="{0D108BD9-81ED-4DB2-BD59-A6C34878D82A}">
                    <a16:rowId xmlns:a16="http://schemas.microsoft.com/office/drawing/2014/main" val="1622227534"/>
                  </a:ext>
                </a:extLst>
              </a:tr>
            </a:tbl>
          </a:graphicData>
        </a:graphic>
      </p:graphicFrame>
    </p:spTree>
    <p:extLst>
      <p:ext uri="{BB962C8B-B14F-4D97-AF65-F5344CB8AC3E}">
        <p14:creationId xmlns:p14="http://schemas.microsoft.com/office/powerpoint/2010/main" val="152012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Different risk-taking </a:t>
            </a:r>
            <a:r>
              <a:rPr lang="en-US" u="sng" dirty="0" err="1">
                <a:solidFill>
                  <a:schemeClr val="accent1">
                    <a:lumMod val="50000"/>
                  </a:schemeClr>
                </a:solidFill>
                <a:latin typeface="Tw Cen MT" panose="020B0602020104020603" pitchFamily="34" charset="0"/>
              </a:rPr>
              <a:t>chaneel</a:t>
            </a:r>
            <a:r>
              <a:rPr lang="en-US" u="sng" dirty="0">
                <a:solidFill>
                  <a:schemeClr val="accent1">
                    <a:lumMod val="50000"/>
                  </a:schemeClr>
                </a:solidFill>
                <a:latin typeface="Tw Cen MT" panose="020B0602020104020603" pitchFamily="34" charset="0"/>
              </a:rPr>
              <a:t> than that for term loans</a:t>
            </a:r>
          </a:p>
        </p:txBody>
      </p:sp>
      <p:sp>
        <p:nvSpPr>
          <p:cNvPr id="3" name="Content Placeholder 2"/>
          <p:cNvSpPr>
            <a:spLocks noGrp="1"/>
          </p:cNvSpPr>
          <p:nvPr>
            <p:ph idx="1"/>
          </p:nvPr>
        </p:nvSpPr>
        <p:spPr>
          <a:xfrm>
            <a:off x="332873" y="1023988"/>
            <a:ext cx="11526254" cy="596980"/>
          </a:xfrm>
        </p:spPr>
        <p:txBody>
          <a:bodyPr>
            <a:noAutofit/>
          </a:bodyPr>
          <a:lstStyle/>
          <a:p>
            <a:pPr>
              <a:lnSpc>
                <a:spcPct val="100000"/>
              </a:lnSpc>
              <a:spcBef>
                <a:spcPts val="0"/>
              </a:spcBef>
            </a:pPr>
            <a:r>
              <a:rPr lang="en-US" sz="2600" dirty="0">
                <a:latin typeface="Tw Cen MT" panose="020B0602020104020603" pitchFamily="34" charset="0"/>
              </a:rPr>
              <a:t>Lower rates </a:t>
            </a:r>
            <a:r>
              <a:rPr lang="en-US" sz="2600" dirty="0">
                <a:latin typeface="Tw Cen MT" panose="020B0602020104020603" pitchFamily="34" charset="0"/>
                <a:sym typeface="Symbol" panose="05050102010706020507" pitchFamily="18" charset="2"/>
              </a:rPr>
              <a:t> </a:t>
            </a:r>
            <a:r>
              <a:rPr lang="en-US" sz="2600" dirty="0">
                <a:latin typeface="Tw Cen MT" panose="020B0602020104020603" pitchFamily="34" charset="0"/>
              </a:rPr>
              <a:t>larger lines to the riskiest borrowers | pricing to discourage usage. </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12</a:t>
            </a:fld>
            <a:endParaRPr lang="en-US" sz="1600" dirty="0"/>
          </a:p>
        </p:txBody>
      </p:sp>
      <p:pic>
        <p:nvPicPr>
          <p:cNvPr id="6" name="Picture 5">
            <a:extLst>
              <a:ext uri="{FF2B5EF4-FFF2-40B4-BE49-F238E27FC236}">
                <a16:creationId xmlns:a16="http://schemas.microsoft.com/office/drawing/2014/main" id="{C2887F44-738F-43FA-8A06-98A824F1E7D3}"/>
              </a:ext>
            </a:extLst>
          </p:cNvPr>
          <p:cNvPicPr>
            <a:picLocks noChangeAspect="1"/>
          </p:cNvPicPr>
          <p:nvPr/>
        </p:nvPicPr>
        <p:blipFill>
          <a:blip r:embed="rId3"/>
          <a:stretch>
            <a:fillRect/>
          </a:stretch>
        </p:blipFill>
        <p:spPr>
          <a:xfrm>
            <a:off x="2087765" y="1603776"/>
            <a:ext cx="8085595" cy="4939902"/>
          </a:xfrm>
          <a:prstGeom prst="rect">
            <a:avLst/>
          </a:prstGeom>
        </p:spPr>
      </p:pic>
      <p:sp>
        <p:nvSpPr>
          <p:cNvPr id="9" name="Rectangle 8">
            <a:extLst>
              <a:ext uri="{FF2B5EF4-FFF2-40B4-BE49-F238E27FC236}">
                <a16:creationId xmlns:a16="http://schemas.microsoft.com/office/drawing/2014/main" id="{FF25FC21-D9B8-45BF-B539-14670A00B3BD}"/>
              </a:ext>
            </a:extLst>
          </p:cNvPr>
          <p:cNvSpPr/>
          <p:nvPr/>
        </p:nvSpPr>
        <p:spPr>
          <a:xfrm>
            <a:off x="6886334" y="1748564"/>
            <a:ext cx="1481559" cy="44426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4B3B239-8D7A-4823-9C1E-01F86AF57CDC}"/>
              </a:ext>
            </a:extLst>
          </p:cNvPr>
          <p:cNvSpPr/>
          <p:nvPr/>
        </p:nvSpPr>
        <p:spPr>
          <a:xfrm>
            <a:off x="2162175" y="3842304"/>
            <a:ext cx="7543800" cy="304878"/>
          </a:xfrm>
          <a:prstGeom prst="rect">
            <a:avLst/>
          </a:prstGeom>
          <a:solidFill>
            <a:srgbClr val="00B0F0">
              <a:alpha val="20000"/>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6A0898C-1D8B-4D77-AA7F-A30E76A8C9CB}"/>
              </a:ext>
            </a:extLst>
          </p:cNvPr>
          <p:cNvSpPr/>
          <p:nvPr/>
        </p:nvSpPr>
        <p:spPr>
          <a:xfrm>
            <a:off x="2195274" y="4218853"/>
            <a:ext cx="7510701" cy="365125"/>
          </a:xfrm>
          <a:prstGeom prst="rect">
            <a:avLst/>
          </a:prstGeom>
          <a:solidFill>
            <a:srgbClr val="FFC000">
              <a:alpha val="20000"/>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4BF24DB4-1947-4969-90AD-386224DEB76A}"/>
              </a:ext>
            </a:extLst>
          </p:cNvPr>
          <p:cNvCxnSpPr/>
          <p:nvPr/>
        </p:nvCxnSpPr>
        <p:spPr>
          <a:xfrm>
            <a:off x="6562725" y="2152650"/>
            <a:ext cx="228600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C5530A41-F6AD-4746-B8B3-826D5D968608}"/>
              </a:ext>
            </a:extLst>
          </p:cNvPr>
          <p:cNvCxnSpPr>
            <a:cxnSpLocks/>
          </p:cNvCxnSpPr>
          <p:nvPr/>
        </p:nvCxnSpPr>
        <p:spPr>
          <a:xfrm>
            <a:off x="2162175" y="4781857"/>
            <a:ext cx="7915890" cy="0"/>
          </a:xfrm>
          <a:prstGeom prst="line">
            <a:avLst/>
          </a:prstGeom>
          <a:ln w="19050"/>
        </p:spPr>
        <p:style>
          <a:lnRef idx="1">
            <a:schemeClr val="dk1"/>
          </a:lnRef>
          <a:fillRef idx="0">
            <a:schemeClr val="dk1"/>
          </a:fillRef>
          <a:effectRef idx="0">
            <a:schemeClr val="dk1"/>
          </a:effectRef>
          <a:fontRef idx="minor">
            <a:schemeClr val="tx1"/>
          </a:fontRef>
        </p:style>
      </p:cxnSp>
      <p:sp>
        <p:nvSpPr>
          <p:cNvPr id="13" name="Left Brace 12">
            <a:extLst>
              <a:ext uri="{FF2B5EF4-FFF2-40B4-BE49-F238E27FC236}">
                <a16:creationId xmlns:a16="http://schemas.microsoft.com/office/drawing/2014/main" id="{AA4F458E-84EA-4F27-BCBA-22F1CBE54137}"/>
              </a:ext>
            </a:extLst>
          </p:cNvPr>
          <p:cNvSpPr/>
          <p:nvPr/>
        </p:nvSpPr>
        <p:spPr>
          <a:xfrm>
            <a:off x="1714442" y="3785465"/>
            <a:ext cx="295333" cy="923925"/>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1BFAB66D-9402-44EE-8418-1AF31937DC4F}"/>
              </a:ext>
            </a:extLst>
          </p:cNvPr>
          <p:cNvSpPr txBox="1"/>
          <p:nvPr/>
        </p:nvSpPr>
        <p:spPr>
          <a:xfrm>
            <a:off x="282298" y="3557133"/>
            <a:ext cx="1338082" cy="1323439"/>
          </a:xfrm>
          <a:prstGeom prst="rect">
            <a:avLst/>
          </a:prstGeom>
          <a:noFill/>
        </p:spPr>
        <p:txBody>
          <a:bodyPr wrap="square" rtlCol="0">
            <a:spAutoFit/>
          </a:bodyPr>
          <a:lstStyle/>
          <a:p>
            <a:pPr algn="r"/>
            <a:r>
              <a:rPr lang="en-US" sz="2000" dirty="0">
                <a:latin typeface="Tw Cen MT" panose="020B0602020104020603" pitchFamily="34" charset="0"/>
              </a:rPr>
              <a:t>Overall effect of risk-taking channel</a:t>
            </a:r>
          </a:p>
        </p:txBody>
      </p:sp>
      <p:cxnSp>
        <p:nvCxnSpPr>
          <p:cNvPr id="15" name="Straight Connector 14">
            <a:extLst>
              <a:ext uri="{FF2B5EF4-FFF2-40B4-BE49-F238E27FC236}">
                <a16:creationId xmlns:a16="http://schemas.microsoft.com/office/drawing/2014/main" id="{B99E51CC-4731-482A-8C82-E408F195776A}"/>
              </a:ext>
            </a:extLst>
          </p:cNvPr>
          <p:cNvCxnSpPr>
            <a:cxnSpLocks/>
          </p:cNvCxnSpPr>
          <p:nvPr/>
        </p:nvCxnSpPr>
        <p:spPr>
          <a:xfrm>
            <a:off x="2195274" y="6543678"/>
            <a:ext cx="7915890"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41204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513"/>
            <a:ext cx="12192000" cy="1325563"/>
          </a:xfrm>
        </p:spPr>
        <p:txBody>
          <a:bodyPr/>
          <a:lstStyle/>
          <a:p>
            <a:pPr algn="ctr"/>
            <a:r>
              <a:rPr lang="en-US" u="sng" dirty="0">
                <a:solidFill>
                  <a:schemeClr val="accent1">
                    <a:lumMod val="50000"/>
                  </a:schemeClr>
                </a:solidFill>
                <a:latin typeface="Tw Cen MT" panose="020B0602020104020603" pitchFamily="34" charset="0"/>
              </a:rPr>
              <a:t>Very unlikely drawdowns are key for risk-taking</a:t>
            </a:r>
          </a:p>
        </p:txBody>
      </p:sp>
      <p:sp>
        <p:nvSpPr>
          <p:cNvPr id="3" name="Content Placeholder 2"/>
          <p:cNvSpPr>
            <a:spLocks noGrp="1"/>
          </p:cNvSpPr>
          <p:nvPr>
            <p:ph idx="1"/>
          </p:nvPr>
        </p:nvSpPr>
        <p:spPr>
          <a:xfrm>
            <a:off x="838200" y="1034464"/>
            <a:ext cx="10515600" cy="5173662"/>
          </a:xfrm>
        </p:spPr>
        <p:txBody>
          <a:bodyPr>
            <a:normAutofit/>
          </a:bodyPr>
          <a:lstStyle/>
          <a:p>
            <a:pPr marL="0" indent="0">
              <a:buNone/>
            </a:pPr>
            <a:endParaRPr lang="en-US" sz="2600" dirty="0"/>
          </a:p>
          <a:p>
            <a:endParaRPr lang="en-US" sz="2600" dirty="0"/>
          </a:p>
          <a:p>
            <a:endParaRPr lang="en-US" sz="2600" dirty="0"/>
          </a:p>
        </p:txBody>
      </p:sp>
      <p:sp>
        <p:nvSpPr>
          <p:cNvPr id="4" name="Slide Number Placeholder 3"/>
          <p:cNvSpPr>
            <a:spLocks noGrp="1"/>
          </p:cNvSpPr>
          <p:nvPr>
            <p:ph type="sldNum" sz="quarter" idx="12"/>
          </p:nvPr>
        </p:nvSpPr>
        <p:spPr/>
        <p:txBody>
          <a:bodyPr/>
          <a:lstStyle/>
          <a:p>
            <a:fld id="{BA444A77-9D08-4226-850C-BC17C353E3F5}" type="slidenum">
              <a:rPr lang="en-US" sz="1600" smtClean="0"/>
              <a:t>13</a:t>
            </a:fld>
            <a:endParaRPr lang="en-US" sz="1600" dirty="0"/>
          </a:p>
        </p:txBody>
      </p:sp>
      <p:sp>
        <p:nvSpPr>
          <p:cNvPr id="10" name="TextBox 9">
            <a:extLst>
              <a:ext uri="{FF2B5EF4-FFF2-40B4-BE49-F238E27FC236}">
                <a16:creationId xmlns:a16="http://schemas.microsoft.com/office/drawing/2014/main" id="{A0A99839-2FE6-4FEC-85BC-1C4B3DE6FFF9}"/>
              </a:ext>
            </a:extLst>
          </p:cNvPr>
          <p:cNvSpPr txBox="1"/>
          <p:nvPr/>
        </p:nvSpPr>
        <p:spPr>
          <a:xfrm>
            <a:off x="838200" y="924595"/>
            <a:ext cx="9957619" cy="1292662"/>
          </a:xfrm>
          <a:prstGeom prst="rect">
            <a:avLst/>
          </a:prstGeom>
          <a:noFill/>
        </p:spPr>
        <p:txBody>
          <a:bodyPr wrap="square" rtlCol="0">
            <a:spAutoFit/>
          </a:bodyPr>
          <a:lstStyle/>
          <a:p>
            <a:pPr marL="285750" indent="-285750">
              <a:buFont typeface="Arial" panose="020B0604020202020204" pitchFamily="34" charset="0"/>
              <a:buChar char="•"/>
            </a:pPr>
            <a:r>
              <a:rPr lang="en-US" sz="2600" dirty="0">
                <a:latin typeface="Tw Cen MT" panose="020B0602020104020603" pitchFamily="34" charset="0"/>
              </a:rPr>
              <a:t>Non-linear model, marginal effects at reference points.</a:t>
            </a:r>
          </a:p>
          <a:p>
            <a:pPr marL="285750" indent="-285750">
              <a:buFont typeface="Arial" panose="020B0604020202020204" pitchFamily="34" charset="0"/>
              <a:buChar char="•"/>
            </a:pPr>
            <a:r>
              <a:rPr lang="en-US" sz="2600" dirty="0">
                <a:latin typeface="Tw Cen MT" panose="020B0602020104020603" pitchFamily="34" charset="0"/>
              </a:rPr>
              <a:t>It is all about tails of </a:t>
            </a:r>
            <a:r>
              <a:rPr lang="en-US" sz="2600" b="1" dirty="0">
                <a:latin typeface="Tw Cen MT" panose="020B0602020104020603" pitchFamily="34" charset="0"/>
              </a:rPr>
              <a:t>UDs</a:t>
            </a:r>
            <a:r>
              <a:rPr lang="en-US" sz="2600" dirty="0">
                <a:latin typeface="Tw Cen MT" panose="020B0602020104020603" pitchFamily="34" charset="0"/>
              </a:rPr>
              <a:t> and </a:t>
            </a:r>
            <a:r>
              <a:rPr lang="en-US" sz="2600" b="1" dirty="0">
                <a:latin typeface="Tw Cen MT" panose="020B0602020104020603" pitchFamily="34" charset="0"/>
              </a:rPr>
              <a:t>EDFs.</a:t>
            </a:r>
          </a:p>
          <a:p>
            <a:pPr marL="285750" indent="-285750">
              <a:buFont typeface="Arial" panose="020B0604020202020204" pitchFamily="34" charset="0"/>
              <a:buChar char="•"/>
            </a:pPr>
            <a:r>
              <a:rPr lang="en-US" sz="2600" dirty="0">
                <a:latin typeface="Tw Cen MT" panose="020B0602020104020603" pitchFamily="34" charset="0"/>
              </a:rPr>
              <a:t>All in all, no risk-taking? Wait, there is more!</a:t>
            </a:r>
          </a:p>
        </p:txBody>
      </p:sp>
      <p:pic>
        <p:nvPicPr>
          <p:cNvPr id="6" name="Picture 5">
            <a:extLst>
              <a:ext uri="{FF2B5EF4-FFF2-40B4-BE49-F238E27FC236}">
                <a16:creationId xmlns:a16="http://schemas.microsoft.com/office/drawing/2014/main" id="{E95D7419-F7ED-466E-81F5-5898C89E8EC1}"/>
              </a:ext>
            </a:extLst>
          </p:cNvPr>
          <p:cNvPicPr>
            <a:picLocks noChangeAspect="1"/>
          </p:cNvPicPr>
          <p:nvPr/>
        </p:nvPicPr>
        <p:blipFill>
          <a:blip r:embed="rId3"/>
          <a:stretch>
            <a:fillRect/>
          </a:stretch>
        </p:blipFill>
        <p:spPr>
          <a:xfrm>
            <a:off x="3095019" y="2167456"/>
            <a:ext cx="5443980" cy="3854886"/>
          </a:xfrm>
          <a:prstGeom prst="rect">
            <a:avLst/>
          </a:prstGeom>
        </p:spPr>
      </p:pic>
      <p:pic>
        <p:nvPicPr>
          <p:cNvPr id="8" name="Picture 7">
            <a:extLst>
              <a:ext uri="{FF2B5EF4-FFF2-40B4-BE49-F238E27FC236}">
                <a16:creationId xmlns:a16="http://schemas.microsoft.com/office/drawing/2014/main" id="{03FA83FE-818E-4D43-AF65-EE177C51AA47}"/>
              </a:ext>
            </a:extLst>
          </p:cNvPr>
          <p:cNvPicPr>
            <a:picLocks noChangeAspect="1"/>
          </p:cNvPicPr>
          <p:nvPr/>
        </p:nvPicPr>
        <p:blipFill>
          <a:blip r:embed="rId4"/>
          <a:stretch>
            <a:fillRect/>
          </a:stretch>
        </p:blipFill>
        <p:spPr>
          <a:xfrm>
            <a:off x="1677649" y="6157736"/>
            <a:ext cx="8836701" cy="455248"/>
          </a:xfrm>
          <a:prstGeom prst="rect">
            <a:avLst/>
          </a:prstGeom>
        </p:spPr>
      </p:pic>
    </p:spTree>
    <p:extLst>
      <p:ext uri="{BB962C8B-B14F-4D97-AF65-F5344CB8AC3E}">
        <p14:creationId xmlns:p14="http://schemas.microsoft.com/office/powerpoint/2010/main" val="2344742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332"/>
            <a:ext cx="12192000" cy="1325563"/>
          </a:xfrm>
        </p:spPr>
        <p:txBody>
          <a:bodyPr/>
          <a:lstStyle/>
          <a:p>
            <a:pPr algn="ctr"/>
            <a:r>
              <a:rPr lang="en-US" u="sng" dirty="0">
                <a:solidFill>
                  <a:schemeClr val="accent1">
                    <a:lumMod val="50000"/>
                  </a:schemeClr>
                </a:solidFill>
                <a:latin typeface="Tw Cen MT" panose="020B0602020104020603" pitchFamily="34" charset="0"/>
              </a:rPr>
              <a:t>Other ways to reduce likelihood of drawdowns </a:t>
            </a:r>
          </a:p>
        </p:txBody>
      </p:sp>
      <p:sp>
        <p:nvSpPr>
          <p:cNvPr id="3" name="Content Placeholder 2"/>
          <p:cNvSpPr>
            <a:spLocks noGrp="1"/>
          </p:cNvSpPr>
          <p:nvPr>
            <p:ph idx="1"/>
          </p:nvPr>
        </p:nvSpPr>
        <p:spPr>
          <a:xfrm>
            <a:off x="332872" y="963511"/>
            <a:ext cx="11526254" cy="863705"/>
          </a:xfrm>
        </p:spPr>
        <p:txBody>
          <a:bodyPr>
            <a:noAutofit/>
          </a:bodyPr>
          <a:lstStyle/>
          <a:p>
            <a:pPr>
              <a:lnSpc>
                <a:spcPct val="100000"/>
              </a:lnSpc>
              <a:spcBef>
                <a:spcPts val="0"/>
              </a:spcBef>
            </a:pPr>
            <a:r>
              <a:rPr lang="en-US" sz="2600" dirty="0">
                <a:latin typeface="Tw Cen MT" panose="020B0602020104020603" pitchFamily="34" charset="0"/>
              </a:rPr>
              <a:t>Cash-flow covenants (</a:t>
            </a:r>
            <a:r>
              <a:rPr lang="en-US" sz="2600" b="1" dirty="0">
                <a:latin typeface="Tw Cen MT" panose="020B0602020104020603" pitchFamily="34" charset="0"/>
              </a:rPr>
              <a:t>CF</a:t>
            </a:r>
            <a:r>
              <a:rPr lang="en-US" sz="2600" dirty="0">
                <a:latin typeface="Tw Cen MT" panose="020B0602020104020603" pitchFamily="34" charset="0"/>
              </a:rPr>
              <a:t>s) require the borrowers to maintain ample cash. </a:t>
            </a:r>
          </a:p>
          <a:p>
            <a:pPr>
              <a:lnSpc>
                <a:spcPct val="100000"/>
              </a:lnSpc>
              <a:spcBef>
                <a:spcPts val="0"/>
              </a:spcBef>
            </a:pPr>
            <a:r>
              <a:rPr lang="en-US" sz="2600" dirty="0">
                <a:latin typeface="Tw Cen MT" panose="020B0602020104020603" pitchFamily="34" charset="0"/>
              </a:rPr>
              <a:t>Dummy for high </a:t>
            </a:r>
            <a:r>
              <a:rPr lang="en-US" sz="2600" b="1" dirty="0">
                <a:latin typeface="Tw Cen MT" panose="020B0602020104020603" pitchFamily="34" charset="0"/>
              </a:rPr>
              <a:t>UD</a:t>
            </a:r>
            <a:r>
              <a:rPr lang="en-US" sz="2600" dirty="0">
                <a:latin typeface="Tw Cen MT" panose="020B0602020104020603" pitchFamily="34" charset="0"/>
              </a:rPr>
              <a:t>s, a dummy for </a:t>
            </a:r>
            <a:r>
              <a:rPr lang="en-US" sz="2600" b="1" dirty="0">
                <a:latin typeface="Tw Cen MT" panose="020B0602020104020603" pitchFamily="34" charset="0"/>
              </a:rPr>
              <a:t>CF</a:t>
            </a:r>
            <a:r>
              <a:rPr lang="en-US" sz="2600" dirty="0">
                <a:latin typeface="Tw Cen MT" panose="020B0602020104020603" pitchFamily="34" charset="0"/>
              </a:rPr>
              <a:t>s, and a </a:t>
            </a:r>
            <a:r>
              <a:rPr lang="en-US" sz="2600" b="1" dirty="0">
                <a:latin typeface="Tw Cen MT" panose="020B0602020104020603" pitchFamily="34" charset="0"/>
              </a:rPr>
              <a:t>UD-CF</a:t>
            </a:r>
            <a:r>
              <a:rPr lang="en-US" sz="2600" dirty="0">
                <a:latin typeface="Tw Cen MT" panose="020B0602020104020603" pitchFamily="34" charset="0"/>
              </a:rPr>
              <a:t> combination dummy. </a:t>
            </a:r>
          </a:p>
          <a:p>
            <a:pPr>
              <a:lnSpc>
                <a:spcPct val="100000"/>
              </a:lnSpc>
              <a:spcBef>
                <a:spcPts val="0"/>
              </a:spcBef>
            </a:pPr>
            <a:r>
              <a:rPr lang="en-US" sz="2600" dirty="0">
                <a:latin typeface="Tw Cen MT" panose="020B0602020104020603" pitchFamily="34" charset="0"/>
              </a:rPr>
              <a:t>Two-prong “protection” from drawdowns strengthens the channel (col. 3).</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14</a:t>
            </a:fld>
            <a:endParaRPr lang="en-US" sz="1600" dirty="0"/>
          </a:p>
        </p:txBody>
      </p:sp>
      <p:pic>
        <p:nvPicPr>
          <p:cNvPr id="5" name="Picture 4">
            <a:extLst>
              <a:ext uri="{FF2B5EF4-FFF2-40B4-BE49-F238E27FC236}">
                <a16:creationId xmlns:a16="http://schemas.microsoft.com/office/drawing/2014/main" id="{1D3FEA50-CEAC-49AA-B83B-420226BDC8CC}"/>
              </a:ext>
            </a:extLst>
          </p:cNvPr>
          <p:cNvPicPr>
            <a:picLocks noChangeAspect="1"/>
          </p:cNvPicPr>
          <p:nvPr/>
        </p:nvPicPr>
        <p:blipFill>
          <a:blip r:embed="rId3"/>
          <a:stretch>
            <a:fillRect/>
          </a:stretch>
        </p:blipFill>
        <p:spPr>
          <a:xfrm>
            <a:off x="1461482" y="2372529"/>
            <a:ext cx="9269035" cy="4348946"/>
          </a:xfrm>
          <a:prstGeom prst="rect">
            <a:avLst/>
          </a:prstGeom>
        </p:spPr>
      </p:pic>
      <p:sp>
        <p:nvSpPr>
          <p:cNvPr id="8" name="Rectangle 7">
            <a:extLst>
              <a:ext uri="{FF2B5EF4-FFF2-40B4-BE49-F238E27FC236}">
                <a16:creationId xmlns:a16="http://schemas.microsoft.com/office/drawing/2014/main" id="{16D6267C-9C28-4144-8A7C-F2D56DF7C3FC}"/>
              </a:ext>
            </a:extLst>
          </p:cNvPr>
          <p:cNvSpPr/>
          <p:nvPr/>
        </p:nvSpPr>
        <p:spPr>
          <a:xfrm>
            <a:off x="1581972" y="4354105"/>
            <a:ext cx="8724078" cy="260207"/>
          </a:xfrm>
          <a:prstGeom prst="rect">
            <a:avLst/>
          </a:prstGeom>
          <a:solidFill>
            <a:srgbClr val="00B0F0">
              <a:alpha val="20000"/>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DC8B689-D4AC-46CE-A66A-0E9C16E00B01}"/>
              </a:ext>
            </a:extLst>
          </p:cNvPr>
          <p:cNvSpPr/>
          <p:nvPr/>
        </p:nvSpPr>
        <p:spPr>
          <a:xfrm>
            <a:off x="1589568" y="4761179"/>
            <a:ext cx="8724078" cy="260207"/>
          </a:xfrm>
          <a:prstGeom prst="rect">
            <a:avLst/>
          </a:prstGeom>
          <a:solidFill>
            <a:srgbClr val="FFC000">
              <a:alpha val="20000"/>
            </a:srgb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84357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u="sng" dirty="0">
                <a:solidFill>
                  <a:schemeClr val="accent1">
                    <a:lumMod val="50000"/>
                  </a:schemeClr>
                </a:solidFill>
                <a:latin typeface="Tw Cen MT" panose="020B0602020104020603" pitchFamily="34" charset="0"/>
              </a:rPr>
              <a:t>Some bank characteristics amplify, others mitigate</a:t>
            </a:r>
          </a:p>
        </p:txBody>
      </p:sp>
      <p:sp>
        <p:nvSpPr>
          <p:cNvPr id="3" name="Content Placeholder 2"/>
          <p:cNvSpPr>
            <a:spLocks noGrp="1"/>
          </p:cNvSpPr>
          <p:nvPr>
            <p:ph idx="1"/>
          </p:nvPr>
        </p:nvSpPr>
        <p:spPr>
          <a:xfrm>
            <a:off x="389522" y="1039724"/>
            <a:ext cx="11020927" cy="2027144"/>
          </a:xfrm>
        </p:spPr>
        <p:txBody>
          <a:bodyPr>
            <a:noAutofit/>
          </a:bodyPr>
          <a:lstStyle/>
          <a:p>
            <a:pPr>
              <a:lnSpc>
                <a:spcPct val="100000"/>
              </a:lnSpc>
              <a:spcBef>
                <a:spcPts val="0"/>
              </a:spcBef>
            </a:pPr>
            <a:r>
              <a:rPr lang="en-US" sz="2600" dirty="0">
                <a:latin typeface="Tw Cen MT" panose="020B0602020104020603" pitchFamily="34" charset="0"/>
              </a:rPr>
              <a:t>Importance of bank characteristics.</a:t>
            </a:r>
          </a:p>
          <a:p>
            <a:pPr lvl="1">
              <a:lnSpc>
                <a:spcPct val="100000"/>
              </a:lnSpc>
              <a:spcBef>
                <a:spcPts val="0"/>
              </a:spcBef>
            </a:pPr>
            <a:r>
              <a:rPr lang="en-US" sz="2600" dirty="0">
                <a:latin typeface="Tw Cen MT" panose="020B0602020104020603" pitchFamily="34" charset="0"/>
              </a:rPr>
              <a:t>Powers of bank supervision and degree of bank financial statement transparency from Barth, Caprio, and Levine’s surveys.</a:t>
            </a:r>
          </a:p>
          <a:p>
            <a:pPr>
              <a:lnSpc>
                <a:spcPct val="100000"/>
              </a:lnSpc>
              <a:spcBef>
                <a:spcPts val="0"/>
              </a:spcBef>
            </a:pPr>
            <a:endParaRPr lang="en-US" sz="2600" dirty="0">
              <a:latin typeface="Tw Cen MT" panose="020B0602020104020603" pitchFamily="34" charset="0"/>
            </a:endParaRPr>
          </a:p>
          <a:p>
            <a:pPr>
              <a:lnSpc>
                <a:spcPct val="100000"/>
              </a:lnSpc>
              <a:spcBef>
                <a:spcPts val="0"/>
              </a:spcBef>
            </a:pPr>
            <a:endParaRPr lang="en-US" sz="2600" dirty="0">
              <a:latin typeface="Tw Cen MT" panose="020B0602020104020603" pitchFamily="34" charset="0"/>
            </a:endParaRPr>
          </a:p>
          <a:p>
            <a:pPr marL="0" indent="0">
              <a:lnSpc>
                <a:spcPct val="100000"/>
              </a:lnSpc>
              <a:spcBef>
                <a:spcPts val="0"/>
              </a:spcBef>
              <a:buNone/>
            </a:pPr>
            <a:r>
              <a:rPr lang="en-US" sz="2600" dirty="0">
                <a:latin typeface="Tw Cen MT" panose="020B0602020104020603" pitchFamily="34" charset="0"/>
              </a:rPr>
              <a:t> </a:t>
            </a:r>
          </a:p>
          <a:p>
            <a:pPr>
              <a:lnSpc>
                <a:spcPct val="100000"/>
              </a:lnSpc>
              <a:spcBef>
                <a:spcPts val="0"/>
              </a:spcBef>
            </a:pPr>
            <a:endParaRPr lang="en-US" sz="2600" dirty="0">
              <a:latin typeface="Tw Cen MT" panose="020B0602020104020603" pitchFamily="34" charset="0"/>
            </a:endParaRPr>
          </a:p>
          <a:p>
            <a:pPr>
              <a:lnSpc>
                <a:spcPct val="100000"/>
              </a:lnSpc>
            </a:pPr>
            <a:endParaRPr lang="en-US" sz="2600" dirty="0">
              <a:latin typeface="Tw Cen MT" panose="020B0602020104020603" pitchFamily="34" charset="0"/>
            </a:endParaRPr>
          </a:p>
          <a:p>
            <a:pPr>
              <a:lnSpc>
                <a:spcPct val="100000"/>
              </a:lnSpc>
            </a:pPr>
            <a:r>
              <a:rPr lang="en-US" sz="2600" dirty="0">
                <a:latin typeface="Tw Cen MT" panose="020B0602020104020603" pitchFamily="34" charset="0"/>
              </a:rPr>
              <a:t>Channel stability: The channel operated before the GFC but it has weakened since.</a:t>
            </a:r>
          </a:p>
          <a:p>
            <a:pPr lvl="1">
              <a:lnSpc>
                <a:spcPct val="100000"/>
              </a:lnSpc>
            </a:pPr>
            <a:r>
              <a:rPr lang="en-US" sz="2600" dirty="0">
                <a:latin typeface="Tw Cen MT" panose="020B0602020104020603" pitchFamily="34" charset="0"/>
              </a:rPr>
              <a:t>Speculatively: Banks learned from the GFC, post-GFC regulatory and supervisory changes.</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15</a:t>
            </a:fld>
            <a:endParaRPr lang="en-US" sz="1600" dirty="0"/>
          </a:p>
        </p:txBody>
      </p:sp>
      <p:sp>
        <p:nvSpPr>
          <p:cNvPr id="7" name="Content Placeholder 2"/>
          <p:cNvSpPr txBox="1">
            <a:spLocks/>
          </p:cNvSpPr>
          <p:nvPr/>
        </p:nvSpPr>
        <p:spPr>
          <a:xfrm>
            <a:off x="811530" y="2358390"/>
            <a:ext cx="4561843" cy="38519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Tw Cen MT" panose="020B0602020104020603" pitchFamily="34" charset="0"/>
            </a:endParaRPr>
          </a:p>
        </p:txBody>
      </p:sp>
      <p:graphicFrame>
        <p:nvGraphicFramePr>
          <p:cNvPr id="5" name="Table 5">
            <a:extLst>
              <a:ext uri="{FF2B5EF4-FFF2-40B4-BE49-F238E27FC236}">
                <a16:creationId xmlns:a16="http://schemas.microsoft.com/office/drawing/2014/main" id="{5E758678-B333-48C6-9AA1-61B739007E5A}"/>
              </a:ext>
            </a:extLst>
          </p:cNvPr>
          <p:cNvGraphicFramePr>
            <a:graphicFrameLocks noGrp="1"/>
          </p:cNvGraphicFramePr>
          <p:nvPr>
            <p:extLst>
              <p:ext uri="{D42A27DB-BD31-4B8C-83A1-F6EECF244321}">
                <p14:modId xmlns:p14="http://schemas.microsoft.com/office/powerpoint/2010/main" val="2600649940"/>
              </p:ext>
            </p:extLst>
          </p:nvPr>
        </p:nvGraphicFramePr>
        <p:xfrm>
          <a:off x="630519" y="2514600"/>
          <a:ext cx="11170706" cy="1828800"/>
        </p:xfrm>
        <a:graphic>
          <a:graphicData uri="http://schemas.openxmlformats.org/drawingml/2006/table">
            <a:tbl>
              <a:tblPr firstRow="1" bandRow="1">
                <a:tableStyleId>{5C22544A-7EE6-4342-B048-85BDC9FD1C3A}</a:tableStyleId>
              </a:tblPr>
              <a:tblGrid>
                <a:gridCol w="5585353">
                  <a:extLst>
                    <a:ext uri="{9D8B030D-6E8A-4147-A177-3AD203B41FA5}">
                      <a16:colId xmlns:a16="http://schemas.microsoft.com/office/drawing/2014/main" val="4253592007"/>
                    </a:ext>
                  </a:extLst>
                </a:gridCol>
                <a:gridCol w="5585353">
                  <a:extLst>
                    <a:ext uri="{9D8B030D-6E8A-4147-A177-3AD203B41FA5}">
                      <a16:colId xmlns:a16="http://schemas.microsoft.com/office/drawing/2014/main" val="2983805666"/>
                    </a:ext>
                  </a:extLst>
                </a:gridCol>
              </a:tblGrid>
              <a:tr h="381045">
                <a:tc>
                  <a:txBody>
                    <a:bodyPr/>
                    <a:lstStyle/>
                    <a:p>
                      <a:pPr algn="ctr"/>
                      <a:r>
                        <a:rPr lang="en-US" sz="2400" dirty="0">
                          <a:latin typeface="Tw Cen MT" panose="020B0602020104020603" pitchFamily="34" charset="0"/>
                        </a:rPr>
                        <a:t>More risk-taking</a:t>
                      </a:r>
                    </a:p>
                  </a:txBody>
                  <a:tcPr/>
                </a:tc>
                <a:tc>
                  <a:txBody>
                    <a:bodyPr/>
                    <a:lstStyle/>
                    <a:p>
                      <a:pPr algn="ctr"/>
                      <a:r>
                        <a:rPr lang="en-US" sz="2400" dirty="0">
                          <a:latin typeface="Tw Cen MT" panose="020B0602020104020603" pitchFamily="34" charset="0"/>
                        </a:rPr>
                        <a:t>Less risk-taking</a:t>
                      </a:r>
                    </a:p>
                  </a:txBody>
                  <a:tcPr/>
                </a:tc>
                <a:extLst>
                  <a:ext uri="{0D108BD9-81ED-4DB2-BD59-A6C34878D82A}">
                    <a16:rowId xmlns:a16="http://schemas.microsoft.com/office/drawing/2014/main" val="3329165892"/>
                  </a:ext>
                </a:extLst>
              </a:tr>
              <a:tr h="381045">
                <a:tc>
                  <a:txBody>
                    <a:bodyPr/>
                    <a:lstStyle/>
                    <a:p>
                      <a:r>
                        <a:rPr lang="en-US" sz="2400" dirty="0">
                          <a:latin typeface="Tw Cen MT" panose="020B0602020104020603" pitchFamily="34" charset="0"/>
                        </a:rPr>
                        <a:t>Foreign banks</a:t>
                      </a:r>
                    </a:p>
                  </a:txBody>
                  <a:tcPr/>
                </a:tc>
                <a:tc>
                  <a:txBody>
                    <a:bodyPr/>
                    <a:lstStyle/>
                    <a:p>
                      <a:r>
                        <a:rPr lang="en-US" sz="2400" dirty="0">
                          <a:latin typeface="Tw Cen MT" panose="020B0602020104020603" pitchFamily="34" charset="0"/>
                        </a:rPr>
                        <a:t>More powerful bank supervision </a:t>
                      </a:r>
                    </a:p>
                  </a:txBody>
                  <a:tcPr/>
                </a:tc>
                <a:extLst>
                  <a:ext uri="{0D108BD9-81ED-4DB2-BD59-A6C34878D82A}">
                    <a16:rowId xmlns:a16="http://schemas.microsoft.com/office/drawing/2014/main" val="1033459217"/>
                  </a:ext>
                </a:extLst>
              </a:tr>
              <a:tr h="381045">
                <a:tc>
                  <a:txBody>
                    <a:bodyPr/>
                    <a:lstStyle/>
                    <a:p>
                      <a:endParaRPr lang="en-US" sz="2400" dirty="0">
                        <a:latin typeface="Tw Cen MT" panose="020B0602020104020603" pitchFamily="34" charset="0"/>
                      </a:endParaRPr>
                    </a:p>
                  </a:txBody>
                  <a:tcPr/>
                </a:tc>
                <a:tc>
                  <a:txBody>
                    <a:bodyPr/>
                    <a:lstStyle/>
                    <a:p>
                      <a:r>
                        <a:rPr lang="en-US" sz="2400" dirty="0">
                          <a:latin typeface="Tw Cen MT" panose="020B0602020104020603" pitchFamily="34" charset="0"/>
                        </a:rPr>
                        <a:t>More transparent bank financial statements</a:t>
                      </a:r>
                    </a:p>
                  </a:txBody>
                  <a:tcPr/>
                </a:tc>
                <a:extLst>
                  <a:ext uri="{0D108BD9-81ED-4DB2-BD59-A6C34878D82A}">
                    <a16:rowId xmlns:a16="http://schemas.microsoft.com/office/drawing/2014/main" val="3023841466"/>
                  </a:ext>
                </a:extLst>
              </a:tr>
              <a:tr h="4418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Tw Cen MT" panose="020B0602020104020603" pitchFamily="34" charset="0"/>
                        </a:rPr>
                        <a:t>(Tentative) Banks with more internal liquidity</a:t>
                      </a:r>
                    </a:p>
                  </a:txBody>
                  <a:tcPr/>
                </a:tc>
                <a:tc>
                  <a:txBody>
                    <a:bodyPr/>
                    <a:lstStyle/>
                    <a:p>
                      <a:r>
                        <a:rPr lang="en-US" sz="2400" dirty="0">
                          <a:latin typeface="Tw Cen MT" panose="020B0602020104020603" pitchFamily="34" charset="0"/>
                        </a:rPr>
                        <a:t>(Tentative) Better capitalized banks</a:t>
                      </a:r>
                    </a:p>
                  </a:txBody>
                  <a:tcPr/>
                </a:tc>
                <a:extLst>
                  <a:ext uri="{0D108BD9-81ED-4DB2-BD59-A6C34878D82A}">
                    <a16:rowId xmlns:a16="http://schemas.microsoft.com/office/drawing/2014/main" val="640507285"/>
                  </a:ext>
                </a:extLst>
              </a:tr>
            </a:tbl>
          </a:graphicData>
        </a:graphic>
      </p:graphicFrame>
    </p:spTree>
    <p:extLst>
      <p:ext uri="{BB962C8B-B14F-4D97-AF65-F5344CB8AC3E}">
        <p14:creationId xmlns:p14="http://schemas.microsoft.com/office/powerpoint/2010/main" val="3952899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normAutofit/>
          </a:bodyPr>
          <a:lstStyle/>
          <a:p>
            <a:pPr algn="ctr"/>
            <a:r>
              <a:rPr lang="en-US" u="sng" dirty="0">
                <a:solidFill>
                  <a:schemeClr val="accent1">
                    <a:lumMod val="50000"/>
                  </a:schemeClr>
                </a:solidFill>
                <a:latin typeface="Tw Cen MT" panose="020B0602020104020603" pitchFamily="34" charset="0"/>
              </a:rPr>
              <a:t>Conclusions</a:t>
            </a:r>
          </a:p>
        </p:txBody>
      </p:sp>
      <p:sp>
        <p:nvSpPr>
          <p:cNvPr id="3" name="Content Placeholder 2"/>
          <p:cNvSpPr>
            <a:spLocks noGrp="1"/>
          </p:cNvSpPr>
          <p:nvPr>
            <p:ph idx="1"/>
          </p:nvPr>
        </p:nvSpPr>
        <p:spPr>
          <a:xfrm>
            <a:off x="460692" y="1325563"/>
            <a:ext cx="11171327" cy="2027144"/>
          </a:xfrm>
        </p:spPr>
        <p:txBody>
          <a:bodyPr>
            <a:noAutofit/>
          </a:bodyPr>
          <a:lstStyle/>
          <a:p>
            <a:pPr>
              <a:lnSpc>
                <a:spcPct val="100000"/>
              </a:lnSpc>
            </a:pPr>
            <a:r>
              <a:rPr lang="en-US" sz="2600" dirty="0">
                <a:latin typeface="Tw Cen MT" panose="020B0602020104020603" pitchFamily="34" charset="0"/>
              </a:rPr>
              <a:t>Banks appreciate the regularity that borrowers are more likely to draw on the lines when they are in difficulty. </a:t>
            </a:r>
          </a:p>
          <a:p>
            <a:pPr>
              <a:lnSpc>
                <a:spcPct val="100000"/>
              </a:lnSpc>
            </a:pPr>
            <a:r>
              <a:rPr lang="en-US" sz="2600" dirty="0">
                <a:latin typeface="Tw Cen MT" panose="020B0602020104020603" pitchFamily="34" charset="0"/>
              </a:rPr>
              <a:t>Risk-taking channel operates only through originations of risky credit lines that are ex ante least likely to be drawn. </a:t>
            </a:r>
          </a:p>
          <a:p>
            <a:pPr>
              <a:lnSpc>
                <a:spcPct val="100000"/>
              </a:lnSpc>
            </a:pPr>
            <a:r>
              <a:rPr lang="en-US" sz="2600" dirty="0">
                <a:latin typeface="Tw Cen MT" panose="020B0602020104020603" pitchFamily="34" charset="0"/>
              </a:rPr>
              <a:t>Some banks exposed to such lines might not handle mass drawdowns in a stress episode.</a:t>
            </a:r>
          </a:p>
          <a:p>
            <a:pPr>
              <a:lnSpc>
                <a:spcPct val="100000"/>
              </a:lnSpc>
            </a:pPr>
            <a:r>
              <a:rPr lang="de-DE" sz="2600" dirty="0">
                <a:latin typeface="Tw Cen MT" panose="020B0602020104020603" pitchFamily="34" charset="0"/>
              </a:rPr>
              <a:t>With bets on lines to remain undrawn going wrong, the </a:t>
            </a:r>
            <a:r>
              <a:rPr lang="en-US" sz="2600" dirty="0">
                <a:latin typeface="Tw Cen MT" panose="020B0602020104020603" pitchFamily="34" charset="0"/>
              </a:rPr>
              <a:t>capacity of these banks to be liquidity providers could weaken more than that of the others.</a:t>
            </a:r>
          </a:p>
          <a:p>
            <a:pPr lvl="1">
              <a:lnSpc>
                <a:spcPct val="100000"/>
              </a:lnSpc>
            </a:pPr>
            <a:r>
              <a:rPr lang="en-US" sz="2600" dirty="0">
                <a:latin typeface="Tw Cen MT" panose="020B0602020104020603" pitchFamily="34" charset="0"/>
              </a:rPr>
              <a:t>Not focusing on the risk of existing lines: In the pandemic, b/c of drawdowns, cutbacks in loan supply, </a:t>
            </a:r>
            <a:r>
              <a:rPr lang="de-DE" sz="2600" dirty="0">
                <a:latin typeface="Tw Cen MT" panose="020B0602020104020603" pitchFamily="34" charset="0"/>
              </a:rPr>
              <a:t>redistribution </a:t>
            </a:r>
            <a:r>
              <a:rPr lang="de-DE" sz="2600">
                <a:latin typeface="Tw Cen MT" panose="020B0602020104020603" pitchFamily="34" charset="0"/>
              </a:rPr>
              <a:t>of credit </a:t>
            </a:r>
            <a:r>
              <a:rPr lang="de-DE" sz="2600" dirty="0">
                <a:latin typeface="Tw Cen MT" panose="020B0602020104020603" pitchFamily="34" charset="0"/>
              </a:rPr>
              <a:t>from small to large firms (Greenwald, Krainer, and Paul,  2020 &amp; Kapan and Minoiu, 2021).</a:t>
            </a:r>
          </a:p>
          <a:p>
            <a:pPr marL="0" indent="0">
              <a:lnSpc>
                <a:spcPct val="100000"/>
              </a:lnSpc>
              <a:buNone/>
            </a:pPr>
            <a:endParaRPr lang="en-US" sz="2600" dirty="0">
              <a:latin typeface="Tw Cen MT" panose="020B0602020104020603" pitchFamily="34" charset="0"/>
            </a:endParaRPr>
          </a:p>
        </p:txBody>
      </p:sp>
      <p:sp>
        <p:nvSpPr>
          <p:cNvPr id="4" name="Slide Number Placeholder 3"/>
          <p:cNvSpPr>
            <a:spLocks noGrp="1"/>
          </p:cNvSpPr>
          <p:nvPr>
            <p:ph type="sldNum" sz="quarter" idx="12"/>
          </p:nvPr>
        </p:nvSpPr>
        <p:spPr/>
        <p:txBody>
          <a:bodyPr/>
          <a:lstStyle/>
          <a:p>
            <a:fld id="{BA444A77-9D08-4226-850C-BC17C353E3F5}" type="slidenum">
              <a:rPr lang="en-US" sz="1600" smtClean="0"/>
              <a:t>16</a:t>
            </a:fld>
            <a:endParaRPr lang="en-US" sz="1600" dirty="0"/>
          </a:p>
        </p:txBody>
      </p:sp>
      <p:sp>
        <p:nvSpPr>
          <p:cNvPr id="7" name="Content Placeholder 2"/>
          <p:cNvSpPr txBox="1">
            <a:spLocks/>
          </p:cNvSpPr>
          <p:nvPr/>
        </p:nvSpPr>
        <p:spPr>
          <a:xfrm>
            <a:off x="811530" y="2358390"/>
            <a:ext cx="4561843" cy="38519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Tw Cen MT" panose="020B0602020104020603" pitchFamily="34" charset="0"/>
            </a:endParaRPr>
          </a:p>
        </p:txBody>
      </p:sp>
    </p:spTree>
    <p:extLst>
      <p:ext uri="{BB962C8B-B14F-4D97-AF65-F5344CB8AC3E}">
        <p14:creationId xmlns:p14="http://schemas.microsoft.com/office/powerpoint/2010/main" val="2296528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Introduction</a:t>
            </a:r>
          </a:p>
        </p:txBody>
      </p:sp>
      <p:sp>
        <p:nvSpPr>
          <p:cNvPr id="3" name="Content Placeholder 2"/>
          <p:cNvSpPr>
            <a:spLocks noGrp="1"/>
          </p:cNvSpPr>
          <p:nvPr>
            <p:ph idx="1"/>
          </p:nvPr>
        </p:nvSpPr>
        <p:spPr>
          <a:xfrm>
            <a:off x="767714" y="1254126"/>
            <a:ext cx="10844183" cy="5173662"/>
          </a:xfrm>
        </p:spPr>
        <p:txBody>
          <a:bodyPr>
            <a:noAutofit/>
          </a:bodyPr>
          <a:lstStyle/>
          <a:p>
            <a:pPr>
              <a:lnSpc>
                <a:spcPct val="100000"/>
              </a:lnSpc>
            </a:pPr>
            <a:r>
              <a:rPr lang="en-US" sz="2600" dirty="0">
                <a:latin typeface="Tw Cen MT" panose="020B0602020104020603" pitchFamily="34" charset="0"/>
              </a:rPr>
              <a:t>In the U.S., originations of syndicated corporate credit lines far exceed those of syndicated corporate term loans.</a:t>
            </a:r>
          </a:p>
          <a:p>
            <a:pPr>
              <a:lnSpc>
                <a:spcPct val="100000"/>
              </a:lnSpc>
            </a:pPr>
            <a:r>
              <a:rPr lang="en-US" sz="2600" dirty="0">
                <a:latin typeface="Tw Cen MT" panose="020B0602020104020603" pitchFamily="34" charset="0"/>
              </a:rPr>
              <a:t>With the GFC and the pandemic, attention to lines because of massive drawdowns.</a:t>
            </a:r>
          </a:p>
          <a:p>
            <a:pPr>
              <a:lnSpc>
                <a:spcPct val="100000"/>
              </a:lnSpc>
            </a:pPr>
            <a:r>
              <a:rPr lang="en-US" sz="2600" dirty="0">
                <a:latin typeface="Tw Cen MT" panose="020B0602020104020603" pitchFamily="34" charset="0"/>
              </a:rPr>
              <a:t>Not much known about a risk-taking channel of monetary policy that operates through originations of lines. </a:t>
            </a:r>
          </a:p>
          <a:p>
            <a:pPr lvl="1">
              <a:lnSpc>
                <a:spcPct val="100000"/>
              </a:lnSpc>
            </a:pPr>
            <a:r>
              <a:rPr lang="en-US" sz="2600" dirty="0">
                <a:latin typeface="Tw Cen MT" panose="020B0602020104020603" pitchFamily="34" charset="0"/>
              </a:rPr>
              <a:t>For good reasons? </a:t>
            </a:r>
          </a:p>
          <a:p>
            <a:pPr>
              <a:lnSpc>
                <a:spcPct val="100000"/>
              </a:lnSpc>
            </a:pPr>
            <a:r>
              <a:rPr lang="en-US" sz="2600" dirty="0">
                <a:latin typeface="Tw Cen MT" panose="020B0602020104020603" pitchFamily="34" charset="0"/>
              </a:rPr>
              <a:t>Lines differ from loans, so methods and findings for term loans may not apply. </a:t>
            </a:r>
          </a:p>
          <a:p>
            <a:pPr>
              <a:lnSpc>
                <a:spcPct val="100000"/>
              </a:lnSpc>
            </a:pPr>
            <a:r>
              <a:rPr lang="en-US" sz="2600" dirty="0">
                <a:latin typeface="Tw Cen MT" panose="020B0602020104020603" pitchFamily="34" charset="0"/>
              </a:rPr>
              <a:t>Borrowers are more likely to draw on a line when they are in difficulty, the regularity that banks must appreciate. </a:t>
            </a:r>
          </a:p>
          <a:p>
            <a:pPr marL="0" indent="0">
              <a:lnSpc>
                <a:spcPct val="100000"/>
              </a:lnSpc>
              <a:buNone/>
            </a:pPr>
            <a:endParaRPr lang="en-US" sz="2400" dirty="0">
              <a:latin typeface="Tw Cen MT" panose="020B0602020104020603" pitchFamily="34" charset="0"/>
            </a:endParaRPr>
          </a:p>
        </p:txBody>
      </p:sp>
      <p:sp>
        <p:nvSpPr>
          <p:cNvPr id="4" name="Slide Number Placeholder 3"/>
          <p:cNvSpPr>
            <a:spLocks noGrp="1"/>
          </p:cNvSpPr>
          <p:nvPr>
            <p:ph type="sldNum" sz="quarter" idx="12"/>
          </p:nvPr>
        </p:nvSpPr>
        <p:spPr/>
        <p:txBody>
          <a:bodyPr/>
          <a:lstStyle/>
          <a:p>
            <a:fld id="{BA444A77-9D08-4226-850C-BC17C353E3F5}" type="slidenum">
              <a:rPr lang="en-US" sz="1600" smtClean="0"/>
              <a:t>2</a:t>
            </a:fld>
            <a:endParaRPr lang="en-US" sz="1600" dirty="0"/>
          </a:p>
        </p:txBody>
      </p:sp>
    </p:spTree>
    <p:extLst>
      <p:ext uri="{BB962C8B-B14F-4D97-AF65-F5344CB8AC3E}">
        <p14:creationId xmlns:p14="http://schemas.microsoft.com/office/powerpoint/2010/main" val="3997645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First rule of originating a risky credit line</a:t>
            </a:r>
          </a:p>
        </p:txBody>
      </p:sp>
      <p:sp>
        <p:nvSpPr>
          <p:cNvPr id="3" name="Content Placeholder 2"/>
          <p:cNvSpPr>
            <a:spLocks noGrp="1"/>
          </p:cNvSpPr>
          <p:nvPr>
            <p:ph idx="1"/>
          </p:nvPr>
        </p:nvSpPr>
        <p:spPr>
          <a:xfrm>
            <a:off x="4010025" y="6047485"/>
            <a:ext cx="4600575" cy="673990"/>
          </a:xfrm>
        </p:spPr>
        <p:txBody>
          <a:bodyPr>
            <a:noAutofit/>
          </a:bodyPr>
          <a:lstStyle/>
          <a:p>
            <a:pPr>
              <a:lnSpc>
                <a:spcPct val="100000"/>
              </a:lnSpc>
            </a:pPr>
            <a:endParaRPr lang="en-US" dirty="0">
              <a:latin typeface="Tw Cen MT" panose="020B0602020104020603" pitchFamily="34" charset="0"/>
            </a:endParaRPr>
          </a:p>
          <a:p>
            <a:pPr lvl="1">
              <a:lnSpc>
                <a:spcPct val="100000"/>
              </a:lnSpc>
            </a:pPr>
            <a:endParaRPr lang="en-US" dirty="0">
              <a:latin typeface="Tw Cen MT" panose="020B0602020104020603" pitchFamily="34" charset="0"/>
            </a:endParaRPr>
          </a:p>
        </p:txBody>
      </p:sp>
      <p:sp>
        <p:nvSpPr>
          <p:cNvPr id="4" name="Slide Number Placeholder 3"/>
          <p:cNvSpPr>
            <a:spLocks noGrp="1"/>
          </p:cNvSpPr>
          <p:nvPr>
            <p:ph type="sldNum" sz="quarter" idx="12"/>
          </p:nvPr>
        </p:nvSpPr>
        <p:spPr/>
        <p:txBody>
          <a:bodyPr/>
          <a:lstStyle/>
          <a:p>
            <a:fld id="{BA444A77-9D08-4226-850C-BC17C353E3F5}" type="slidenum">
              <a:rPr lang="en-US" sz="1600" smtClean="0"/>
              <a:t>3</a:t>
            </a:fld>
            <a:endParaRPr lang="en-US" sz="1600" dirty="0"/>
          </a:p>
        </p:txBody>
      </p:sp>
      <p:pic>
        <p:nvPicPr>
          <p:cNvPr id="6" name="Picture 5">
            <a:extLst>
              <a:ext uri="{FF2B5EF4-FFF2-40B4-BE49-F238E27FC236}">
                <a16:creationId xmlns:a16="http://schemas.microsoft.com/office/drawing/2014/main" id="{9DA38BB5-2BB7-4F76-93DB-2CA3C5386CB7}"/>
              </a:ext>
            </a:extLst>
          </p:cNvPr>
          <p:cNvPicPr>
            <a:picLocks noChangeAspect="1"/>
          </p:cNvPicPr>
          <p:nvPr/>
        </p:nvPicPr>
        <p:blipFill>
          <a:blip r:embed="rId3"/>
          <a:stretch>
            <a:fillRect/>
          </a:stretch>
        </p:blipFill>
        <p:spPr>
          <a:xfrm>
            <a:off x="2989690" y="1355059"/>
            <a:ext cx="5829300" cy="5076825"/>
          </a:xfrm>
          <a:prstGeom prst="rect">
            <a:avLst/>
          </a:prstGeom>
        </p:spPr>
      </p:pic>
    </p:spTree>
    <p:extLst>
      <p:ext uri="{BB962C8B-B14F-4D97-AF65-F5344CB8AC3E}">
        <p14:creationId xmlns:p14="http://schemas.microsoft.com/office/powerpoint/2010/main" val="271184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Literature: Transmission meets loan contracting</a:t>
            </a:r>
          </a:p>
        </p:txBody>
      </p:sp>
      <p:sp>
        <p:nvSpPr>
          <p:cNvPr id="3" name="Content Placeholder 2"/>
          <p:cNvSpPr>
            <a:spLocks noGrp="1"/>
          </p:cNvSpPr>
          <p:nvPr>
            <p:ph idx="1"/>
          </p:nvPr>
        </p:nvSpPr>
        <p:spPr>
          <a:xfrm>
            <a:off x="767714" y="1095288"/>
            <a:ext cx="10656571" cy="3981623"/>
          </a:xfrm>
        </p:spPr>
        <p:txBody>
          <a:bodyPr>
            <a:noAutofit/>
          </a:bodyPr>
          <a:lstStyle/>
          <a:p>
            <a:pPr>
              <a:lnSpc>
                <a:spcPct val="100000"/>
              </a:lnSpc>
            </a:pPr>
            <a:r>
              <a:rPr lang="en-US" sz="2600" dirty="0">
                <a:latin typeface="Tw Cen MT" panose="020B0602020104020603" pitchFamily="34" charset="0"/>
              </a:rPr>
              <a:t>Literature strands: Syndication, loan contracting, and monetary policy transmission.</a:t>
            </a:r>
          </a:p>
          <a:p>
            <a:pPr>
              <a:lnSpc>
                <a:spcPct val="100000"/>
              </a:lnSpc>
            </a:pPr>
            <a:r>
              <a:rPr lang="en-US" sz="2600" dirty="0">
                <a:latin typeface="Tw Cen MT" panose="020B0602020104020603" pitchFamily="34" charset="0"/>
              </a:rPr>
              <a:t>Banks originate and retain corporate lines of credit.  </a:t>
            </a:r>
          </a:p>
          <a:p>
            <a:pPr>
              <a:lnSpc>
                <a:spcPct val="100000"/>
              </a:lnSpc>
            </a:pPr>
            <a:r>
              <a:rPr lang="en-US" sz="2600" dirty="0">
                <a:latin typeface="Tw Cen MT" panose="020B0602020104020603" pitchFamily="34" charset="0"/>
              </a:rPr>
              <a:t>Management of liquidity and capital risks by banks, in part through risk pricing.</a:t>
            </a:r>
          </a:p>
          <a:p>
            <a:pPr lvl="1">
              <a:lnSpc>
                <a:spcPct val="100000"/>
              </a:lnSpc>
            </a:pPr>
            <a:r>
              <a:rPr lang="en-US" sz="2600" dirty="0">
                <a:latin typeface="Tw Cen MT" panose="020B0602020104020603" pitchFamily="34" charset="0"/>
              </a:rPr>
              <a:t>Berg, Saunders, and Steffen (2016): Complex pricing of credit lines: </a:t>
            </a:r>
          </a:p>
          <a:p>
            <a:pPr lvl="2">
              <a:lnSpc>
                <a:spcPct val="100000"/>
              </a:lnSpc>
            </a:pPr>
            <a:r>
              <a:rPr lang="en-US" sz="2600" dirty="0">
                <a:latin typeface="Tw Cen MT" panose="020B0602020104020603" pitchFamily="34" charset="0"/>
              </a:rPr>
              <a:t>To compensate banks for options that contracts give borrowers, or/and </a:t>
            </a:r>
          </a:p>
          <a:p>
            <a:pPr lvl="2">
              <a:lnSpc>
                <a:spcPct val="100000"/>
              </a:lnSpc>
            </a:pPr>
            <a:r>
              <a:rPr lang="en-US" sz="2600" dirty="0">
                <a:latin typeface="Tw Cen MT" panose="020B0602020104020603" pitchFamily="34" charset="0"/>
              </a:rPr>
              <a:t>To screen borrowers for the likelihood of exercising the options.</a:t>
            </a:r>
          </a:p>
          <a:p>
            <a:pPr>
              <a:lnSpc>
                <a:spcPct val="100000"/>
              </a:lnSpc>
            </a:pPr>
            <a:r>
              <a:rPr lang="en-US" sz="2600" dirty="0">
                <a:latin typeface="Tw Cen MT" panose="020B0602020104020603" pitchFamily="34" charset="0"/>
              </a:rPr>
              <a:t>This paper: Originations of risky lines in response to policy rates, conditional on pricing of lines and bank characteristics. </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4</a:t>
            </a:fld>
            <a:endParaRPr lang="en-US" sz="1600" dirty="0"/>
          </a:p>
        </p:txBody>
      </p:sp>
    </p:spTree>
    <p:extLst>
      <p:ext uri="{BB962C8B-B14F-4D97-AF65-F5344CB8AC3E}">
        <p14:creationId xmlns:p14="http://schemas.microsoft.com/office/powerpoint/2010/main" val="257908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Data</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5</a:t>
            </a:fld>
            <a:endParaRPr lang="en-US" sz="1600" dirty="0"/>
          </a:p>
        </p:txBody>
      </p:sp>
      <p:sp>
        <p:nvSpPr>
          <p:cNvPr id="7" name="Content Placeholder 2"/>
          <p:cNvSpPr txBox="1">
            <a:spLocks/>
          </p:cNvSpPr>
          <p:nvPr/>
        </p:nvSpPr>
        <p:spPr>
          <a:xfrm>
            <a:off x="514669" y="1240782"/>
            <a:ext cx="11372530" cy="45531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600" dirty="0">
                <a:latin typeface="Tw Cen MT" panose="020B0602020104020603" pitchFamily="34" charset="0"/>
              </a:rPr>
              <a:t>Eventful period, with multiple monetary policy cycles, from 1995 to 2019.</a:t>
            </a:r>
          </a:p>
          <a:p>
            <a:pPr>
              <a:lnSpc>
                <a:spcPct val="100000"/>
              </a:lnSpc>
            </a:pPr>
            <a:r>
              <a:rPr lang="en-US" sz="2600" dirty="0">
                <a:latin typeface="Tw Cen MT" panose="020B0602020104020603" pitchFamily="34" charset="0"/>
              </a:rPr>
              <a:t>DealScan for U.S. dollar lines originated by U.S. and foreign banks to U.S. borrowers.</a:t>
            </a:r>
          </a:p>
          <a:p>
            <a:pPr lvl="1">
              <a:lnSpc>
                <a:spcPct val="100000"/>
              </a:lnSpc>
            </a:pPr>
            <a:r>
              <a:rPr lang="en-US" sz="2600" dirty="0">
                <a:latin typeface="Tw Cen MT" panose="020B0602020104020603" pitchFamily="34" charset="0"/>
              </a:rPr>
              <a:t>Multiple syndicates to the same borrower around the same time.</a:t>
            </a:r>
          </a:p>
          <a:p>
            <a:pPr>
              <a:lnSpc>
                <a:spcPct val="100000"/>
              </a:lnSpc>
            </a:pPr>
            <a:r>
              <a:rPr lang="en-US" sz="2600" dirty="0">
                <a:latin typeface="Tw Cen MT" panose="020B0602020104020603" pitchFamily="34" charset="0"/>
              </a:rPr>
              <a:t>Moody’s Expected Default Frequencies (</a:t>
            </a:r>
            <a:r>
              <a:rPr lang="en-US" sz="2600" b="1" dirty="0">
                <a:latin typeface="Tw Cen MT" panose="020B0602020104020603" pitchFamily="34" charset="0"/>
              </a:rPr>
              <a:t>EDFs</a:t>
            </a:r>
            <a:r>
              <a:rPr lang="en-US" sz="2600" dirty="0">
                <a:latin typeface="Tw Cen MT" panose="020B0602020104020603" pitchFamily="34" charset="0"/>
              </a:rPr>
              <a:t>) for borrowers’ ex ante credit risk.</a:t>
            </a:r>
          </a:p>
          <a:p>
            <a:pPr lvl="1">
              <a:lnSpc>
                <a:spcPct val="100000"/>
              </a:lnSpc>
            </a:pPr>
            <a:r>
              <a:rPr lang="en-US" sz="2600" dirty="0">
                <a:latin typeface="Tw Cen MT" panose="020B0602020104020603" pitchFamily="34" charset="0"/>
              </a:rPr>
              <a:t>Matched horizon of </a:t>
            </a:r>
            <a:r>
              <a:rPr lang="en-US" sz="2600" b="1" dirty="0">
                <a:latin typeface="Tw Cen MT" panose="020B0602020104020603" pitchFamily="34" charset="0"/>
              </a:rPr>
              <a:t>EDFs</a:t>
            </a:r>
            <a:r>
              <a:rPr lang="en-US" sz="2600" dirty="0">
                <a:latin typeface="Tw Cen MT" panose="020B0602020104020603" pitchFamily="34" charset="0"/>
              </a:rPr>
              <a:t> with maturities of lines. </a:t>
            </a:r>
          </a:p>
          <a:p>
            <a:pPr lvl="1">
              <a:lnSpc>
                <a:spcPct val="100000"/>
              </a:lnSpc>
            </a:pPr>
            <a:r>
              <a:rPr lang="en-US" sz="2600" dirty="0">
                <a:latin typeface="Tw Cen MT" panose="020B0602020104020603" pitchFamily="34" charset="0"/>
              </a:rPr>
              <a:t>Lines made to the same borrower may have different </a:t>
            </a:r>
            <a:r>
              <a:rPr lang="en-US" sz="2600" b="1" dirty="0">
                <a:latin typeface="Tw Cen MT" panose="020B0602020104020603" pitchFamily="34" charset="0"/>
              </a:rPr>
              <a:t>EDFs</a:t>
            </a:r>
            <a:r>
              <a:rPr lang="en-US" sz="2600" dirty="0">
                <a:latin typeface="Tw Cen MT" panose="020B0602020104020603" pitchFamily="34" charset="0"/>
              </a:rPr>
              <a:t>. </a:t>
            </a:r>
          </a:p>
          <a:p>
            <a:pPr>
              <a:lnSpc>
                <a:spcPct val="100000"/>
              </a:lnSpc>
            </a:pPr>
            <a:r>
              <a:rPr lang="en-US" sz="2600" dirty="0">
                <a:latin typeface="Tw Cen MT" panose="020B0602020104020603" pitchFamily="34" charset="0"/>
              </a:rPr>
              <a:t>Wu and Xia (2016)’s shadow federal funds rate to proxy a U.S. policy rate (</a:t>
            </a:r>
            <a:r>
              <a:rPr lang="en-US" sz="2600" b="1" dirty="0">
                <a:latin typeface="Tw Cen MT" panose="020B0602020104020603" pitchFamily="34" charset="0"/>
              </a:rPr>
              <a:t>R</a:t>
            </a:r>
            <a:r>
              <a:rPr lang="en-US" sz="2600" dirty="0">
                <a:latin typeface="Tw Cen MT" panose="020B0602020104020603" pitchFamily="34" charset="0"/>
              </a:rPr>
              <a:t>).</a:t>
            </a:r>
          </a:p>
          <a:p>
            <a:pPr>
              <a:lnSpc>
                <a:spcPct val="100000"/>
              </a:lnSpc>
            </a:pPr>
            <a:r>
              <a:rPr lang="en-US" sz="2600" dirty="0">
                <a:latin typeface="Tw Cen MT" panose="020B0602020104020603" pitchFamily="34" charset="0"/>
              </a:rPr>
              <a:t>Bank characteristics from Capital IQ and Barth, Caprio, and Levine’s global surveys of bank regulation and supervision. </a:t>
            </a:r>
          </a:p>
        </p:txBody>
      </p:sp>
    </p:spTree>
    <p:extLst>
      <p:ext uri="{BB962C8B-B14F-4D97-AF65-F5344CB8AC3E}">
        <p14:creationId xmlns:p14="http://schemas.microsoft.com/office/powerpoint/2010/main" val="3274740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Credit lines typically not as risky as term loans</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6</a:t>
            </a:fld>
            <a:endParaRPr lang="en-US" sz="1600" dirty="0"/>
          </a:p>
        </p:txBody>
      </p:sp>
      <p:sp>
        <p:nvSpPr>
          <p:cNvPr id="7" name="Content Placeholder 5">
            <a:extLst>
              <a:ext uri="{FF2B5EF4-FFF2-40B4-BE49-F238E27FC236}">
                <a16:creationId xmlns:a16="http://schemas.microsoft.com/office/drawing/2014/main" id="{22AFB08F-78A8-4747-B4CE-D8D731EC69F4}"/>
              </a:ext>
            </a:extLst>
          </p:cNvPr>
          <p:cNvSpPr>
            <a:spLocks noGrp="1"/>
          </p:cNvSpPr>
          <p:nvPr>
            <p:ph idx="1"/>
          </p:nvPr>
        </p:nvSpPr>
        <p:spPr>
          <a:xfrm>
            <a:off x="838200" y="1792442"/>
            <a:ext cx="4714875" cy="1047333"/>
          </a:xfrm>
        </p:spPr>
        <p:txBody>
          <a:bodyPr>
            <a:noAutofit/>
          </a:bodyPr>
          <a:lstStyle/>
          <a:p>
            <a:r>
              <a:rPr lang="en-US" sz="2400" dirty="0">
                <a:latin typeface="Tw Cen MT" panose="020B0602020104020603" pitchFamily="34" charset="0"/>
              </a:rPr>
              <a:t> </a:t>
            </a:r>
            <a:r>
              <a:rPr lang="en-US" sz="2600" dirty="0">
                <a:latin typeface="Tw Cen MT" panose="020B0602020104020603" pitchFamily="34" charset="0"/>
              </a:rPr>
              <a:t>Lines are not as risky as loans…   still a long right tail. </a:t>
            </a:r>
          </a:p>
        </p:txBody>
      </p:sp>
      <p:pic>
        <p:nvPicPr>
          <p:cNvPr id="8" name="Picture 7">
            <a:extLst>
              <a:ext uri="{FF2B5EF4-FFF2-40B4-BE49-F238E27FC236}">
                <a16:creationId xmlns:a16="http://schemas.microsoft.com/office/drawing/2014/main" id="{EB5D315B-01AE-4412-87F8-3F0562898846}"/>
              </a:ext>
            </a:extLst>
          </p:cNvPr>
          <p:cNvPicPr>
            <a:picLocks noChangeAspect="1"/>
          </p:cNvPicPr>
          <p:nvPr/>
        </p:nvPicPr>
        <p:blipFill>
          <a:blip r:embed="rId3"/>
          <a:stretch>
            <a:fillRect/>
          </a:stretch>
        </p:blipFill>
        <p:spPr>
          <a:xfrm>
            <a:off x="385347" y="2518201"/>
            <a:ext cx="5167728" cy="3768787"/>
          </a:xfrm>
          <a:prstGeom prst="rect">
            <a:avLst/>
          </a:prstGeom>
        </p:spPr>
      </p:pic>
      <p:pic>
        <p:nvPicPr>
          <p:cNvPr id="9" name="Picture 8">
            <a:extLst>
              <a:ext uri="{FF2B5EF4-FFF2-40B4-BE49-F238E27FC236}">
                <a16:creationId xmlns:a16="http://schemas.microsoft.com/office/drawing/2014/main" id="{57D23A6F-1D38-4425-8377-7FE1F2691E6F}"/>
              </a:ext>
            </a:extLst>
          </p:cNvPr>
          <p:cNvPicPr>
            <a:picLocks noChangeAspect="1"/>
          </p:cNvPicPr>
          <p:nvPr/>
        </p:nvPicPr>
        <p:blipFill>
          <a:blip r:embed="rId4"/>
          <a:stretch>
            <a:fillRect/>
          </a:stretch>
        </p:blipFill>
        <p:spPr>
          <a:xfrm>
            <a:off x="6572250" y="2590341"/>
            <a:ext cx="5067300" cy="3704580"/>
          </a:xfrm>
          <a:prstGeom prst="rect">
            <a:avLst/>
          </a:prstGeom>
        </p:spPr>
      </p:pic>
      <p:sp>
        <p:nvSpPr>
          <p:cNvPr id="10" name="Content Placeholder 5">
            <a:extLst>
              <a:ext uri="{FF2B5EF4-FFF2-40B4-BE49-F238E27FC236}">
                <a16:creationId xmlns:a16="http://schemas.microsoft.com/office/drawing/2014/main" id="{81E878CC-A804-4610-8D9C-3BE6C8FEB0F7}"/>
              </a:ext>
            </a:extLst>
          </p:cNvPr>
          <p:cNvSpPr txBox="1">
            <a:spLocks/>
          </p:cNvSpPr>
          <p:nvPr/>
        </p:nvSpPr>
        <p:spPr>
          <a:xfrm>
            <a:off x="6572250" y="1785276"/>
            <a:ext cx="4714875" cy="1047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latin typeface="Tw Cen MT" panose="020B0602020104020603" pitchFamily="34" charset="0"/>
              </a:rPr>
              <a:t>For lines, the cut-off for IG quality is at </a:t>
            </a:r>
            <a:r>
              <a:rPr lang="en-US" sz="2600" b="1" dirty="0">
                <a:latin typeface="Tw Cen MT" panose="020B0602020104020603" pitchFamily="34" charset="0"/>
              </a:rPr>
              <a:t>EDF</a:t>
            </a:r>
            <a:r>
              <a:rPr lang="en-US" sz="2600" dirty="0">
                <a:latin typeface="Tw Cen MT" panose="020B0602020104020603" pitchFamily="34" charset="0"/>
              </a:rPr>
              <a:t> of 1 pct. </a:t>
            </a:r>
          </a:p>
        </p:txBody>
      </p:sp>
      <p:sp>
        <p:nvSpPr>
          <p:cNvPr id="3" name="TextBox 2">
            <a:extLst>
              <a:ext uri="{FF2B5EF4-FFF2-40B4-BE49-F238E27FC236}">
                <a16:creationId xmlns:a16="http://schemas.microsoft.com/office/drawing/2014/main" id="{EDE72094-62C1-4D1A-AF6E-1573229241A3}"/>
              </a:ext>
            </a:extLst>
          </p:cNvPr>
          <p:cNvSpPr txBox="1"/>
          <p:nvPr/>
        </p:nvSpPr>
        <p:spPr>
          <a:xfrm>
            <a:off x="838200" y="1185472"/>
            <a:ext cx="8448675" cy="492443"/>
          </a:xfrm>
          <a:prstGeom prst="rect">
            <a:avLst/>
          </a:prstGeom>
          <a:noFill/>
        </p:spPr>
        <p:txBody>
          <a:bodyPr wrap="square" rtlCol="0">
            <a:spAutoFit/>
          </a:bodyPr>
          <a:lstStyle/>
          <a:p>
            <a:pPr marL="342900" indent="-342900">
              <a:buFont typeface="Arial" panose="020B0604020202020204" pitchFamily="34" charset="0"/>
              <a:buChar char="•"/>
            </a:pPr>
            <a:r>
              <a:rPr lang="en-US" sz="2600" dirty="0">
                <a:latin typeface="Tw Cen MT" panose="020B0602020104020603" pitchFamily="34" charset="0"/>
              </a:rPr>
              <a:t>Lines have shorter maturities. Lines are larger than loans.</a:t>
            </a:r>
          </a:p>
        </p:txBody>
      </p:sp>
    </p:spTree>
    <p:extLst>
      <p:ext uri="{BB962C8B-B14F-4D97-AF65-F5344CB8AC3E}">
        <p14:creationId xmlns:p14="http://schemas.microsoft.com/office/powerpoint/2010/main" val="1384410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Banks protect themselves against a drawdown shock</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7</a:t>
            </a:fld>
            <a:endParaRPr lang="en-US" sz="1600" dirty="0"/>
          </a:p>
        </p:txBody>
      </p:sp>
      <p:sp>
        <p:nvSpPr>
          <p:cNvPr id="7" name="Content Placeholder 2"/>
          <p:cNvSpPr txBox="1">
            <a:spLocks/>
          </p:cNvSpPr>
          <p:nvPr/>
        </p:nvSpPr>
        <p:spPr>
          <a:xfrm>
            <a:off x="721061" y="1325563"/>
            <a:ext cx="10749878" cy="45531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600" dirty="0">
                <a:latin typeface="Tw Cen MT" panose="020B0602020104020603" pitchFamily="34" charset="0"/>
              </a:rPr>
              <a:t>Borrowers are more likely to draw on lines when their situation deteriorates. </a:t>
            </a:r>
          </a:p>
          <a:p>
            <a:pPr>
              <a:lnSpc>
                <a:spcPct val="100000"/>
              </a:lnSpc>
            </a:pPr>
            <a:r>
              <a:rPr lang="en-US" sz="2600" dirty="0">
                <a:latin typeface="Tw Cen MT" panose="020B0602020104020603" pitchFamily="34" charset="0"/>
              </a:rPr>
              <a:t>Borrower’s option to draw on the line exposes the banks to liquidity and capital shocks.</a:t>
            </a:r>
          </a:p>
          <a:p>
            <a:pPr>
              <a:lnSpc>
                <a:spcPct val="100000"/>
              </a:lnSpc>
            </a:pPr>
            <a:r>
              <a:rPr lang="en-US" sz="2600" dirty="0">
                <a:latin typeface="Tw Cen MT" panose="020B0602020104020603" pitchFamily="34" charset="0"/>
              </a:rPr>
              <a:t>Banks may be stuck with high-risk on-balance-sheet exposures for quite some time.</a:t>
            </a:r>
          </a:p>
          <a:p>
            <a:pPr>
              <a:lnSpc>
                <a:spcPct val="100000"/>
              </a:lnSpc>
            </a:pPr>
            <a:r>
              <a:rPr lang="en-US" sz="2600" dirty="0">
                <a:latin typeface="Tw Cen MT" panose="020B0602020104020603" pitchFamily="34" charset="0"/>
              </a:rPr>
              <a:t>Berg, Saunders, and Steffen (2016): </a:t>
            </a:r>
          </a:p>
          <a:p>
            <a:pPr lvl="1">
              <a:lnSpc>
                <a:spcPct val="100000"/>
              </a:lnSpc>
            </a:pPr>
            <a:r>
              <a:rPr lang="en-US" sz="2600" dirty="0">
                <a:latin typeface="Tw Cen MT" panose="020B0602020104020603" pitchFamily="34" charset="0"/>
              </a:rPr>
              <a:t>Loan pricing correlated with ex post usage of lines. </a:t>
            </a:r>
          </a:p>
          <a:p>
            <a:pPr lvl="1">
              <a:lnSpc>
                <a:spcPct val="100000"/>
              </a:lnSpc>
            </a:pPr>
            <a:r>
              <a:rPr lang="en-US" sz="2600" dirty="0">
                <a:latin typeface="Tw Cen MT" panose="020B0602020104020603" pitchFamily="34" charset="0"/>
              </a:rPr>
              <a:t>Borrowers that pay a lower spread on an undrawn portion of the line but a higher spread on a drawn portion of the line are less likely to draw on their line.</a:t>
            </a:r>
          </a:p>
          <a:p>
            <a:pPr marL="457200" lvl="1" indent="0">
              <a:lnSpc>
                <a:spcPct val="100000"/>
              </a:lnSpc>
              <a:buNone/>
            </a:pPr>
            <a:endParaRPr lang="en-US" sz="2600" dirty="0">
              <a:latin typeface="Tw Cen MT" panose="020B0602020104020603" pitchFamily="34" charset="0"/>
            </a:endParaRPr>
          </a:p>
        </p:txBody>
      </p:sp>
    </p:spTree>
    <p:extLst>
      <p:ext uri="{BB962C8B-B14F-4D97-AF65-F5344CB8AC3E}">
        <p14:creationId xmlns:p14="http://schemas.microsoft.com/office/powerpoint/2010/main" val="39287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Ratios to gauge likelihood of drawdowns</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8</a:t>
            </a:fld>
            <a:endParaRPr lang="en-US" sz="1600" dirty="0"/>
          </a:p>
        </p:txBody>
      </p:sp>
      <p:sp>
        <p:nvSpPr>
          <p:cNvPr id="7" name="Content Placeholder 5">
            <a:extLst>
              <a:ext uri="{FF2B5EF4-FFF2-40B4-BE49-F238E27FC236}">
                <a16:creationId xmlns:a16="http://schemas.microsoft.com/office/drawing/2014/main" id="{22AFB08F-78A8-4747-B4CE-D8D731EC69F4}"/>
              </a:ext>
            </a:extLst>
          </p:cNvPr>
          <p:cNvSpPr>
            <a:spLocks noGrp="1"/>
          </p:cNvSpPr>
          <p:nvPr>
            <p:ph idx="1"/>
          </p:nvPr>
        </p:nvSpPr>
        <p:spPr>
          <a:xfrm>
            <a:off x="838200" y="1109166"/>
            <a:ext cx="10515600" cy="1090404"/>
          </a:xfrm>
        </p:spPr>
        <p:txBody>
          <a:bodyPr>
            <a:noAutofit/>
          </a:bodyPr>
          <a:lstStyle/>
          <a:p>
            <a:r>
              <a:rPr lang="en-US" sz="2600" dirty="0">
                <a:latin typeface="Tw Cen MT" panose="020B0602020104020603" pitchFamily="34" charset="0"/>
              </a:rPr>
              <a:t>Enormous differences in spreads on undrawn and drawn portions of lines. </a:t>
            </a:r>
          </a:p>
          <a:p>
            <a:r>
              <a:rPr lang="en-US" sz="2600" dirty="0">
                <a:latin typeface="Tw Cen MT" panose="020B0602020104020603" pitchFamily="34" charset="0"/>
              </a:rPr>
              <a:t>Ratios of the spreads (proxies of unlikely draws (</a:t>
            </a:r>
            <a:r>
              <a:rPr lang="en-US" sz="2600" b="1" dirty="0">
                <a:latin typeface="Tw Cen MT" panose="020B0602020104020603" pitchFamily="34" charset="0"/>
              </a:rPr>
              <a:t>UD</a:t>
            </a:r>
            <a:r>
              <a:rPr lang="en-US" sz="2600" dirty="0">
                <a:latin typeface="Tw Cen MT" panose="020B0602020104020603" pitchFamily="34" charset="0"/>
              </a:rPr>
              <a:t>)) have a median of 5x and a long right tail.</a:t>
            </a:r>
          </a:p>
        </p:txBody>
      </p:sp>
      <p:pic>
        <p:nvPicPr>
          <p:cNvPr id="3" name="Picture 2">
            <a:extLst>
              <a:ext uri="{FF2B5EF4-FFF2-40B4-BE49-F238E27FC236}">
                <a16:creationId xmlns:a16="http://schemas.microsoft.com/office/drawing/2014/main" id="{86F252C3-FD7F-423E-A29C-552D615775E3}"/>
              </a:ext>
            </a:extLst>
          </p:cNvPr>
          <p:cNvPicPr>
            <a:picLocks noChangeAspect="1"/>
          </p:cNvPicPr>
          <p:nvPr/>
        </p:nvPicPr>
        <p:blipFill>
          <a:blip r:embed="rId3"/>
          <a:stretch>
            <a:fillRect/>
          </a:stretch>
        </p:blipFill>
        <p:spPr>
          <a:xfrm>
            <a:off x="691718" y="2804633"/>
            <a:ext cx="5328082" cy="3760376"/>
          </a:xfrm>
          <a:prstGeom prst="rect">
            <a:avLst/>
          </a:prstGeom>
        </p:spPr>
      </p:pic>
      <p:pic>
        <p:nvPicPr>
          <p:cNvPr id="5" name="Picture 4">
            <a:extLst>
              <a:ext uri="{FF2B5EF4-FFF2-40B4-BE49-F238E27FC236}">
                <a16:creationId xmlns:a16="http://schemas.microsoft.com/office/drawing/2014/main" id="{E8CCD120-8E5E-493E-B68A-52B7AC1B4D54}"/>
              </a:ext>
            </a:extLst>
          </p:cNvPr>
          <p:cNvPicPr>
            <a:picLocks noChangeAspect="1"/>
          </p:cNvPicPr>
          <p:nvPr/>
        </p:nvPicPr>
        <p:blipFill>
          <a:blip r:embed="rId4"/>
          <a:stretch>
            <a:fillRect/>
          </a:stretch>
        </p:blipFill>
        <p:spPr>
          <a:xfrm>
            <a:off x="6338890" y="2794966"/>
            <a:ext cx="4843460" cy="3460996"/>
          </a:xfrm>
          <a:prstGeom prst="rect">
            <a:avLst/>
          </a:prstGeom>
        </p:spPr>
      </p:pic>
      <p:sp>
        <p:nvSpPr>
          <p:cNvPr id="6" name="TextBox 5">
            <a:extLst>
              <a:ext uri="{FF2B5EF4-FFF2-40B4-BE49-F238E27FC236}">
                <a16:creationId xmlns:a16="http://schemas.microsoft.com/office/drawing/2014/main" id="{DF1FBFB3-A23C-4634-AFAC-844E8A688B10}"/>
              </a:ext>
            </a:extLst>
          </p:cNvPr>
          <p:cNvSpPr txBox="1"/>
          <p:nvPr/>
        </p:nvSpPr>
        <p:spPr>
          <a:xfrm>
            <a:off x="2302211" y="2425634"/>
            <a:ext cx="2107096" cy="369332"/>
          </a:xfrm>
          <a:prstGeom prst="rect">
            <a:avLst/>
          </a:prstGeom>
          <a:noFill/>
        </p:spPr>
        <p:txBody>
          <a:bodyPr wrap="square" rtlCol="0">
            <a:spAutoFit/>
          </a:bodyPr>
          <a:lstStyle/>
          <a:p>
            <a:pPr algn="ctr"/>
            <a:r>
              <a:rPr lang="en-US" dirty="0">
                <a:latin typeface="Tw Cen MT" panose="020B0602020104020603" pitchFamily="34" charset="0"/>
              </a:rPr>
              <a:t>Spreads</a:t>
            </a:r>
          </a:p>
        </p:txBody>
      </p:sp>
      <p:sp>
        <p:nvSpPr>
          <p:cNvPr id="8" name="TextBox 7">
            <a:extLst>
              <a:ext uri="{FF2B5EF4-FFF2-40B4-BE49-F238E27FC236}">
                <a16:creationId xmlns:a16="http://schemas.microsoft.com/office/drawing/2014/main" id="{D9A05DA6-B80E-459B-9F16-1E380B7BDEEC}"/>
              </a:ext>
            </a:extLst>
          </p:cNvPr>
          <p:cNvSpPr txBox="1"/>
          <p:nvPr/>
        </p:nvSpPr>
        <p:spPr>
          <a:xfrm>
            <a:off x="7479195" y="2375440"/>
            <a:ext cx="2262809" cy="369332"/>
          </a:xfrm>
          <a:prstGeom prst="rect">
            <a:avLst/>
          </a:prstGeom>
          <a:noFill/>
        </p:spPr>
        <p:txBody>
          <a:bodyPr wrap="square" rtlCol="0">
            <a:spAutoFit/>
          </a:bodyPr>
          <a:lstStyle/>
          <a:p>
            <a:pPr algn="ctr"/>
            <a:r>
              <a:rPr lang="en-US" dirty="0">
                <a:latin typeface="Tw Cen MT" panose="020B0602020104020603" pitchFamily="34" charset="0"/>
              </a:rPr>
              <a:t>Ratio of spreads (</a:t>
            </a:r>
            <a:r>
              <a:rPr lang="en-US" b="1" dirty="0">
                <a:latin typeface="Tw Cen MT" panose="020B0602020104020603" pitchFamily="34" charset="0"/>
              </a:rPr>
              <a:t>UD</a:t>
            </a:r>
            <a:r>
              <a:rPr lang="en-US" dirty="0">
                <a:latin typeface="Tw Cen MT" panose="020B0602020104020603" pitchFamily="34" charset="0"/>
              </a:rPr>
              <a:t>)</a:t>
            </a:r>
          </a:p>
        </p:txBody>
      </p:sp>
    </p:spTree>
    <p:extLst>
      <p:ext uri="{BB962C8B-B14F-4D97-AF65-F5344CB8AC3E}">
        <p14:creationId xmlns:p14="http://schemas.microsoft.com/office/powerpoint/2010/main" val="78593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n-US" u="sng" dirty="0">
                <a:solidFill>
                  <a:schemeClr val="accent1">
                    <a:lumMod val="50000"/>
                  </a:schemeClr>
                </a:solidFill>
                <a:latin typeface="Tw Cen MT" panose="020B0602020104020603" pitchFamily="34" charset="0"/>
              </a:rPr>
              <a:t>Unlikely-to-draw ratios not about credit risk</a:t>
            </a:r>
          </a:p>
        </p:txBody>
      </p:sp>
      <p:sp>
        <p:nvSpPr>
          <p:cNvPr id="4" name="Slide Number Placeholder 3"/>
          <p:cNvSpPr>
            <a:spLocks noGrp="1"/>
          </p:cNvSpPr>
          <p:nvPr>
            <p:ph type="sldNum" sz="quarter" idx="12"/>
          </p:nvPr>
        </p:nvSpPr>
        <p:spPr/>
        <p:txBody>
          <a:bodyPr/>
          <a:lstStyle/>
          <a:p>
            <a:fld id="{BA444A77-9D08-4226-850C-BC17C353E3F5}" type="slidenum">
              <a:rPr lang="en-US" sz="1600" smtClean="0"/>
              <a:t>9</a:t>
            </a:fld>
            <a:endParaRPr lang="en-US" sz="1600" dirty="0"/>
          </a:p>
        </p:txBody>
      </p:sp>
      <p:sp>
        <p:nvSpPr>
          <p:cNvPr id="7" name="Content Placeholder 5">
            <a:extLst>
              <a:ext uri="{FF2B5EF4-FFF2-40B4-BE49-F238E27FC236}">
                <a16:creationId xmlns:a16="http://schemas.microsoft.com/office/drawing/2014/main" id="{22AFB08F-78A8-4747-B4CE-D8D731EC69F4}"/>
              </a:ext>
            </a:extLst>
          </p:cNvPr>
          <p:cNvSpPr>
            <a:spLocks noGrp="1"/>
          </p:cNvSpPr>
          <p:nvPr>
            <p:ph idx="1"/>
          </p:nvPr>
        </p:nvSpPr>
        <p:spPr>
          <a:xfrm>
            <a:off x="838200" y="1122273"/>
            <a:ext cx="10515600" cy="483704"/>
          </a:xfrm>
        </p:spPr>
        <p:txBody>
          <a:bodyPr>
            <a:noAutofit/>
          </a:bodyPr>
          <a:lstStyle/>
          <a:p>
            <a:r>
              <a:rPr lang="en-US" sz="2600" dirty="0">
                <a:latin typeface="Tw Cen MT" panose="020B0602020104020603" pitchFamily="34" charset="0"/>
              </a:rPr>
              <a:t>Both undrawn and drawn spreads reflect ex ante borrower credit risk.</a:t>
            </a:r>
          </a:p>
          <a:p>
            <a:r>
              <a:rPr lang="en-US" sz="2600" b="1" dirty="0">
                <a:latin typeface="Tw Cen MT" panose="020B0602020104020603" pitchFamily="34" charset="0"/>
              </a:rPr>
              <a:t>UDs</a:t>
            </a:r>
            <a:r>
              <a:rPr lang="en-US" sz="2600" dirty="0">
                <a:latin typeface="Tw Cen MT" panose="020B0602020104020603" pitchFamily="34" charset="0"/>
              </a:rPr>
              <a:t> are not about credit risk, but about discouraging drawdowns. </a:t>
            </a:r>
          </a:p>
        </p:txBody>
      </p:sp>
      <p:pic>
        <p:nvPicPr>
          <p:cNvPr id="6" name="Picture 5">
            <a:extLst>
              <a:ext uri="{FF2B5EF4-FFF2-40B4-BE49-F238E27FC236}">
                <a16:creationId xmlns:a16="http://schemas.microsoft.com/office/drawing/2014/main" id="{5706D11E-82FB-4E8B-BDA3-CF4EE7F863DC}"/>
              </a:ext>
            </a:extLst>
          </p:cNvPr>
          <p:cNvPicPr>
            <a:picLocks noChangeAspect="1"/>
          </p:cNvPicPr>
          <p:nvPr/>
        </p:nvPicPr>
        <p:blipFill>
          <a:blip r:embed="rId3"/>
          <a:stretch>
            <a:fillRect/>
          </a:stretch>
        </p:blipFill>
        <p:spPr>
          <a:xfrm>
            <a:off x="3168703" y="2295525"/>
            <a:ext cx="5854593" cy="4140200"/>
          </a:xfrm>
          <a:prstGeom prst="rect">
            <a:avLst/>
          </a:prstGeom>
        </p:spPr>
      </p:pic>
    </p:spTree>
    <p:extLst>
      <p:ext uri="{BB962C8B-B14F-4D97-AF65-F5344CB8AC3E}">
        <p14:creationId xmlns:p14="http://schemas.microsoft.com/office/powerpoint/2010/main" val="3187050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20766</TotalTime>
  <Words>1217</Words>
  <Application>Microsoft Office PowerPoint</Application>
  <PresentationFormat>Widescreen</PresentationFormat>
  <Paragraphs>141</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Tw Cen MT</vt:lpstr>
      <vt:lpstr>Office Theme</vt:lpstr>
      <vt:lpstr>U.S. monetary policy and credit risk of  new corporate credit lines</vt:lpstr>
      <vt:lpstr>Introduction</vt:lpstr>
      <vt:lpstr>First rule of originating a risky credit line</vt:lpstr>
      <vt:lpstr>Literature: Transmission meets loan contracting</vt:lpstr>
      <vt:lpstr>Data</vt:lpstr>
      <vt:lpstr>Credit lines typically not as risky as term loans</vt:lpstr>
      <vt:lpstr>Banks protect themselves against a drawdown shock</vt:lpstr>
      <vt:lpstr>Ratios to gauge likelihood of drawdowns</vt:lpstr>
      <vt:lpstr>Unlikely-to-draw ratios not about credit risk</vt:lpstr>
      <vt:lpstr>Regression model</vt:lpstr>
      <vt:lpstr>Hypotheses</vt:lpstr>
      <vt:lpstr>Different risk-taking chaneel than that for term loans</vt:lpstr>
      <vt:lpstr>Very unlikely drawdowns are key for risk-taking</vt:lpstr>
      <vt:lpstr>Other ways to reduce likelihood of drawdowns </vt:lpstr>
      <vt:lpstr>Some bank characteristics amplify, others mitigate</vt:lpstr>
      <vt:lpstr>Conclusions</vt:lpstr>
    </vt:vector>
  </TitlesOfParts>
  <Company>FRB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Risk-Taking Spillovers of U.S. Monetary Policy  in the Global Market for U.S. Dollar Corporate Loans</dc:title>
  <dc:creator>Viktors Stebunovs</dc:creator>
  <cp:lastModifiedBy>Viktors Stebunovs</cp:lastModifiedBy>
  <cp:revision>958</cp:revision>
  <cp:lastPrinted>2023-05-26T20:11:34Z</cp:lastPrinted>
  <dcterms:created xsi:type="dcterms:W3CDTF">2018-11-11T03:47:46Z</dcterms:created>
  <dcterms:modified xsi:type="dcterms:W3CDTF">2023-05-29T01:10:29Z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9731e994-abdc-4e5f-a678-b51e54e37f2c</vt:lpwstr>
  </property>
  <property fmtid="{D5CDD505-2E9C-101B-9397-08002B2CF9AE}" pid="3" name="MSIP_Label_3cbab4f1-dcc8-4800-b101-70f2ebeb2cf4_Enabled">
    <vt:lpwstr>true</vt:lpwstr>
  </property>
  <property fmtid="{D5CDD505-2E9C-101B-9397-08002B2CF9AE}" pid="4" name="MSIP_Label_3cbab4f1-dcc8-4800-b101-70f2ebeb2cf4_SetDate">
    <vt:lpwstr>2023-05-29T01:10:29Z</vt:lpwstr>
  </property>
  <property fmtid="{D5CDD505-2E9C-101B-9397-08002B2CF9AE}" pid="5" name="MSIP_Label_3cbab4f1-dcc8-4800-b101-70f2ebeb2cf4_Method">
    <vt:lpwstr>Privileged</vt:lpwstr>
  </property>
  <property fmtid="{D5CDD505-2E9C-101B-9397-08002B2CF9AE}" pid="6" name="MSIP_Label_3cbab4f1-dcc8-4800-b101-70f2ebeb2cf4_Name">
    <vt:lpwstr>NONCONFIDENTIAL - EXTERNAL</vt:lpwstr>
  </property>
  <property fmtid="{D5CDD505-2E9C-101B-9397-08002B2CF9AE}" pid="7" name="MSIP_Label_3cbab4f1-dcc8-4800-b101-70f2ebeb2cf4_SiteId">
    <vt:lpwstr>87bb2570-5c1e-4973-9c37-09257a95aeb1</vt:lpwstr>
  </property>
  <property fmtid="{D5CDD505-2E9C-101B-9397-08002B2CF9AE}" pid="8" name="MSIP_Label_3cbab4f1-dcc8-4800-b101-70f2ebeb2cf4_ActionId">
    <vt:lpwstr>6e9a4728-e678-4e3d-a97b-6431dcc21796</vt:lpwstr>
  </property>
  <property fmtid="{D5CDD505-2E9C-101B-9397-08002B2CF9AE}" pid="9" name="MSIP_Label_3cbab4f1-dcc8-4800-b101-70f2ebeb2cf4_ContentBits">
    <vt:lpwstr>1</vt:lpwstr>
  </property>
</Properties>
</file>