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1"/>
    <p:sldMasterId id="2147483741" r:id="rId2"/>
    <p:sldMasterId id="2147483711" r:id="rId3"/>
    <p:sldMasterId id="2147483667" r:id="rId4"/>
  </p:sldMasterIdLst>
  <p:notesMasterIdLst>
    <p:notesMasterId r:id="rId38"/>
  </p:notesMasterIdLst>
  <p:handoutMasterIdLst>
    <p:handoutMasterId r:id="rId39"/>
  </p:handoutMasterIdLst>
  <p:sldIdLst>
    <p:sldId id="256" r:id="rId5"/>
    <p:sldId id="257" r:id="rId6"/>
    <p:sldId id="258" r:id="rId7"/>
    <p:sldId id="333" r:id="rId8"/>
    <p:sldId id="278" r:id="rId9"/>
    <p:sldId id="287" r:id="rId10"/>
    <p:sldId id="334" r:id="rId11"/>
    <p:sldId id="260" r:id="rId12"/>
    <p:sldId id="274" r:id="rId13"/>
    <p:sldId id="338" r:id="rId14"/>
    <p:sldId id="318" r:id="rId15"/>
    <p:sldId id="329" r:id="rId16"/>
    <p:sldId id="271" r:id="rId17"/>
    <p:sldId id="335" r:id="rId18"/>
    <p:sldId id="285" r:id="rId19"/>
    <p:sldId id="289" r:id="rId20"/>
    <p:sldId id="265" r:id="rId21"/>
    <p:sldId id="332" r:id="rId22"/>
    <p:sldId id="331" r:id="rId23"/>
    <p:sldId id="325" r:id="rId24"/>
    <p:sldId id="280" r:id="rId25"/>
    <p:sldId id="273" r:id="rId26"/>
    <p:sldId id="316" r:id="rId27"/>
    <p:sldId id="282" r:id="rId28"/>
    <p:sldId id="327" r:id="rId29"/>
    <p:sldId id="336" r:id="rId30"/>
    <p:sldId id="337" r:id="rId31"/>
    <p:sldId id="259" r:id="rId32"/>
    <p:sldId id="319" r:id="rId33"/>
    <p:sldId id="330" r:id="rId34"/>
    <p:sldId id="317" r:id="rId35"/>
    <p:sldId id="307" r:id="rId36"/>
    <p:sldId id="328" r:id="rId37"/>
  </p:sldIdLst>
  <p:sldSz cx="9144000" cy="6858000" type="screen4x3"/>
  <p:notesSz cx="6819900" cy="99187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5C48"/>
    <a:srgbClr val="C68070"/>
    <a:srgbClr val="858585"/>
    <a:srgbClr val="D9D9D9"/>
    <a:srgbClr val="B0B0B0"/>
    <a:srgbClr val="2B5796"/>
    <a:srgbClr val="00ADEF"/>
    <a:srgbClr val="D5A397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>
      <p:cViewPr>
        <p:scale>
          <a:sx n="78" d="100"/>
          <a:sy n="78" d="100"/>
        </p:scale>
        <p:origin x="1200" y="54"/>
      </p:cViewPr>
      <p:guideLst/>
    </p:cSldViewPr>
  </p:slideViewPr>
  <p:outlineViewPr>
    <p:cViewPr>
      <p:scale>
        <a:sx n="33" d="100"/>
        <a:sy n="33" d="100"/>
      </p:scale>
      <p:origin x="0" y="-1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0" y="96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cntdat07\grp4$\EFI\USUARIOS\DIVISION_MACROPRUDENCIAL\BdE%20Investigaci&#243;n\Proyectos_en_curso\BdE_SRISK\bueno\presentaciones\G_IEF_3.3_SRISK_raw_dat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623851392569238E-2"/>
          <c:y val="0.20753361135993767"/>
          <c:w val="0.88833787805020403"/>
          <c:h val="0.54072082932801624"/>
        </c:manualLayout>
      </c:layout>
      <c:areaChart>
        <c:grouping val="standard"/>
        <c:varyColors val="0"/>
        <c:ser>
          <c:idx val="4"/>
          <c:order val="5"/>
          <c:tx>
            <c:v>crisis</c:v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val>
            <c:numRef>
              <c:f>D!$J$11:$J$167</c:f>
              <c:numCache>
                <c:formatCode>General</c:formatCode>
                <c:ptCount val="157"/>
                <c:pt idx="12">
                  <c:v>100000</c:v>
                </c:pt>
                <c:pt idx="13">
                  <c:v>100000</c:v>
                </c:pt>
                <c:pt idx="14">
                  <c:v>100000</c:v>
                </c:pt>
                <c:pt idx="15">
                  <c:v>100000</c:v>
                </c:pt>
                <c:pt idx="16">
                  <c:v>100000</c:v>
                </c:pt>
                <c:pt idx="17">
                  <c:v>100000</c:v>
                </c:pt>
                <c:pt idx="18">
                  <c:v>100000</c:v>
                </c:pt>
                <c:pt idx="19">
                  <c:v>100000</c:v>
                </c:pt>
                <c:pt idx="20">
                  <c:v>100000</c:v>
                </c:pt>
                <c:pt idx="21">
                  <c:v>100000</c:v>
                </c:pt>
                <c:pt idx="22">
                  <c:v>100000</c:v>
                </c:pt>
                <c:pt idx="23">
                  <c:v>100000</c:v>
                </c:pt>
                <c:pt idx="24">
                  <c:v>100000</c:v>
                </c:pt>
                <c:pt idx="25">
                  <c:v>100000</c:v>
                </c:pt>
                <c:pt idx="26">
                  <c:v>100000</c:v>
                </c:pt>
                <c:pt idx="27">
                  <c:v>100000</c:v>
                </c:pt>
                <c:pt idx="28">
                  <c:v>100000</c:v>
                </c:pt>
                <c:pt idx="29">
                  <c:v>100000</c:v>
                </c:pt>
                <c:pt idx="30">
                  <c:v>100000</c:v>
                </c:pt>
                <c:pt idx="31">
                  <c:v>100000</c:v>
                </c:pt>
                <c:pt idx="32">
                  <c:v>100000</c:v>
                </c:pt>
                <c:pt idx="33">
                  <c:v>100000</c:v>
                </c:pt>
                <c:pt idx="34">
                  <c:v>100000</c:v>
                </c:pt>
                <c:pt idx="35">
                  <c:v>100000</c:v>
                </c:pt>
                <c:pt idx="36">
                  <c:v>100000</c:v>
                </c:pt>
                <c:pt idx="37">
                  <c:v>100000</c:v>
                </c:pt>
                <c:pt idx="38">
                  <c:v>100000</c:v>
                </c:pt>
                <c:pt idx="39">
                  <c:v>100000</c:v>
                </c:pt>
                <c:pt idx="40">
                  <c:v>100000</c:v>
                </c:pt>
                <c:pt idx="41">
                  <c:v>100000</c:v>
                </c:pt>
                <c:pt idx="42">
                  <c:v>100000</c:v>
                </c:pt>
                <c:pt idx="43">
                  <c:v>100000</c:v>
                </c:pt>
                <c:pt idx="44">
                  <c:v>100000</c:v>
                </c:pt>
                <c:pt idx="45">
                  <c:v>100000</c:v>
                </c:pt>
                <c:pt idx="46">
                  <c:v>100000</c:v>
                </c:pt>
                <c:pt idx="47">
                  <c:v>100000</c:v>
                </c:pt>
                <c:pt idx="48">
                  <c:v>100000</c:v>
                </c:pt>
                <c:pt idx="49">
                  <c:v>100000</c:v>
                </c:pt>
                <c:pt idx="50">
                  <c:v>100000</c:v>
                </c:pt>
                <c:pt idx="51">
                  <c:v>100000</c:v>
                </c:pt>
                <c:pt idx="52">
                  <c:v>100000</c:v>
                </c:pt>
                <c:pt idx="53">
                  <c:v>100000</c:v>
                </c:pt>
                <c:pt idx="54">
                  <c:v>100000</c:v>
                </c:pt>
                <c:pt idx="55">
                  <c:v>100000</c:v>
                </c:pt>
                <c:pt idx="56">
                  <c:v>100000</c:v>
                </c:pt>
                <c:pt idx="57">
                  <c:v>100000</c:v>
                </c:pt>
                <c:pt idx="58">
                  <c:v>100000</c:v>
                </c:pt>
                <c:pt idx="59">
                  <c:v>100000</c:v>
                </c:pt>
                <c:pt idx="60">
                  <c:v>100000</c:v>
                </c:pt>
                <c:pt idx="61">
                  <c:v>100000</c:v>
                </c:pt>
                <c:pt idx="62">
                  <c:v>100000</c:v>
                </c:pt>
                <c:pt idx="63">
                  <c:v>100000</c:v>
                </c:pt>
                <c:pt idx="64">
                  <c:v>100000</c:v>
                </c:pt>
                <c:pt idx="65">
                  <c:v>100000</c:v>
                </c:pt>
                <c:pt idx="66">
                  <c:v>100000</c:v>
                </c:pt>
                <c:pt idx="67">
                  <c:v>100000</c:v>
                </c:pt>
                <c:pt idx="68">
                  <c:v>100000</c:v>
                </c:pt>
                <c:pt idx="69">
                  <c:v>100000</c:v>
                </c:pt>
                <c:pt idx="145">
                  <c:v>100000</c:v>
                </c:pt>
                <c:pt idx="146">
                  <c:v>100000</c:v>
                </c:pt>
                <c:pt idx="147">
                  <c:v>100000</c:v>
                </c:pt>
                <c:pt idx="148">
                  <c:v>100000</c:v>
                </c:pt>
                <c:pt idx="149">
                  <c:v>100000</c:v>
                </c:pt>
                <c:pt idx="150">
                  <c:v>100000</c:v>
                </c:pt>
                <c:pt idx="151">
                  <c:v>100000</c:v>
                </c:pt>
                <c:pt idx="152">
                  <c:v>100000</c:v>
                </c:pt>
                <c:pt idx="153">
                  <c:v>100000</c:v>
                </c:pt>
                <c:pt idx="154">
                  <c:v>100000</c:v>
                </c:pt>
                <c:pt idx="155">
                  <c:v>100000</c:v>
                </c:pt>
                <c:pt idx="156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0C-4BA8-8238-B32C1E6C3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452632"/>
        <c:axId val="187451848"/>
      </c:areaChart>
      <c:lineChart>
        <c:grouping val="standard"/>
        <c:varyColors val="0"/>
        <c:ser>
          <c:idx val="9"/>
          <c:order val="0"/>
          <c:tx>
            <c:strRef>
              <c:f>D!$E$10</c:f>
              <c:strCache>
                <c:ptCount val="1"/>
                <c:pt idx="0">
                  <c:v> PERCENTIL 10</c:v>
                </c:pt>
              </c:strCache>
            </c:strRef>
          </c:tx>
          <c:spPr>
            <a:ln w="15240" cap="flat">
              <a:solidFill>
                <a:schemeClr val="bg2"/>
              </a:solidFill>
              <a:prstDash val="solid"/>
              <a:miter lim="800000"/>
            </a:ln>
          </c:spPr>
          <c:marker>
            <c:symbol val="none"/>
          </c:marker>
          <c:cat>
            <c:numRef>
              <c:f>D!$D$11:$D$167</c:f>
              <c:numCache>
                <c:formatCode>[$-409]mmm\-yy;@</c:formatCode>
                <c:ptCount val="157"/>
                <c:pt idx="0">
                  <c:v>39508</c:v>
                </c:pt>
                <c:pt idx="1">
                  <c:v>39539</c:v>
                </c:pt>
                <c:pt idx="2">
                  <c:v>39569</c:v>
                </c:pt>
                <c:pt idx="3">
                  <c:v>39600</c:v>
                </c:pt>
                <c:pt idx="4">
                  <c:v>39630</c:v>
                </c:pt>
                <c:pt idx="5">
                  <c:v>39661</c:v>
                </c:pt>
                <c:pt idx="6">
                  <c:v>39692</c:v>
                </c:pt>
                <c:pt idx="7">
                  <c:v>39722</c:v>
                </c:pt>
                <c:pt idx="8">
                  <c:v>39753</c:v>
                </c:pt>
                <c:pt idx="9">
                  <c:v>39783</c:v>
                </c:pt>
                <c:pt idx="10">
                  <c:v>39814</c:v>
                </c:pt>
                <c:pt idx="11">
                  <c:v>39845</c:v>
                </c:pt>
                <c:pt idx="12">
                  <c:v>39873</c:v>
                </c:pt>
                <c:pt idx="13">
                  <c:v>39904</c:v>
                </c:pt>
                <c:pt idx="14">
                  <c:v>39934</c:v>
                </c:pt>
                <c:pt idx="15">
                  <c:v>39965</c:v>
                </c:pt>
                <c:pt idx="16">
                  <c:v>39995</c:v>
                </c:pt>
                <c:pt idx="17">
                  <c:v>40026</c:v>
                </c:pt>
                <c:pt idx="18">
                  <c:v>40057</c:v>
                </c:pt>
                <c:pt idx="19">
                  <c:v>40087</c:v>
                </c:pt>
                <c:pt idx="20">
                  <c:v>40118</c:v>
                </c:pt>
                <c:pt idx="21">
                  <c:v>40148</c:v>
                </c:pt>
                <c:pt idx="22">
                  <c:v>40179</c:v>
                </c:pt>
                <c:pt idx="23">
                  <c:v>40210</c:v>
                </c:pt>
                <c:pt idx="24">
                  <c:v>40238</c:v>
                </c:pt>
                <c:pt idx="25">
                  <c:v>40269</c:v>
                </c:pt>
                <c:pt idx="26">
                  <c:v>40299</c:v>
                </c:pt>
                <c:pt idx="27">
                  <c:v>40330</c:v>
                </c:pt>
                <c:pt idx="28">
                  <c:v>40360</c:v>
                </c:pt>
                <c:pt idx="29">
                  <c:v>40391</c:v>
                </c:pt>
                <c:pt idx="30">
                  <c:v>40422</c:v>
                </c:pt>
                <c:pt idx="31">
                  <c:v>40452</c:v>
                </c:pt>
                <c:pt idx="32">
                  <c:v>40483</c:v>
                </c:pt>
                <c:pt idx="33">
                  <c:v>40513</c:v>
                </c:pt>
                <c:pt idx="34">
                  <c:v>40544</c:v>
                </c:pt>
                <c:pt idx="35">
                  <c:v>40575</c:v>
                </c:pt>
                <c:pt idx="36">
                  <c:v>40603</c:v>
                </c:pt>
                <c:pt idx="37">
                  <c:v>40634</c:v>
                </c:pt>
                <c:pt idx="38">
                  <c:v>40664</c:v>
                </c:pt>
                <c:pt idx="39">
                  <c:v>40695</c:v>
                </c:pt>
                <c:pt idx="40">
                  <c:v>40725</c:v>
                </c:pt>
                <c:pt idx="41">
                  <c:v>40756</c:v>
                </c:pt>
                <c:pt idx="42">
                  <c:v>40787</c:v>
                </c:pt>
                <c:pt idx="43">
                  <c:v>40817</c:v>
                </c:pt>
                <c:pt idx="44">
                  <c:v>40848</c:v>
                </c:pt>
                <c:pt idx="45">
                  <c:v>40878</c:v>
                </c:pt>
                <c:pt idx="46">
                  <c:v>40909</c:v>
                </c:pt>
                <c:pt idx="47">
                  <c:v>40940</c:v>
                </c:pt>
                <c:pt idx="48">
                  <c:v>40969</c:v>
                </c:pt>
                <c:pt idx="49">
                  <c:v>41000</c:v>
                </c:pt>
                <c:pt idx="50">
                  <c:v>41030</c:v>
                </c:pt>
                <c:pt idx="51">
                  <c:v>41061</c:v>
                </c:pt>
                <c:pt idx="52">
                  <c:v>41091</c:v>
                </c:pt>
                <c:pt idx="53">
                  <c:v>41122</c:v>
                </c:pt>
                <c:pt idx="54">
                  <c:v>41153</c:v>
                </c:pt>
                <c:pt idx="55">
                  <c:v>41183</c:v>
                </c:pt>
                <c:pt idx="56">
                  <c:v>41214</c:v>
                </c:pt>
                <c:pt idx="57">
                  <c:v>41244</c:v>
                </c:pt>
                <c:pt idx="58">
                  <c:v>41275</c:v>
                </c:pt>
                <c:pt idx="59">
                  <c:v>41306</c:v>
                </c:pt>
                <c:pt idx="60">
                  <c:v>41334</c:v>
                </c:pt>
                <c:pt idx="61">
                  <c:v>41365</c:v>
                </c:pt>
                <c:pt idx="62">
                  <c:v>41395</c:v>
                </c:pt>
                <c:pt idx="63">
                  <c:v>41426</c:v>
                </c:pt>
                <c:pt idx="64">
                  <c:v>41456</c:v>
                </c:pt>
                <c:pt idx="65">
                  <c:v>41487</c:v>
                </c:pt>
                <c:pt idx="66">
                  <c:v>41518</c:v>
                </c:pt>
                <c:pt idx="67">
                  <c:v>41548</c:v>
                </c:pt>
                <c:pt idx="68">
                  <c:v>41579</c:v>
                </c:pt>
                <c:pt idx="69">
                  <c:v>41609</c:v>
                </c:pt>
                <c:pt idx="70">
                  <c:v>41640</c:v>
                </c:pt>
                <c:pt idx="71">
                  <c:v>41671</c:v>
                </c:pt>
                <c:pt idx="72">
                  <c:v>41699</c:v>
                </c:pt>
                <c:pt idx="73">
                  <c:v>41730</c:v>
                </c:pt>
                <c:pt idx="74">
                  <c:v>41760</c:v>
                </c:pt>
                <c:pt idx="75">
                  <c:v>41791</c:v>
                </c:pt>
                <c:pt idx="76">
                  <c:v>41821</c:v>
                </c:pt>
                <c:pt idx="77">
                  <c:v>41852</c:v>
                </c:pt>
                <c:pt idx="78">
                  <c:v>41883</c:v>
                </c:pt>
                <c:pt idx="79">
                  <c:v>41913</c:v>
                </c:pt>
                <c:pt idx="80">
                  <c:v>41944</c:v>
                </c:pt>
                <c:pt idx="81">
                  <c:v>41974</c:v>
                </c:pt>
                <c:pt idx="82">
                  <c:v>42005</c:v>
                </c:pt>
                <c:pt idx="83">
                  <c:v>42036</c:v>
                </c:pt>
                <c:pt idx="84">
                  <c:v>42064</c:v>
                </c:pt>
                <c:pt idx="85">
                  <c:v>42095</c:v>
                </c:pt>
                <c:pt idx="86">
                  <c:v>42125</c:v>
                </c:pt>
                <c:pt idx="87">
                  <c:v>42156</c:v>
                </c:pt>
                <c:pt idx="88">
                  <c:v>42186</c:v>
                </c:pt>
                <c:pt idx="89">
                  <c:v>42217</c:v>
                </c:pt>
                <c:pt idx="90">
                  <c:v>42248</c:v>
                </c:pt>
                <c:pt idx="91">
                  <c:v>42278</c:v>
                </c:pt>
                <c:pt idx="92">
                  <c:v>42309</c:v>
                </c:pt>
                <c:pt idx="93">
                  <c:v>42339</c:v>
                </c:pt>
                <c:pt idx="94">
                  <c:v>42370</c:v>
                </c:pt>
                <c:pt idx="95">
                  <c:v>42401</c:v>
                </c:pt>
                <c:pt idx="96">
                  <c:v>42430</c:v>
                </c:pt>
                <c:pt idx="97">
                  <c:v>42461</c:v>
                </c:pt>
                <c:pt idx="98">
                  <c:v>42491</c:v>
                </c:pt>
                <c:pt idx="99">
                  <c:v>42522</c:v>
                </c:pt>
                <c:pt idx="100">
                  <c:v>42552</c:v>
                </c:pt>
                <c:pt idx="101">
                  <c:v>42583</c:v>
                </c:pt>
                <c:pt idx="102">
                  <c:v>42614</c:v>
                </c:pt>
                <c:pt idx="103">
                  <c:v>42644</c:v>
                </c:pt>
                <c:pt idx="104">
                  <c:v>42675</c:v>
                </c:pt>
                <c:pt idx="105">
                  <c:v>42705</c:v>
                </c:pt>
                <c:pt idx="106">
                  <c:v>42736</c:v>
                </c:pt>
                <c:pt idx="107">
                  <c:v>42767</c:v>
                </c:pt>
                <c:pt idx="108">
                  <c:v>42795</c:v>
                </c:pt>
                <c:pt idx="109">
                  <c:v>42826</c:v>
                </c:pt>
                <c:pt idx="110">
                  <c:v>42856</c:v>
                </c:pt>
                <c:pt idx="111">
                  <c:v>42887</c:v>
                </c:pt>
                <c:pt idx="112">
                  <c:v>42917</c:v>
                </c:pt>
                <c:pt idx="113">
                  <c:v>42948</c:v>
                </c:pt>
                <c:pt idx="114">
                  <c:v>42979</c:v>
                </c:pt>
                <c:pt idx="115">
                  <c:v>43009</c:v>
                </c:pt>
                <c:pt idx="116">
                  <c:v>43040</c:v>
                </c:pt>
                <c:pt idx="117">
                  <c:v>43070</c:v>
                </c:pt>
                <c:pt idx="118">
                  <c:v>43101</c:v>
                </c:pt>
                <c:pt idx="119">
                  <c:v>43132</c:v>
                </c:pt>
                <c:pt idx="120">
                  <c:v>43160</c:v>
                </c:pt>
                <c:pt idx="121">
                  <c:v>43191</c:v>
                </c:pt>
                <c:pt idx="122">
                  <c:v>43221</c:v>
                </c:pt>
                <c:pt idx="123">
                  <c:v>43252</c:v>
                </c:pt>
                <c:pt idx="124">
                  <c:v>43282</c:v>
                </c:pt>
                <c:pt idx="125">
                  <c:v>43313</c:v>
                </c:pt>
                <c:pt idx="126">
                  <c:v>43344</c:v>
                </c:pt>
                <c:pt idx="127">
                  <c:v>43374</c:v>
                </c:pt>
                <c:pt idx="128">
                  <c:v>43405</c:v>
                </c:pt>
                <c:pt idx="129">
                  <c:v>43435</c:v>
                </c:pt>
                <c:pt idx="130">
                  <c:v>43466</c:v>
                </c:pt>
                <c:pt idx="131">
                  <c:v>43497</c:v>
                </c:pt>
                <c:pt idx="132">
                  <c:v>43525</c:v>
                </c:pt>
                <c:pt idx="133">
                  <c:v>43556</c:v>
                </c:pt>
                <c:pt idx="134">
                  <c:v>43586</c:v>
                </c:pt>
                <c:pt idx="135">
                  <c:v>43617</c:v>
                </c:pt>
                <c:pt idx="136">
                  <c:v>43647</c:v>
                </c:pt>
                <c:pt idx="137">
                  <c:v>43678</c:v>
                </c:pt>
                <c:pt idx="138">
                  <c:v>43709</c:v>
                </c:pt>
                <c:pt idx="139">
                  <c:v>43739</c:v>
                </c:pt>
                <c:pt idx="140">
                  <c:v>43770</c:v>
                </c:pt>
                <c:pt idx="141">
                  <c:v>43800</c:v>
                </c:pt>
                <c:pt idx="142">
                  <c:v>43831</c:v>
                </c:pt>
                <c:pt idx="143">
                  <c:v>43862</c:v>
                </c:pt>
                <c:pt idx="144">
                  <c:v>43891</c:v>
                </c:pt>
                <c:pt idx="145">
                  <c:v>43922</c:v>
                </c:pt>
                <c:pt idx="146">
                  <c:v>43952</c:v>
                </c:pt>
                <c:pt idx="147">
                  <c:v>43983</c:v>
                </c:pt>
                <c:pt idx="148">
                  <c:v>44013</c:v>
                </c:pt>
                <c:pt idx="149">
                  <c:v>44044</c:v>
                </c:pt>
                <c:pt idx="150">
                  <c:v>44075</c:v>
                </c:pt>
                <c:pt idx="151">
                  <c:v>44105</c:v>
                </c:pt>
                <c:pt idx="152">
                  <c:v>44136</c:v>
                </c:pt>
                <c:pt idx="153">
                  <c:v>44166</c:v>
                </c:pt>
                <c:pt idx="154">
                  <c:v>44197</c:v>
                </c:pt>
                <c:pt idx="155">
                  <c:v>44228</c:v>
                </c:pt>
                <c:pt idx="156">
                  <c:v>44256</c:v>
                </c:pt>
              </c:numCache>
            </c:numRef>
          </c:cat>
          <c:val>
            <c:numRef>
              <c:f>D!$E$11:$E$167</c:f>
              <c:numCache>
                <c:formatCode>0.00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7.0426566666666668</c:v>
                </c:pt>
                <c:pt idx="53">
                  <c:v>7.0426566666666668</c:v>
                </c:pt>
                <c:pt idx="54">
                  <c:v>7.0426566666666668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0C-4BA8-8238-B32C1E6C3CF3}"/>
            </c:ext>
          </c:extLst>
        </c:ser>
        <c:ser>
          <c:idx val="0"/>
          <c:order val="1"/>
          <c:tx>
            <c:strRef>
              <c:f>D!$F$10</c:f>
              <c:strCache>
                <c:ptCount val="1"/>
                <c:pt idx="0">
                  <c:v> PERCENTIL 25</c:v>
                </c:pt>
              </c:strCache>
            </c:strRef>
          </c:tx>
          <c:spPr>
            <a:ln w="15240" cap="flat">
              <a:solidFill>
                <a:schemeClr val="tx2"/>
              </a:solidFill>
              <a:miter lim="800000"/>
            </a:ln>
          </c:spPr>
          <c:marker>
            <c:symbol val="none"/>
          </c:marker>
          <c:cat>
            <c:numRef>
              <c:f>D!$D$11:$D$167</c:f>
              <c:numCache>
                <c:formatCode>[$-409]mmm\-yy;@</c:formatCode>
                <c:ptCount val="157"/>
                <c:pt idx="0">
                  <c:v>39508</c:v>
                </c:pt>
                <c:pt idx="1">
                  <c:v>39539</c:v>
                </c:pt>
                <c:pt idx="2">
                  <c:v>39569</c:v>
                </c:pt>
                <c:pt idx="3">
                  <c:v>39600</c:v>
                </c:pt>
                <c:pt idx="4">
                  <c:v>39630</c:v>
                </c:pt>
                <c:pt idx="5">
                  <c:v>39661</c:v>
                </c:pt>
                <c:pt idx="6">
                  <c:v>39692</c:v>
                </c:pt>
                <c:pt idx="7">
                  <c:v>39722</c:v>
                </c:pt>
                <c:pt idx="8">
                  <c:v>39753</c:v>
                </c:pt>
                <c:pt idx="9">
                  <c:v>39783</c:v>
                </c:pt>
                <c:pt idx="10">
                  <c:v>39814</c:v>
                </c:pt>
                <c:pt idx="11">
                  <c:v>39845</c:v>
                </c:pt>
                <c:pt idx="12">
                  <c:v>39873</c:v>
                </c:pt>
                <c:pt idx="13">
                  <c:v>39904</c:v>
                </c:pt>
                <c:pt idx="14">
                  <c:v>39934</c:v>
                </c:pt>
                <c:pt idx="15">
                  <c:v>39965</c:v>
                </c:pt>
                <c:pt idx="16">
                  <c:v>39995</c:v>
                </c:pt>
                <c:pt idx="17">
                  <c:v>40026</c:v>
                </c:pt>
                <c:pt idx="18">
                  <c:v>40057</c:v>
                </c:pt>
                <c:pt idx="19">
                  <c:v>40087</c:v>
                </c:pt>
                <c:pt idx="20">
                  <c:v>40118</c:v>
                </c:pt>
                <c:pt idx="21">
                  <c:v>40148</c:v>
                </c:pt>
                <c:pt idx="22">
                  <c:v>40179</c:v>
                </c:pt>
                <c:pt idx="23">
                  <c:v>40210</c:v>
                </c:pt>
                <c:pt idx="24">
                  <c:v>40238</c:v>
                </c:pt>
                <c:pt idx="25">
                  <c:v>40269</c:v>
                </c:pt>
                <c:pt idx="26">
                  <c:v>40299</c:v>
                </c:pt>
                <c:pt idx="27">
                  <c:v>40330</c:v>
                </c:pt>
                <c:pt idx="28">
                  <c:v>40360</c:v>
                </c:pt>
                <c:pt idx="29">
                  <c:v>40391</c:v>
                </c:pt>
                <c:pt idx="30">
                  <c:v>40422</c:v>
                </c:pt>
                <c:pt idx="31">
                  <c:v>40452</c:v>
                </c:pt>
                <c:pt idx="32">
                  <c:v>40483</c:v>
                </c:pt>
                <c:pt idx="33">
                  <c:v>40513</c:v>
                </c:pt>
                <c:pt idx="34">
                  <c:v>40544</c:v>
                </c:pt>
                <c:pt idx="35">
                  <c:v>40575</c:v>
                </c:pt>
                <c:pt idx="36">
                  <c:v>40603</c:v>
                </c:pt>
                <c:pt idx="37">
                  <c:v>40634</c:v>
                </c:pt>
                <c:pt idx="38">
                  <c:v>40664</c:v>
                </c:pt>
                <c:pt idx="39">
                  <c:v>40695</c:v>
                </c:pt>
                <c:pt idx="40">
                  <c:v>40725</c:v>
                </c:pt>
                <c:pt idx="41">
                  <c:v>40756</c:v>
                </c:pt>
                <c:pt idx="42">
                  <c:v>40787</c:v>
                </c:pt>
                <c:pt idx="43">
                  <c:v>40817</c:v>
                </c:pt>
                <c:pt idx="44">
                  <c:v>40848</c:v>
                </c:pt>
                <c:pt idx="45">
                  <c:v>40878</c:v>
                </c:pt>
                <c:pt idx="46">
                  <c:v>40909</c:v>
                </c:pt>
                <c:pt idx="47">
                  <c:v>40940</c:v>
                </c:pt>
                <c:pt idx="48">
                  <c:v>40969</c:v>
                </c:pt>
                <c:pt idx="49">
                  <c:v>41000</c:v>
                </c:pt>
                <c:pt idx="50">
                  <c:v>41030</c:v>
                </c:pt>
                <c:pt idx="51">
                  <c:v>41061</c:v>
                </c:pt>
                <c:pt idx="52">
                  <c:v>41091</c:v>
                </c:pt>
                <c:pt idx="53">
                  <c:v>41122</c:v>
                </c:pt>
                <c:pt idx="54">
                  <c:v>41153</c:v>
                </c:pt>
                <c:pt idx="55">
                  <c:v>41183</c:v>
                </c:pt>
                <c:pt idx="56">
                  <c:v>41214</c:v>
                </c:pt>
                <c:pt idx="57">
                  <c:v>41244</c:v>
                </c:pt>
                <c:pt idx="58">
                  <c:v>41275</c:v>
                </c:pt>
                <c:pt idx="59">
                  <c:v>41306</c:v>
                </c:pt>
                <c:pt idx="60">
                  <c:v>41334</c:v>
                </c:pt>
                <c:pt idx="61">
                  <c:v>41365</c:v>
                </c:pt>
                <c:pt idx="62">
                  <c:v>41395</c:v>
                </c:pt>
                <c:pt idx="63">
                  <c:v>41426</c:v>
                </c:pt>
                <c:pt idx="64">
                  <c:v>41456</c:v>
                </c:pt>
                <c:pt idx="65">
                  <c:v>41487</c:v>
                </c:pt>
                <c:pt idx="66">
                  <c:v>41518</c:v>
                </c:pt>
                <c:pt idx="67">
                  <c:v>41548</c:v>
                </c:pt>
                <c:pt idx="68">
                  <c:v>41579</c:v>
                </c:pt>
                <c:pt idx="69">
                  <c:v>41609</c:v>
                </c:pt>
                <c:pt idx="70">
                  <c:v>41640</c:v>
                </c:pt>
                <c:pt idx="71">
                  <c:v>41671</c:v>
                </c:pt>
                <c:pt idx="72">
                  <c:v>41699</c:v>
                </c:pt>
                <c:pt idx="73">
                  <c:v>41730</c:v>
                </c:pt>
                <c:pt idx="74">
                  <c:v>41760</c:v>
                </c:pt>
                <c:pt idx="75">
                  <c:v>41791</c:v>
                </c:pt>
                <c:pt idx="76">
                  <c:v>41821</c:v>
                </c:pt>
                <c:pt idx="77">
                  <c:v>41852</c:v>
                </c:pt>
                <c:pt idx="78">
                  <c:v>41883</c:v>
                </c:pt>
                <c:pt idx="79">
                  <c:v>41913</c:v>
                </c:pt>
                <c:pt idx="80">
                  <c:v>41944</c:v>
                </c:pt>
                <c:pt idx="81">
                  <c:v>41974</c:v>
                </c:pt>
                <c:pt idx="82">
                  <c:v>42005</c:v>
                </c:pt>
                <c:pt idx="83">
                  <c:v>42036</c:v>
                </c:pt>
                <c:pt idx="84">
                  <c:v>42064</c:v>
                </c:pt>
                <c:pt idx="85">
                  <c:v>42095</c:v>
                </c:pt>
                <c:pt idx="86">
                  <c:v>42125</c:v>
                </c:pt>
                <c:pt idx="87">
                  <c:v>42156</c:v>
                </c:pt>
                <c:pt idx="88">
                  <c:v>42186</c:v>
                </c:pt>
                <c:pt idx="89">
                  <c:v>42217</c:v>
                </c:pt>
                <c:pt idx="90">
                  <c:v>42248</c:v>
                </c:pt>
                <c:pt idx="91">
                  <c:v>42278</c:v>
                </c:pt>
                <c:pt idx="92">
                  <c:v>42309</c:v>
                </c:pt>
                <c:pt idx="93">
                  <c:v>42339</c:v>
                </c:pt>
                <c:pt idx="94">
                  <c:v>42370</c:v>
                </c:pt>
                <c:pt idx="95">
                  <c:v>42401</c:v>
                </c:pt>
                <c:pt idx="96">
                  <c:v>42430</c:v>
                </c:pt>
                <c:pt idx="97">
                  <c:v>42461</c:v>
                </c:pt>
                <c:pt idx="98">
                  <c:v>42491</c:v>
                </c:pt>
                <c:pt idx="99">
                  <c:v>42522</c:v>
                </c:pt>
                <c:pt idx="100">
                  <c:v>42552</c:v>
                </c:pt>
                <c:pt idx="101">
                  <c:v>42583</c:v>
                </c:pt>
                <c:pt idx="102">
                  <c:v>42614</c:v>
                </c:pt>
                <c:pt idx="103">
                  <c:v>42644</c:v>
                </c:pt>
                <c:pt idx="104">
                  <c:v>42675</c:v>
                </c:pt>
                <c:pt idx="105">
                  <c:v>42705</c:v>
                </c:pt>
                <c:pt idx="106">
                  <c:v>42736</c:v>
                </c:pt>
                <c:pt idx="107">
                  <c:v>42767</c:v>
                </c:pt>
                <c:pt idx="108">
                  <c:v>42795</c:v>
                </c:pt>
                <c:pt idx="109">
                  <c:v>42826</c:v>
                </c:pt>
                <c:pt idx="110">
                  <c:v>42856</c:v>
                </c:pt>
                <c:pt idx="111">
                  <c:v>42887</c:v>
                </c:pt>
                <c:pt idx="112">
                  <c:v>42917</c:v>
                </c:pt>
                <c:pt idx="113">
                  <c:v>42948</c:v>
                </c:pt>
                <c:pt idx="114">
                  <c:v>42979</c:v>
                </c:pt>
                <c:pt idx="115">
                  <c:v>43009</c:v>
                </c:pt>
                <c:pt idx="116">
                  <c:v>43040</c:v>
                </c:pt>
                <c:pt idx="117">
                  <c:v>43070</c:v>
                </c:pt>
                <c:pt idx="118">
                  <c:v>43101</c:v>
                </c:pt>
                <c:pt idx="119">
                  <c:v>43132</c:v>
                </c:pt>
                <c:pt idx="120">
                  <c:v>43160</c:v>
                </c:pt>
                <c:pt idx="121">
                  <c:v>43191</c:v>
                </c:pt>
                <c:pt idx="122">
                  <c:v>43221</c:v>
                </c:pt>
                <c:pt idx="123">
                  <c:v>43252</c:v>
                </c:pt>
                <c:pt idx="124">
                  <c:v>43282</c:v>
                </c:pt>
                <c:pt idx="125">
                  <c:v>43313</c:v>
                </c:pt>
                <c:pt idx="126">
                  <c:v>43344</c:v>
                </c:pt>
                <c:pt idx="127">
                  <c:v>43374</c:v>
                </c:pt>
                <c:pt idx="128">
                  <c:v>43405</c:v>
                </c:pt>
                <c:pt idx="129">
                  <c:v>43435</c:v>
                </c:pt>
                <c:pt idx="130">
                  <c:v>43466</c:v>
                </c:pt>
                <c:pt idx="131">
                  <c:v>43497</c:v>
                </c:pt>
                <c:pt idx="132">
                  <c:v>43525</c:v>
                </c:pt>
                <c:pt idx="133">
                  <c:v>43556</c:v>
                </c:pt>
                <c:pt idx="134">
                  <c:v>43586</c:v>
                </c:pt>
                <c:pt idx="135">
                  <c:v>43617</c:v>
                </c:pt>
                <c:pt idx="136">
                  <c:v>43647</c:v>
                </c:pt>
                <c:pt idx="137">
                  <c:v>43678</c:v>
                </c:pt>
                <c:pt idx="138">
                  <c:v>43709</c:v>
                </c:pt>
                <c:pt idx="139">
                  <c:v>43739</c:v>
                </c:pt>
                <c:pt idx="140">
                  <c:v>43770</c:v>
                </c:pt>
                <c:pt idx="141">
                  <c:v>43800</c:v>
                </c:pt>
                <c:pt idx="142">
                  <c:v>43831</c:v>
                </c:pt>
                <c:pt idx="143">
                  <c:v>43862</c:v>
                </c:pt>
                <c:pt idx="144">
                  <c:v>43891</c:v>
                </c:pt>
                <c:pt idx="145">
                  <c:v>43922</c:v>
                </c:pt>
                <c:pt idx="146">
                  <c:v>43952</c:v>
                </c:pt>
                <c:pt idx="147">
                  <c:v>43983</c:v>
                </c:pt>
                <c:pt idx="148">
                  <c:v>44013</c:v>
                </c:pt>
                <c:pt idx="149">
                  <c:v>44044</c:v>
                </c:pt>
                <c:pt idx="150">
                  <c:v>44075</c:v>
                </c:pt>
                <c:pt idx="151">
                  <c:v>44105</c:v>
                </c:pt>
                <c:pt idx="152">
                  <c:v>44136</c:v>
                </c:pt>
                <c:pt idx="153">
                  <c:v>44166</c:v>
                </c:pt>
                <c:pt idx="154">
                  <c:v>44197</c:v>
                </c:pt>
                <c:pt idx="155">
                  <c:v>44228</c:v>
                </c:pt>
                <c:pt idx="156">
                  <c:v>44256</c:v>
                </c:pt>
              </c:numCache>
            </c:numRef>
          </c:cat>
          <c:val>
            <c:numRef>
              <c:f>D!$F$11:$F$167</c:f>
              <c:numCache>
                <c:formatCode>0.00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4.0432899999999998</c:v>
                </c:pt>
                <c:pt idx="40">
                  <c:v>4.0432899999999998</c:v>
                </c:pt>
                <c:pt idx="41">
                  <c:v>19.43829666666667</c:v>
                </c:pt>
                <c:pt idx="42">
                  <c:v>29.319269999999999</c:v>
                </c:pt>
                <c:pt idx="43">
                  <c:v>45.492449999999998</c:v>
                </c:pt>
                <c:pt idx="44">
                  <c:v>47.074683333333326</c:v>
                </c:pt>
                <c:pt idx="45">
                  <c:v>51.792059999999999</c:v>
                </c:pt>
                <c:pt idx="46">
                  <c:v>51.075023333333341</c:v>
                </c:pt>
                <c:pt idx="47">
                  <c:v>54.722759999999994</c:v>
                </c:pt>
                <c:pt idx="48">
                  <c:v>73.168053333333333</c:v>
                </c:pt>
                <c:pt idx="49">
                  <c:v>182.38757666666666</c:v>
                </c:pt>
                <c:pt idx="50">
                  <c:v>248.78056666666666</c:v>
                </c:pt>
                <c:pt idx="51">
                  <c:v>303.36130000000003</c:v>
                </c:pt>
                <c:pt idx="52">
                  <c:v>271.0177333333333</c:v>
                </c:pt>
                <c:pt idx="53">
                  <c:v>274.99283333333329</c:v>
                </c:pt>
                <c:pt idx="54">
                  <c:v>274.03983333333332</c:v>
                </c:pt>
                <c:pt idx="55">
                  <c:v>230.86693333333332</c:v>
                </c:pt>
                <c:pt idx="56">
                  <c:v>212.74023333333332</c:v>
                </c:pt>
                <c:pt idx="57">
                  <c:v>174.59463333333329</c:v>
                </c:pt>
                <c:pt idx="58">
                  <c:v>142.37188333333333</c:v>
                </c:pt>
                <c:pt idx="59">
                  <c:v>148.00958333333332</c:v>
                </c:pt>
                <c:pt idx="60">
                  <c:v>156.75161666666668</c:v>
                </c:pt>
                <c:pt idx="61">
                  <c:v>185.04383333333331</c:v>
                </c:pt>
                <c:pt idx="62">
                  <c:v>107.03819300000002</c:v>
                </c:pt>
                <c:pt idx="63">
                  <c:v>61.931826333333333</c:v>
                </c:pt>
                <c:pt idx="64">
                  <c:v>16.703159666666664</c:v>
                </c:pt>
                <c:pt idx="65">
                  <c:v>16.204733333333333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5.6039733333333333</c:v>
                </c:pt>
                <c:pt idx="100">
                  <c:v>14.218043333333334</c:v>
                </c:pt>
                <c:pt idx="101">
                  <c:v>14.218043333333334</c:v>
                </c:pt>
                <c:pt idx="102">
                  <c:v>8.6140699999999999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0.89333200000000001</c:v>
                </c:pt>
                <c:pt idx="145">
                  <c:v>0.89333200000000001</c:v>
                </c:pt>
                <c:pt idx="146">
                  <c:v>0.89333200000000001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0C-4BA8-8238-B32C1E6C3CF3}"/>
            </c:ext>
          </c:extLst>
        </c:ser>
        <c:ser>
          <c:idx val="1"/>
          <c:order val="2"/>
          <c:tx>
            <c:strRef>
              <c:f>D!$G$10</c:f>
              <c:strCache>
                <c:ptCount val="1"/>
                <c:pt idx="0">
                  <c:v> MEDIANA</c:v>
                </c:pt>
              </c:strCache>
            </c:strRef>
          </c:tx>
          <c:spPr>
            <a:ln w="15240" cap="flat">
              <a:solidFill>
                <a:schemeClr val="accent1"/>
              </a:solidFill>
              <a:miter lim="800000"/>
            </a:ln>
          </c:spPr>
          <c:marker>
            <c:symbol val="none"/>
          </c:marker>
          <c:cat>
            <c:numRef>
              <c:f>D!$D$11:$D$167</c:f>
              <c:numCache>
                <c:formatCode>[$-409]mmm\-yy;@</c:formatCode>
                <c:ptCount val="157"/>
                <c:pt idx="0">
                  <c:v>39508</c:v>
                </c:pt>
                <c:pt idx="1">
                  <c:v>39539</c:v>
                </c:pt>
                <c:pt idx="2">
                  <c:v>39569</c:v>
                </c:pt>
                <c:pt idx="3">
                  <c:v>39600</c:v>
                </c:pt>
                <c:pt idx="4">
                  <c:v>39630</c:v>
                </c:pt>
                <c:pt idx="5">
                  <c:v>39661</c:v>
                </c:pt>
                <c:pt idx="6">
                  <c:v>39692</c:v>
                </c:pt>
                <c:pt idx="7">
                  <c:v>39722</c:v>
                </c:pt>
                <c:pt idx="8">
                  <c:v>39753</c:v>
                </c:pt>
                <c:pt idx="9">
                  <c:v>39783</c:v>
                </c:pt>
                <c:pt idx="10">
                  <c:v>39814</c:v>
                </c:pt>
                <c:pt idx="11">
                  <c:v>39845</c:v>
                </c:pt>
                <c:pt idx="12">
                  <c:v>39873</c:v>
                </c:pt>
                <c:pt idx="13">
                  <c:v>39904</c:v>
                </c:pt>
                <c:pt idx="14">
                  <c:v>39934</c:v>
                </c:pt>
                <c:pt idx="15">
                  <c:v>39965</c:v>
                </c:pt>
                <c:pt idx="16">
                  <c:v>39995</c:v>
                </c:pt>
                <c:pt idx="17">
                  <c:v>40026</c:v>
                </c:pt>
                <c:pt idx="18">
                  <c:v>40057</c:v>
                </c:pt>
                <c:pt idx="19">
                  <c:v>40087</c:v>
                </c:pt>
                <c:pt idx="20">
                  <c:v>40118</c:v>
                </c:pt>
                <c:pt idx="21">
                  <c:v>40148</c:v>
                </c:pt>
                <c:pt idx="22">
                  <c:v>40179</c:v>
                </c:pt>
                <c:pt idx="23">
                  <c:v>40210</c:v>
                </c:pt>
                <c:pt idx="24">
                  <c:v>40238</c:v>
                </c:pt>
                <c:pt idx="25">
                  <c:v>40269</c:v>
                </c:pt>
                <c:pt idx="26">
                  <c:v>40299</c:v>
                </c:pt>
                <c:pt idx="27">
                  <c:v>40330</c:v>
                </c:pt>
                <c:pt idx="28">
                  <c:v>40360</c:v>
                </c:pt>
                <c:pt idx="29">
                  <c:v>40391</c:v>
                </c:pt>
                <c:pt idx="30">
                  <c:v>40422</c:v>
                </c:pt>
                <c:pt idx="31">
                  <c:v>40452</c:v>
                </c:pt>
                <c:pt idx="32">
                  <c:v>40483</c:v>
                </c:pt>
                <c:pt idx="33">
                  <c:v>40513</c:v>
                </c:pt>
                <c:pt idx="34">
                  <c:v>40544</c:v>
                </c:pt>
                <c:pt idx="35">
                  <c:v>40575</c:v>
                </c:pt>
                <c:pt idx="36">
                  <c:v>40603</c:v>
                </c:pt>
                <c:pt idx="37">
                  <c:v>40634</c:v>
                </c:pt>
                <c:pt idx="38">
                  <c:v>40664</c:v>
                </c:pt>
                <c:pt idx="39">
                  <c:v>40695</c:v>
                </c:pt>
                <c:pt idx="40">
                  <c:v>40725</c:v>
                </c:pt>
                <c:pt idx="41">
                  <c:v>40756</c:v>
                </c:pt>
                <c:pt idx="42">
                  <c:v>40787</c:v>
                </c:pt>
                <c:pt idx="43">
                  <c:v>40817</c:v>
                </c:pt>
                <c:pt idx="44">
                  <c:v>40848</c:v>
                </c:pt>
                <c:pt idx="45">
                  <c:v>40878</c:v>
                </c:pt>
                <c:pt idx="46">
                  <c:v>40909</c:v>
                </c:pt>
                <c:pt idx="47">
                  <c:v>40940</c:v>
                </c:pt>
                <c:pt idx="48">
                  <c:v>40969</c:v>
                </c:pt>
                <c:pt idx="49">
                  <c:v>41000</c:v>
                </c:pt>
                <c:pt idx="50">
                  <c:v>41030</c:v>
                </c:pt>
                <c:pt idx="51">
                  <c:v>41061</c:v>
                </c:pt>
                <c:pt idx="52">
                  <c:v>41091</c:v>
                </c:pt>
                <c:pt idx="53">
                  <c:v>41122</c:v>
                </c:pt>
                <c:pt idx="54">
                  <c:v>41153</c:v>
                </c:pt>
                <c:pt idx="55">
                  <c:v>41183</c:v>
                </c:pt>
                <c:pt idx="56">
                  <c:v>41214</c:v>
                </c:pt>
                <c:pt idx="57">
                  <c:v>41244</c:v>
                </c:pt>
                <c:pt idx="58">
                  <c:v>41275</c:v>
                </c:pt>
                <c:pt idx="59">
                  <c:v>41306</c:v>
                </c:pt>
                <c:pt idx="60">
                  <c:v>41334</c:v>
                </c:pt>
                <c:pt idx="61">
                  <c:v>41365</c:v>
                </c:pt>
                <c:pt idx="62">
                  <c:v>41395</c:v>
                </c:pt>
                <c:pt idx="63">
                  <c:v>41426</c:v>
                </c:pt>
                <c:pt idx="64">
                  <c:v>41456</c:v>
                </c:pt>
                <c:pt idx="65">
                  <c:v>41487</c:v>
                </c:pt>
                <c:pt idx="66">
                  <c:v>41518</c:v>
                </c:pt>
                <c:pt idx="67">
                  <c:v>41548</c:v>
                </c:pt>
                <c:pt idx="68">
                  <c:v>41579</c:v>
                </c:pt>
                <c:pt idx="69">
                  <c:v>41609</c:v>
                </c:pt>
                <c:pt idx="70">
                  <c:v>41640</c:v>
                </c:pt>
                <c:pt idx="71">
                  <c:v>41671</c:v>
                </c:pt>
                <c:pt idx="72">
                  <c:v>41699</c:v>
                </c:pt>
                <c:pt idx="73">
                  <c:v>41730</c:v>
                </c:pt>
                <c:pt idx="74">
                  <c:v>41760</c:v>
                </c:pt>
                <c:pt idx="75">
                  <c:v>41791</c:v>
                </c:pt>
                <c:pt idx="76">
                  <c:v>41821</c:v>
                </c:pt>
                <c:pt idx="77">
                  <c:v>41852</c:v>
                </c:pt>
                <c:pt idx="78">
                  <c:v>41883</c:v>
                </c:pt>
                <c:pt idx="79">
                  <c:v>41913</c:v>
                </c:pt>
                <c:pt idx="80">
                  <c:v>41944</c:v>
                </c:pt>
                <c:pt idx="81">
                  <c:v>41974</c:v>
                </c:pt>
                <c:pt idx="82">
                  <c:v>42005</c:v>
                </c:pt>
                <c:pt idx="83">
                  <c:v>42036</c:v>
                </c:pt>
                <c:pt idx="84">
                  <c:v>42064</c:v>
                </c:pt>
                <c:pt idx="85">
                  <c:v>42095</c:v>
                </c:pt>
                <c:pt idx="86">
                  <c:v>42125</c:v>
                </c:pt>
                <c:pt idx="87">
                  <c:v>42156</c:v>
                </c:pt>
                <c:pt idx="88">
                  <c:v>42186</c:v>
                </c:pt>
                <c:pt idx="89">
                  <c:v>42217</c:v>
                </c:pt>
                <c:pt idx="90">
                  <c:v>42248</c:v>
                </c:pt>
                <c:pt idx="91">
                  <c:v>42278</c:v>
                </c:pt>
                <c:pt idx="92">
                  <c:v>42309</c:v>
                </c:pt>
                <c:pt idx="93">
                  <c:v>42339</c:v>
                </c:pt>
                <c:pt idx="94">
                  <c:v>42370</c:v>
                </c:pt>
                <c:pt idx="95">
                  <c:v>42401</c:v>
                </c:pt>
                <c:pt idx="96">
                  <c:v>42430</c:v>
                </c:pt>
                <c:pt idx="97">
                  <c:v>42461</c:v>
                </c:pt>
                <c:pt idx="98">
                  <c:v>42491</c:v>
                </c:pt>
                <c:pt idx="99">
                  <c:v>42522</c:v>
                </c:pt>
                <c:pt idx="100">
                  <c:v>42552</c:v>
                </c:pt>
                <c:pt idx="101">
                  <c:v>42583</c:v>
                </c:pt>
                <c:pt idx="102">
                  <c:v>42614</c:v>
                </c:pt>
                <c:pt idx="103">
                  <c:v>42644</c:v>
                </c:pt>
                <c:pt idx="104">
                  <c:v>42675</c:v>
                </c:pt>
                <c:pt idx="105">
                  <c:v>42705</c:v>
                </c:pt>
                <c:pt idx="106">
                  <c:v>42736</c:v>
                </c:pt>
                <c:pt idx="107">
                  <c:v>42767</c:v>
                </c:pt>
                <c:pt idx="108">
                  <c:v>42795</c:v>
                </c:pt>
                <c:pt idx="109">
                  <c:v>42826</c:v>
                </c:pt>
                <c:pt idx="110">
                  <c:v>42856</c:v>
                </c:pt>
                <c:pt idx="111">
                  <c:v>42887</c:v>
                </c:pt>
                <c:pt idx="112">
                  <c:v>42917</c:v>
                </c:pt>
                <c:pt idx="113">
                  <c:v>42948</c:v>
                </c:pt>
                <c:pt idx="114">
                  <c:v>42979</c:v>
                </c:pt>
                <c:pt idx="115">
                  <c:v>43009</c:v>
                </c:pt>
                <c:pt idx="116">
                  <c:v>43040</c:v>
                </c:pt>
                <c:pt idx="117">
                  <c:v>43070</c:v>
                </c:pt>
                <c:pt idx="118">
                  <c:v>43101</c:v>
                </c:pt>
                <c:pt idx="119">
                  <c:v>43132</c:v>
                </c:pt>
                <c:pt idx="120">
                  <c:v>43160</c:v>
                </c:pt>
                <c:pt idx="121">
                  <c:v>43191</c:v>
                </c:pt>
                <c:pt idx="122">
                  <c:v>43221</c:v>
                </c:pt>
                <c:pt idx="123">
                  <c:v>43252</c:v>
                </c:pt>
                <c:pt idx="124">
                  <c:v>43282</c:v>
                </c:pt>
                <c:pt idx="125">
                  <c:v>43313</c:v>
                </c:pt>
                <c:pt idx="126">
                  <c:v>43344</c:v>
                </c:pt>
                <c:pt idx="127">
                  <c:v>43374</c:v>
                </c:pt>
                <c:pt idx="128">
                  <c:v>43405</c:v>
                </c:pt>
                <c:pt idx="129">
                  <c:v>43435</c:v>
                </c:pt>
                <c:pt idx="130">
                  <c:v>43466</c:v>
                </c:pt>
                <c:pt idx="131">
                  <c:v>43497</c:v>
                </c:pt>
                <c:pt idx="132">
                  <c:v>43525</c:v>
                </c:pt>
                <c:pt idx="133">
                  <c:v>43556</c:v>
                </c:pt>
                <c:pt idx="134">
                  <c:v>43586</c:v>
                </c:pt>
                <c:pt idx="135">
                  <c:v>43617</c:v>
                </c:pt>
                <c:pt idx="136">
                  <c:v>43647</c:v>
                </c:pt>
                <c:pt idx="137">
                  <c:v>43678</c:v>
                </c:pt>
                <c:pt idx="138">
                  <c:v>43709</c:v>
                </c:pt>
                <c:pt idx="139">
                  <c:v>43739</c:v>
                </c:pt>
                <c:pt idx="140">
                  <c:v>43770</c:v>
                </c:pt>
                <c:pt idx="141">
                  <c:v>43800</c:v>
                </c:pt>
                <c:pt idx="142">
                  <c:v>43831</c:v>
                </c:pt>
                <c:pt idx="143">
                  <c:v>43862</c:v>
                </c:pt>
                <c:pt idx="144">
                  <c:v>43891</c:v>
                </c:pt>
                <c:pt idx="145">
                  <c:v>43922</c:v>
                </c:pt>
                <c:pt idx="146">
                  <c:v>43952</c:v>
                </c:pt>
                <c:pt idx="147">
                  <c:v>43983</c:v>
                </c:pt>
                <c:pt idx="148">
                  <c:v>44013</c:v>
                </c:pt>
                <c:pt idx="149">
                  <c:v>44044</c:v>
                </c:pt>
                <c:pt idx="150">
                  <c:v>44075</c:v>
                </c:pt>
                <c:pt idx="151">
                  <c:v>44105</c:v>
                </c:pt>
                <c:pt idx="152">
                  <c:v>44136</c:v>
                </c:pt>
                <c:pt idx="153">
                  <c:v>44166</c:v>
                </c:pt>
                <c:pt idx="154">
                  <c:v>44197</c:v>
                </c:pt>
                <c:pt idx="155">
                  <c:v>44228</c:v>
                </c:pt>
                <c:pt idx="156">
                  <c:v>44256</c:v>
                </c:pt>
              </c:numCache>
            </c:numRef>
          </c:cat>
          <c:val>
            <c:numRef>
              <c:f>D!$G$11:$G$167</c:f>
              <c:numCache>
                <c:formatCode>0.00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97.829700000000003</c:v>
                </c:pt>
                <c:pt idx="9">
                  <c:v>206.98316666666665</c:v>
                </c:pt>
                <c:pt idx="10">
                  <c:v>363.74706666666663</c:v>
                </c:pt>
                <c:pt idx="11">
                  <c:v>653.0886999999999</c:v>
                </c:pt>
                <c:pt idx="12">
                  <c:v>732.32470000000001</c:v>
                </c:pt>
                <c:pt idx="13">
                  <c:v>662.93899999999996</c:v>
                </c:pt>
                <c:pt idx="14">
                  <c:v>280.85372666666666</c:v>
                </c:pt>
                <c:pt idx="15">
                  <c:v>166.25126</c:v>
                </c:pt>
                <c:pt idx="16">
                  <c:v>78.873059999999995</c:v>
                </c:pt>
                <c:pt idx="17">
                  <c:v>73.786999999999992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51.495666666666665</c:v>
                </c:pt>
                <c:pt idx="26">
                  <c:v>288.35379999999998</c:v>
                </c:pt>
                <c:pt idx="27">
                  <c:v>526.47090000000003</c:v>
                </c:pt>
                <c:pt idx="28">
                  <c:v>508.42203333333333</c:v>
                </c:pt>
                <c:pt idx="29">
                  <c:v>395.07660000000004</c:v>
                </c:pt>
                <c:pt idx="30">
                  <c:v>286.26436666666672</c:v>
                </c:pt>
                <c:pt idx="31">
                  <c:v>391.09136666666672</c:v>
                </c:pt>
                <c:pt idx="32">
                  <c:v>507.72503333333339</c:v>
                </c:pt>
                <c:pt idx="33">
                  <c:v>585.20696666666674</c:v>
                </c:pt>
                <c:pt idx="34">
                  <c:v>504.9865666666667</c:v>
                </c:pt>
                <c:pt idx="35">
                  <c:v>300.86779999999999</c:v>
                </c:pt>
                <c:pt idx="36">
                  <c:v>156.41589999999999</c:v>
                </c:pt>
                <c:pt idx="37">
                  <c:v>236.06479999999999</c:v>
                </c:pt>
                <c:pt idx="38">
                  <c:v>368.59656666666666</c:v>
                </c:pt>
                <c:pt idx="39">
                  <c:v>545.43740000000003</c:v>
                </c:pt>
                <c:pt idx="40">
                  <c:v>724.00019999999995</c:v>
                </c:pt>
                <c:pt idx="41">
                  <c:v>891.70850000000007</c:v>
                </c:pt>
                <c:pt idx="42">
                  <c:v>1076.1791000000001</c:v>
                </c:pt>
                <c:pt idx="43">
                  <c:v>1253.3646666666666</c:v>
                </c:pt>
                <c:pt idx="44">
                  <c:v>1419.0450000000001</c:v>
                </c:pt>
                <c:pt idx="45">
                  <c:v>1442.049</c:v>
                </c:pt>
                <c:pt idx="46">
                  <c:v>1295.8</c:v>
                </c:pt>
                <c:pt idx="47">
                  <c:v>1157.2103333333334</c:v>
                </c:pt>
                <c:pt idx="48">
                  <c:v>1168.4366666666667</c:v>
                </c:pt>
                <c:pt idx="49">
                  <c:v>1464.5853333333334</c:v>
                </c:pt>
                <c:pt idx="50">
                  <c:v>1770.222</c:v>
                </c:pt>
                <c:pt idx="51">
                  <c:v>1956.2939999999999</c:v>
                </c:pt>
                <c:pt idx="52">
                  <c:v>1966.6030000000001</c:v>
                </c:pt>
                <c:pt idx="53">
                  <c:v>1881.847</c:v>
                </c:pt>
                <c:pt idx="54">
                  <c:v>1805.778</c:v>
                </c:pt>
                <c:pt idx="55">
                  <c:v>1538.0346666666665</c:v>
                </c:pt>
                <c:pt idx="56">
                  <c:v>1349.3810000000001</c:v>
                </c:pt>
                <c:pt idx="57">
                  <c:v>1139.7443333333333</c:v>
                </c:pt>
                <c:pt idx="58">
                  <c:v>1021.0420333333335</c:v>
                </c:pt>
                <c:pt idx="59">
                  <c:v>941.60820000000001</c:v>
                </c:pt>
                <c:pt idx="60">
                  <c:v>955.39020000000016</c:v>
                </c:pt>
                <c:pt idx="61">
                  <c:v>974.02316666666673</c:v>
                </c:pt>
                <c:pt idx="62">
                  <c:v>848.42666666666662</c:v>
                </c:pt>
                <c:pt idx="63">
                  <c:v>806.81100000000004</c:v>
                </c:pt>
                <c:pt idx="64">
                  <c:v>756.77873333333321</c:v>
                </c:pt>
                <c:pt idx="65">
                  <c:v>811.86850000000004</c:v>
                </c:pt>
                <c:pt idx="66">
                  <c:v>694.02956666666671</c:v>
                </c:pt>
                <c:pt idx="67">
                  <c:v>523.23463333333336</c:v>
                </c:pt>
                <c:pt idx="68">
                  <c:v>325.7833</c:v>
                </c:pt>
                <c:pt idx="69">
                  <c:v>162.18776666666668</c:v>
                </c:pt>
                <c:pt idx="70">
                  <c:v>118.27159999999999</c:v>
                </c:pt>
                <c:pt idx="71">
                  <c:v>88.250720000000001</c:v>
                </c:pt>
                <c:pt idx="72">
                  <c:v>39.275853333333338</c:v>
                </c:pt>
                <c:pt idx="73">
                  <c:v>33.316686666666669</c:v>
                </c:pt>
                <c:pt idx="74">
                  <c:v>26.622363333333336</c:v>
                </c:pt>
                <c:pt idx="75">
                  <c:v>32.133176666666664</c:v>
                </c:pt>
                <c:pt idx="76">
                  <c:v>31.880523333333333</c:v>
                </c:pt>
                <c:pt idx="77">
                  <c:v>33.61401</c:v>
                </c:pt>
                <c:pt idx="78">
                  <c:v>37.546943333333331</c:v>
                </c:pt>
                <c:pt idx="79">
                  <c:v>43.071226666666668</c:v>
                </c:pt>
                <c:pt idx="80">
                  <c:v>50.951756666666661</c:v>
                </c:pt>
                <c:pt idx="81">
                  <c:v>80.642743333333328</c:v>
                </c:pt>
                <c:pt idx="82">
                  <c:v>145.05438000000001</c:v>
                </c:pt>
                <c:pt idx="83">
                  <c:v>141.10522666666665</c:v>
                </c:pt>
                <c:pt idx="84">
                  <c:v>128.47512666666668</c:v>
                </c:pt>
                <c:pt idx="85">
                  <c:v>48.364983333333335</c:v>
                </c:pt>
                <c:pt idx="86">
                  <c:v>31.221890000000002</c:v>
                </c:pt>
                <c:pt idx="87">
                  <c:v>11.1715</c:v>
                </c:pt>
                <c:pt idx="88">
                  <c:v>6.4542433333333333</c:v>
                </c:pt>
                <c:pt idx="89">
                  <c:v>20.22071</c:v>
                </c:pt>
                <c:pt idx="90">
                  <c:v>95.256766666666678</c:v>
                </c:pt>
                <c:pt idx="91">
                  <c:v>125.32923666666666</c:v>
                </c:pt>
                <c:pt idx="92">
                  <c:v>150.60733666666667</c:v>
                </c:pt>
                <c:pt idx="93">
                  <c:v>100.65754</c:v>
                </c:pt>
                <c:pt idx="94">
                  <c:v>209.38210333333333</c:v>
                </c:pt>
                <c:pt idx="95">
                  <c:v>372.04003666666659</c:v>
                </c:pt>
                <c:pt idx="96">
                  <c:v>509.88346666666666</c:v>
                </c:pt>
                <c:pt idx="97">
                  <c:v>462.7408666666667</c:v>
                </c:pt>
                <c:pt idx="98">
                  <c:v>416.91169999999994</c:v>
                </c:pt>
                <c:pt idx="99">
                  <c:v>488.95436666666666</c:v>
                </c:pt>
                <c:pt idx="100">
                  <c:v>637.43430000000001</c:v>
                </c:pt>
                <c:pt idx="101">
                  <c:v>689.56443333333334</c:v>
                </c:pt>
                <c:pt idx="102">
                  <c:v>659.76940000000002</c:v>
                </c:pt>
                <c:pt idx="103">
                  <c:v>526.63149999999996</c:v>
                </c:pt>
                <c:pt idx="104">
                  <c:v>427.24446666666671</c:v>
                </c:pt>
                <c:pt idx="105">
                  <c:v>294.17563333333334</c:v>
                </c:pt>
                <c:pt idx="106">
                  <c:v>283.14679999999998</c:v>
                </c:pt>
                <c:pt idx="107">
                  <c:v>272.61153333333328</c:v>
                </c:pt>
                <c:pt idx="108">
                  <c:v>266.38893333333334</c:v>
                </c:pt>
                <c:pt idx="109">
                  <c:v>212.17353333333335</c:v>
                </c:pt>
                <c:pt idx="110">
                  <c:v>136.12852999999998</c:v>
                </c:pt>
                <c:pt idx="111">
                  <c:v>82.053416666666664</c:v>
                </c:pt>
                <c:pt idx="112">
                  <c:v>40.301183333333334</c:v>
                </c:pt>
                <c:pt idx="113">
                  <c:v>20.995474333333334</c:v>
                </c:pt>
                <c:pt idx="114">
                  <c:v>34.404827666666669</c:v>
                </c:pt>
                <c:pt idx="115">
                  <c:v>40.613430999999999</c:v>
                </c:pt>
                <c:pt idx="116">
                  <c:v>48.926933333333331</c:v>
                </c:pt>
                <c:pt idx="117">
                  <c:v>18.664937999999999</c:v>
                </c:pt>
                <c:pt idx="118">
                  <c:v>12.456334666666665</c:v>
                </c:pt>
                <c:pt idx="119">
                  <c:v>3.7454793333333334</c:v>
                </c:pt>
                <c:pt idx="120">
                  <c:v>19.967127999999999</c:v>
                </c:pt>
                <c:pt idx="121">
                  <c:v>24.764188000000001</c:v>
                </c:pt>
                <c:pt idx="122">
                  <c:v>79.035786666666652</c:v>
                </c:pt>
                <c:pt idx="123">
                  <c:v>85.796820000000011</c:v>
                </c:pt>
                <c:pt idx="124">
                  <c:v>90.00821333333333</c:v>
                </c:pt>
                <c:pt idx="125">
                  <c:v>123.10527999999999</c:v>
                </c:pt>
                <c:pt idx="126">
                  <c:v>196.32782</c:v>
                </c:pt>
                <c:pt idx="127">
                  <c:v>287.99360000000001</c:v>
                </c:pt>
                <c:pt idx="128">
                  <c:v>309.0455</c:v>
                </c:pt>
                <c:pt idx="129">
                  <c:v>346.50056666666666</c:v>
                </c:pt>
                <c:pt idx="130">
                  <c:v>386.49340000000001</c:v>
                </c:pt>
                <c:pt idx="131">
                  <c:v>399.10913333333338</c:v>
                </c:pt>
                <c:pt idx="132">
                  <c:v>427.70486666666665</c:v>
                </c:pt>
                <c:pt idx="133">
                  <c:v>391.25883333333331</c:v>
                </c:pt>
                <c:pt idx="134">
                  <c:v>400.30736666666667</c:v>
                </c:pt>
                <c:pt idx="135">
                  <c:v>365.07199999999995</c:v>
                </c:pt>
                <c:pt idx="136">
                  <c:v>418.41210000000001</c:v>
                </c:pt>
                <c:pt idx="137">
                  <c:v>448.66663333333332</c:v>
                </c:pt>
                <c:pt idx="138">
                  <c:v>477.40706666666665</c:v>
                </c:pt>
                <c:pt idx="139">
                  <c:v>425.10296666666665</c:v>
                </c:pt>
                <c:pt idx="140">
                  <c:v>367.52663333333339</c:v>
                </c:pt>
                <c:pt idx="141">
                  <c:v>304.21139999999997</c:v>
                </c:pt>
                <c:pt idx="142">
                  <c:v>360.69956666666667</c:v>
                </c:pt>
                <c:pt idx="143">
                  <c:v>492.6532666666667</c:v>
                </c:pt>
                <c:pt idx="144">
                  <c:v>765.28470000000004</c:v>
                </c:pt>
                <c:pt idx="145">
                  <c:v>946.73416666666662</c:v>
                </c:pt>
                <c:pt idx="146">
                  <c:v>1042.4927666666667</c:v>
                </c:pt>
                <c:pt idx="147">
                  <c:v>992.04893333333348</c:v>
                </c:pt>
                <c:pt idx="148">
                  <c:v>1045.8042666666668</c:v>
                </c:pt>
                <c:pt idx="149">
                  <c:v>1105.7348333333332</c:v>
                </c:pt>
                <c:pt idx="150">
                  <c:v>1243.8399999999999</c:v>
                </c:pt>
                <c:pt idx="151">
                  <c:v>1332.6296666666667</c:v>
                </c:pt>
                <c:pt idx="152">
                  <c:v>1308.5226666666665</c:v>
                </c:pt>
                <c:pt idx="153">
                  <c:v>1214.183</c:v>
                </c:pt>
                <c:pt idx="154">
                  <c:v>1099.0223333333333</c:v>
                </c:pt>
                <c:pt idx="155">
                  <c:v>1083.885</c:v>
                </c:pt>
                <c:pt idx="156">
                  <c:v>1042.7277999999999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0C-4BA8-8238-B32C1E6C3CF3}"/>
            </c:ext>
          </c:extLst>
        </c:ser>
        <c:ser>
          <c:idx val="2"/>
          <c:order val="3"/>
          <c:tx>
            <c:strRef>
              <c:f>D!$H$10</c:f>
              <c:strCache>
                <c:ptCount val="1"/>
                <c:pt idx="0">
                  <c:v> PERCENTIL 75</c:v>
                </c:pt>
              </c:strCache>
            </c:strRef>
          </c:tx>
          <c:spPr>
            <a:ln w="15240" cap="flat">
              <a:solidFill>
                <a:schemeClr val="accent2"/>
              </a:solidFill>
              <a:miter lim="800000"/>
            </a:ln>
          </c:spPr>
          <c:marker>
            <c:symbol val="none"/>
          </c:marker>
          <c:cat>
            <c:numRef>
              <c:f>D!$D$11:$D$167</c:f>
              <c:numCache>
                <c:formatCode>[$-409]mmm\-yy;@</c:formatCode>
                <c:ptCount val="157"/>
                <c:pt idx="0">
                  <c:v>39508</c:v>
                </c:pt>
                <c:pt idx="1">
                  <c:v>39539</c:v>
                </c:pt>
                <c:pt idx="2">
                  <c:v>39569</c:v>
                </c:pt>
                <c:pt idx="3">
                  <c:v>39600</c:v>
                </c:pt>
                <c:pt idx="4">
                  <c:v>39630</c:v>
                </c:pt>
                <c:pt idx="5">
                  <c:v>39661</c:v>
                </c:pt>
                <c:pt idx="6">
                  <c:v>39692</c:v>
                </c:pt>
                <c:pt idx="7">
                  <c:v>39722</c:v>
                </c:pt>
                <c:pt idx="8">
                  <c:v>39753</c:v>
                </c:pt>
                <c:pt idx="9">
                  <c:v>39783</c:v>
                </c:pt>
                <c:pt idx="10">
                  <c:v>39814</c:v>
                </c:pt>
                <c:pt idx="11">
                  <c:v>39845</c:v>
                </c:pt>
                <c:pt idx="12">
                  <c:v>39873</c:v>
                </c:pt>
                <c:pt idx="13">
                  <c:v>39904</c:v>
                </c:pt>
                <c:pt idx="14">
                  <c:v>39934</c:v>
                </c:pt>
                <c:pt idx="15">
                  <c:v>39965</c:v>
                </c:pt>
                <c:pt idx="16">
                  <c:v>39995</c:v>
                </c:pt>
                <c:pt idx="17">
                  <c:v>40026</c:v>
                </c:pt>
                <c:pt idx="18">
                  <c:v>40057</c:v>
                </c:pt>
                <c:pt idx="19">
                  <c:v>40087</c:v>
                </c:pt>
                <c:pt idx="20">
                  <c:v>40118</c:v>
                </c:pt>
                <c:pt idx="21">
                  <c:v>40148</c:v>
                </c:pt>
                <c:pt idx="22">
                  <c:v>40179</c:v>
                </c:pt>
                <c:pt idx="23">
                  <c:v>40210</c:v>
                </c:pt>
                <c:pt idx="24">
                  <c:v>40238</c:v>
                </c:pt>
                <c:pt idx="25">
                  <c:v>40269</c:v>
                </c:pt>
                <c:pt idx="26">
                  <c:v>40299</c:v>
                </c:pt>
                <c:pt idx="27">
                  <c:v>40330</c:v>
                </c:pt>
                <c:pt idx="28">
                  <c:v>40360</c:v>
                </c:pt>
                <c:pt idx="29">
                  <c:v>40391</c:v>
                </c:pt>
                <c:pt idx="30">
                  <c:v>40422</c:v>
                </c:pt>
                <c:pt idx="31">
                  <c:v>40452</c:v>
                </c:pt>
                <c:pt idx="32">
                  <c:v>40483</c:v>
                </c:pt>
                <c:pt idx="33">
                  <c:v>40513</c:v>
                </c:pt>
                <c:pt idx="34">
                  <c:v>40544</c:v>
                </c:pt>
                <c:pt idx="35">
                  <c:v>40575</c:v>
                </c:pt>
                <c:pt idx="36">
                  <c:v>40603</c:v>
                </c:pt>
                <c:pt idx="37">
                  <c:v>40634</c:v>
                </c:pt>
                <c:pt idx="38">
                  <c:v>40664</c:v>
                </c:pt>
                <c:pt idx="39">
                  <c:v>40695</c:v>
                </c:pt>
                <c:pt idx="40">
                  <c:v>40725</c:v>
                </c:pt>
                <c:pt idx="41">
                  <c:v>40756</c:v>
                </c:pt>
                <c:pt idx="42">
                  <c:v>40787</c:v>
                </c:pt>
                <c:pt idx="43">
                  <c:v>40817</c:v>
                </c:pt>
                <c:pt idx="44">
                  <c:v>40848</c:v>
                </c:pt>
                <c:pt idx="45">
                  <c:v>40878</c:v>
                </c:pt>
                <c:pt idx="46">
                  <c:v>40909</c:v>
                </c:pt>
                <c:pt idx="47">
                  <c:v>40940</c:v>
                </c:pt>
                <c:pt idx="48">
                  <c:v>40969</c:v>
                </c:pt>
                <c:pt idx="49">
                  <c:v>41000</c:v>
                </c:pt>
                <c:pt idx="50">
                  <c:v>41030</c:v>
                </c:pt>
                <c:pt idx="51">
                  <c:v>41061</c:v>
                </c:pt>
                <c:pt idx="52">
                  <c:v>41091</c:v>
                </c:pt>
                <c:pt idx="53">
                  <c:v>41122</c:v>
                </c:pt>
                <c:pt idx="54">
                  <c:v>41153</c:v>
                </c:pt>
                <c:pt idx="55">
                  <c:v>41183</c:v>
                </c:pt>
                <c:pt idx="56">
                  <c:v>41214</c:v>
                </c:pt>
                <c:pt idx="57">
                  <c:v>41244</c:v>
                </c:pt>
                <c:pt idx="58">
                  <c:v>41275</c:v>
                </c:pt>
                <c:pt idx="59">
                  <c:v>41306</c:v>
                </c:pt>
                <c:pt idx="60">
                  <c:v>41334</c:v>
                </c:pt>
                <c:pt idx="61">
                  <c:v>41365</c:v>
                </c:pt>
                <c:pt idx="62">
                  <c:v>41395</c:v>
                </c:pt>
                <c:pt idx="63">
                  <c:v>41426</c:v>
                </c:pt>
                <c:pt idx="64">
                  <c:v>41456</c:v>
                </c:pt>
                <c:pt idx="65">
                  <c:v>41487</c:v>
                </c:pt>
                <c:pt idx="66">
                  <c:v>41518</c:v>
                </c:pt>
                <c:pt idx="67">
                  <c:v>41548</c:v>
                </c:pt>
                <c:pt idx="68">
                  <c:v>41579</c:v>
                </c:pt>
                <c:pt idx="69">
                  <c:v>41609</c:v>
                </c:pt>
                <c:pt idx="70">
                  <c:v>41640</c:v>
                </c:pt>
                <c:pt idx="71">
                  <c:v>41671</c:v>
                </c:pt>
                <c:pt idx="72">
                  <c:v>41699</c:v>
                </c:pt>
                <c:pt idx="73">
                  <c:v>41730</c:v>
                </c:pt>
                <c:pt idx="74">
                  <c:v>41760</c:v>
                </c:pt>
                <c:pt idx="75">
                  <c:v>41791</c:v>
                </c:pt>
                <c:pt idx="76">
                  <c:v>41821</c:v>
                </c:pt>
                <c:pt idx="77">
                  <c:v>41852</c:v>
                </c:pt>
                <c:pt idx="78">
                  <c:v>41883</c:v>
                </c:pt>
                <c:pt idx="79">
                  <c:v>41913</c:v>
                </c:pt>
                <c:pt idx="80">
                  <c:v>41944</c:v>
                </c:pt>
                <c:pt idx="81">
                  <c:v>41974</c:v>
                </c:pt>
                <c:pt idx="82">
                  <c:v>42005</c:v>
                </c:pt>
                <c:pt idx="83">
                  <c:v>42036</c:v>
                </c:pt>
                <c:pt idx="84">
                  <c:v>42064</c:v>
                </c:pt>
                <c:pt idx="85">
                  <c:v>42095</c:v>
                </c:pt>
                <c:pt idx="86">
                  <c:v>42125</c:v>
                </c:pt>
                <c:pt idx="87">
                  <c:v>42156</c:v>
                </c:pt>
                <c:pt idx="88">
                  <c:v>42186</c:v>
                </c:pt>
                <c:pt idx="89">
                  <c:v>42217</c:v>
                </c:pt>
                <c:pt idx="90">
                  <c:v>42248</c:v>
                </c:pt>
                <c:pt idx="91">
                  <c:v>42278</c:v>
                </c:pt>
                <c:pt idx="92">
                  <c:v>42309</c:v>
                </c:pt>
                <c:pt idx="93">
                  <c:v>42339</c:v>
                </c:pt>
                <c:pt idx="94">
                  <c:v>42370</c:v>
                </c:pt>
                <c:pt idx="95">
                  <c:v>42401</c:v>
                </c:pt>
                <c:pt idx="96">
                  <c:v>42430</c:v>
                </c:pt>
                <c:pt idx="97">
                  <c:v>42461</c:v>
                </c:pt>
                <c:pt idx="98">
                  <c:v>42491</c:v>
                </c:pt>
                <c:pt idx="99">
                  <c:v>42522</c:v>
                </c:pt>
                <c:pt idx="100">
                  <c:v>42552</c:v>
                </c:pt>
                <c:pt idx="101">
                  <c:v>42583</c:v>
                </c:pt>
                <c:pt idx="102">
                  <c:v>42614</c:v>
                </c:pt>
                <c:pt idx="103">
                  <c:v>42644</c:v>
                </c:pt>
                <c:pt idx="104">
                  <c:v>42675</c:v>
                </c:pt>
                <c:pt idx="105">
                  <c:v>42705</c:v>
                </c:pt>
                <c:pt idx="106">
                  <c:v>42736</c:v>
                </c:pt>
                <c:pt idx="107">
                  <c:v>42767</c:v>
                </c:pt>
                <c:pt idx="108">
                  <c:v>42795</c:v>
                </c:pt>
                <c:pt idx="109">
                  <c:v>42826</c:v>
                </c:pt>
                <c:pt idx="110">
                  <c:v>42856</c:v>
                </c:pt>
                <c:pt idx="111">
                  <c:v>42887</c:v>
                </c:pt>
                <c:pt idx="112">
                  <c:v>42917</c:v>
                </c:pt>
                <c:pt idx="113">
                  <c:v>42948</c:v>
                </c:pt>
                <c:pt idx="114">
                  <c:v>42979</c:v>
                </c:pt>
                <c:pt idx="115">
                  <c:v>43009</c:v>
                </c:pt>
                <c:pt idx="116">
                  <c:v>43040</c:v>
                </c:pt>
                <c:pt idx="117">
                  <c:v>43070</c:v>
                </c:pt>
                <c:pt idx="118">
                  <c:v>43101</c:v>
                </c:pt>
                <c:pt idx="119">
                  <c:v>43132</c:v>
                </c:pt>
                <c:pt idx="120">
                  <c:v>43160</c:v>
                </c:pt>
                <c:pt idx="121">
                  <c:v>43191</c:v>
                </c:pt>
                <c:pt idx="122">
                  <c:v>43221</c:v>
                </c:pt>
                <c:pt idx="123">
                  <c:v>43252</c:v>
                </c:pt>
                <c:pt idx="124">
                  <c:v>43282</c:v>
                </c:pt>
                <c:pt idx="125">
                  <c:v>43313</c:v>
                </c:pt>
                <c:pt idx="126">
                  <c:v>43344</c:v>
                </c:pt>
                <c:pt idx="127">
                  <c:v>43374</c:v>
                </c:pt>
                <c:pt idx="128">
                  <c:v>43405</c:v>
                </c:pt>
                <c:pt idx="129">
                  <c:v>43435</c:v>
                </c:pt>
                <c:pt idx="130">
                  <c:v>43466</c:v>
                </c:pt>
                <c:pt idx="131">
                  <c:v>43497</c:v>
                </c:pt>
                <c:pt idx="132">
                  <c:v>43525</c:v>
                </c:pt>
                <c:pt idx="133">
                  <c:v>43556</c:v>
                </c:pt>
                <c:pt idx="134">
                  <c:v>43586</c:v>
                </c:pt>
                <c:pt idx="135">
                  <c:v>43617</c:v>
                </c:pt>
                <c:pt idx="136">
                  <c:v>43647</c:v>
                </c:pt>
                <c:pt idx="137">
                  <c:v>43678</c:v>
                </c:pt>
                <c:pt idx="138">
                  <c:v>43709</c:v>
                </c:pt>
                <c:pt idx="139">
                  <c:v>43739</c:v>
                </c:pt>
                <c:pt idx="140">
                  <c:v>43770</c:v>
                </c:pt>
                <c:pt idx="141">
                  <c:v>43800</c:v>
                </c:pt>
                <c:pt idx="142">
                  <c:v>43831</c:v>
                </c:pt>
                <c:pt idx="143">
                  <c:v>43862</c:v>
                </c:pt>
                <c:pt idx="144">
                  <c:v>43891</c:v>
                </c:pt>
                <c:pt idx="145">
                  <c:v>43922</c:v>
                </c:pt>
                <c:pt idx="146">
                  <c:v>43952</c:v>
                </c:pt>
                <c:pt idx="147">
                  <c:v>43983</c:v>
                </c:pt>
                <c:pt idx="148">
                  <c:v>44013</c:v>
                </c:pt>
                <c:pt idx="149">
                  <c:v>44044</c:v>
                </c:pt>
                <c:pt idx="150">
                  <c:v>44075</c:v>
                </c:pt>
                <c:pt idx="151">
                  <c:v>44105</c:v>
                </c:pt>
                <c:pt idx="152">
                  <c:v>44136</c:v>
                </c:pt>
                <c:pt idx="153">
                  <c:v>44166</c:v>
                </c:pt>
                <c:pt idx="154">
                  <c:v>44197</c:v>
                </c:pt>
                <c:pt idx="155">
                  <c:v>44228</c:v>
                </c:pt>
                <c:pt idx="156">
                  <c:v>44256</c:v>
                </c:pt>
              </c:numCache>
            </c:numRef>
          </c:cat>
          <c:val>
            <c:numRef>
              <c:f>D!$H$11:$H$167</c:f>
              <c:numCache>
                <c:formatCode>0.00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72.209099999999992</c:v>
                </c:pt>
                <c:pt idx="4">
                  <c:v>72.209099999999992</c:v>
                </c:pt>
                <c:pt idx="5">
                  <c:v>72.209099999999992</c:v>
                </c:pt>
                <c:pt idx="6">
                  <c:v>189.71586666666667</c:v>
                </c:pt>
                <c:pt idx="7">
                  <c:v>2309.9448666666667</c:v>
                </c:pt>
                <c:pt idx="8">
                  <c:v>4702.2312000000002</c:v>
                </c:pt>
                <c:pt idx="9">
                  <c:v>5975.7516666666661</c:v>
                </c:pt>
                <c:pt idx="10">
                  <c:v>5109.9070000000002</c:v>
                </c:pt>
                <c:pt idx="11">
                  <c:v>5269.574333333333</c:v>
                </c:pt>
                <c:pt idx="12">
                  <c:v>6044.8183333333327</c:v>
                </c:pt>
                <c:pt idx="13">
                  <c:v>6371.2466666666669</c:v>
                </c:pt>
                <c:pt idx="14">
                  <c:v>4917.1256666666668</c:v>
                </c:pt>
                <c:pt idx="15">
                  <c:v>3870.8066666666668</c:v>
                </c:pt>
                <c:pt idx="16">
                  <c:v>2756.7326666666668</c:v>
                </c:pt>
                <c:pt idx="17">
                  <c:v>1767.4823999999999</c:v>
                </c:pt>
                <c:pt idx="18">
                  <c:v>596.03003333333334</c:v>
                </c:pt>
                <c:pt idx="19">
                  <c:v>712.08170000000007</c:v>
                </c:pt>
                <c:pt idx="20">
                  <c:v>1018.7606333333334</c:v>
                </c:pt>
                <c:pt idx="21">
                  <c:v>1406.0176666666666</c:v>
                </c:pt>
                <c:pt idx="22">
                  <c:v>1083.6504333333335</c:v>
                </c:pt>
                <c:pt idx="23">
                  <c:v>989.86230000000012</c:v>
                </c:pt>
                <c:pt idx="24">
                  <c:v>798.78319999999997</c:v>
                </c:pt>
                <c:pt idx="25">
                  <c:v>992.30543333333333</c:v>
                </c:pt>
                <c:pt idx="26">
                  <c:v>1874.8872333333336</c:v>
                </c:pt>
                <c:pt idx="27">
                  <c:v>2564.4976666666666</c:v>
                </c:pt>
                <c:pt idx="28">
                  <c:v>2527.7280000000001</c:v>
                </c:pt>
                <c:pt idx="29">
                  <c:v>1912.1966666666667</c:v>
                </c:pt>
                <c:pt idx="30">
                  <c:v>1527.6763333333336</c:v>
                </c:pt>
                <c:pt idx="31">
                  <c:v>1651.8336666666667</c:v>
                </c:pt>
                <c:pt idx="32">
                  <c:v>2995.078</c:v>
                </c:pt>
                <c:pt idx="33">
                  <c:v>3105.8070000000002</c:v>
                </c:pt>
                <c:pt idx="34">
                  <c:v>2993.0430000000001</c:v>
                </c:pt>
                <c:pt idx="35">
                  <c:v>1490.194666666667</c:v>
                </c:pt>
                <c:pt idx="36">
                  <c:v>1329.0653333333332</c:v>
                </c:pt>
                <c:pt idx="37">
                  <c:v>1428.8879999999999</c:v>
                </c:pt>
                <c:pt idx="38">
                  <c:v>1639.6313333333335</c:v>
                </c:pt>
                <c:pt idx="39">
                  <c:v>1794.4643333333333</c:v>
                </c:pt>
                <c:pt idx="40">
                  <c:v>1993.7483333333337</c:v>
                </c:pt>
                <c:pt idx="41">
                  <c:v>2237.936666666667</c:v>
                </c:pt>
                <c:pt idx="42">
                  <c:v>2938.6246666666666</c:v>
                </c:pt>
                <c:pt idx="43">
                  <c:v>4733.8533333333335</c:v>
                </c:pt>
                <c:pt idx="44">
                  <c:v>6606.2596666666659</c:v>
                </c:pt>
                <c:pt idx="45">
                  <c:v>8071.2046666666656</c:v>
                </c:pt>
                <c:pt idx="46">
                  <c:v>6589.5113333333329</c:v>
                </c:pt>
                <c:pt idx="47">
                  <c:v>4872.8483333333334</c:v>
                </c:pt>
                <c:pt idx="48">
                  <c:v>3157.9343333333331</c:v>
                </c:pt>
                <c:pt idx="49">
                  <c:v>4971.4356666666672</c:v>
                </c:pt>
                <c:pt idx="50">
                  <c:v>7231.5716666666658</c:v>
                </c:pt>
                <c:pt idx="51">
                  <c:v>9054.3140000000003</c:v>
                </c:pt>
                <c:pt idx="52">
                  <c:v>8504.0259999999998</c:v>
                </c:pt>
                <c:pt idx="53">
                  <c:v>7440.5903333333335</c:v>
                </c:pt>
                <c:pt idx="54">
                  <c:v>6601.6270000000004</c:v>
                </c:pt>
                <c:pt idx="55">
                  <c:v>6188.0726666666669</c:v>
                </c:pt>
                <c:pt idx="56">
                  <c:v>5702.6246666666666</c:v>
                </c:pt>
                <c:pt idx="57">
                  <c:v>4901.7243333333327</c:v>
                </c:pt>
                <c:pt idx="58">
                  <c:v>4184.186333333334</c:v>
                </c:pt>
                <c:pt idx="59">
                  <c:v>3659.5149999999999</c:v>
                </c:pt>
                <c:pt idx="60">
                  <c:v>3749.5743333333335</c:v>
                </c:pt>
                <c:pt idx="61">
                  <c:v>3829.3619999999996</c:v>
                </c:pt>
                <c:pt idx="62">
                  <c:v>3555.0413333333331</c:v>
                </c:pt>
                <c:pt idx="63">
                  <c:v>3866.6980000000003</c:v>
                </c:pt>
                <c:pt idx="64">
                  <c:v>3574.2956666666669</c:v>
                </c:pt>
                <c:pt idx="65">
                  <c:v>3671.8593333333333</c:v>
                </c:pt>
                <c:pt idx="66">
                  <c:v>2499.1633333333334</c:v>
                </c:pt>
                <c:pt idx="67">
                  <c:v>1866.1264666666666</c:v>
                </c:pt>
                <c:pt idx="68">
                  <c:v>1124.5239666666666</c:v>
                </c:pt>
                <c:pt idx="69">
                  <c:v>951.02043333333324</c:v>
                </c:pt>
                <c:pt idx="70">
                  <c:v>880.6884</c:v>
                </c:pt>
                <c:pt idx="71">
                  <c:v>781.85126666666656</c:v>
                </c:pt>
                <c:pt idx="72">
                  <c:v>667.18803333333324</c:v>
                </c:pt>
                <c:pt idx="73">
                  <c:v>626.81583333333344</c:v>
                </c:pt>
                <c:pt idx="74">
                  <c:v>587.43430000000001</c:v>
                </c:pt>
                <c:pt idx="75">
                  <c:v>535.97103333333337</c:v>
                </c:pt>
                <c:pt idx="76">
                  <c:v>527.31093333333331</c:v>
                </c:pt>
                <c:pt idx="77">
                  <c:v>591.89066666666668</c:v>
                </c:pt>
                <c:pt idx="78">
                  <c:v>656.08623333333333</c:v>
                </c:pt>
                <c:pt idx="79">
                  <c:v>697.95526666666672</c:v>
                </c:pt>
                <c:pt idx="80">
                  <c:v>704.9171</c:v>
                </c:pt>
                <c:pt idx="81">
                  <c:v>760.96013333333337</c:v>
                </c:pt>
                <c:pt idx="82">
                  <c:v>853.36563333333334</c:v>
                </c:pt>
                <c:pt idx="83">
                  <c:v>877.90663333333339</c:v>
                </c:pt>
                <c:pt idx="84">
                  <c:v>912.03393333333327</c:v>
                </c:pt>
                <c:pt idx="85">
                  <c:v>812.63716666666653</c:v>
                </c:pt>
                <c:pt idx="86">
                  <c:v>757.49686666666673</c:v>
                </c:pt>
                <c:pt idx="87">
                  <c:v>695.45123333333322</c:v>
                </c:pt>
                <c:pt idx="88">
                  <c:v>643.07976666666661</c:v>
                </c:pt>
                <c:pt idx="89">
                  <c:v>1044.0233333333333</c:v>
                </c:pt>
                <c:pt idx="90">
                  <c:v>1419.1891000000003</c:v>
                </c:pt>
                <c:pt idx="91">
                  <c:v>1605.2493333333332</c:v>
                </c:pt>
                <c:pt idx="92">
                  <c:v>1388.1769999999999</c:v>
                </c:pt>
                <c:pt idx="93">
                  <c:v>1066.7170999999998</c:v>
                </c:pt>
                <c:pt idx="94">
                  <c:v>1317.7737666666665</c:v>
                </c:pt>
                <c:pt idx="95">
                  <c:v>1763.7181</c:v>
                </c:pt>
                <c:pt idx="96">
                  <c:v>2101.8960000000002</c:v>
                </c:pt>
                <c:pt idx="97">
                  <c:v>2009.932</c:v>
                </c:pt>
                <c:pt idx="98">
                  <c:v>1793.4163333333333</c:v>
                </c:pt>
                <c:pt idx="99">
                  <c:v>2547.3526666666671</c:v>
                </c:pt>
                <c:pt idx="100">
                  <c:v>3230.2646666666665</c:v>
                </c:pt>
                <c:pt idx="101">
                  <c:v>3360.5916666666672</c:v>
                </c:pt>
                <c:pt idx="102">
                  <c:v>2798.039666666667</c:v>
                </c:pt>
                <c:pt idx="103">
                  <c:v>2218.5446666666667</c:v>
                </c:pt>
                <c:pt idx="104">
                  <c:v>2022.0526666666665</c:v>
                </c:pt>
                <c:pt idx="105">
                  <c:v>1656.0613333333331</c:v>
                </c:pt>
                <c:pt idx="106">
                  <c:v>1544.2356666666667</c:v>
                </c:pt>
                <c:pt idx="107">
                  <c:v>1468.3413333333335</c:v>
                </c:pt>
                <c:pt idx="108">
                  <c:v>1377.2803333333331</c:v>
                </c:pt>
                <c:pt idx="109">
                  <c:v>1220.4456666666667</c:v>
                </c:pt>
                <c:pt idx="110">
                  <c:v>1003.7287</c:v>
                </c:pt>
                <c:pt idx="111">
                  <c:v>907.3178333333334</c:v>
                </c:pt>
                <c:pt idx="112">
                  <c:v>808.71103333333338</c:v>
                </c:pt>
                <c:pt idx="113">
                  <c:v>784.53976666666665</c:v>
                </c:pt>
                <c:pt idx="114">
                  <c:v>823.27829999999994</c:v>
                </c:pt>
                <c:pt idx="115">
                  <c:v>823.73833333333334</c:v>
                </c:pt>
                <c:pt idx="116">
                  <c:v>856.80819999999994</c:v>
                </c:pt>
                <c:pt idx="117">
                  <c:v>771.23606666666672</c:v>
                </c:pt>
                <c:pt idx="118">
                  <c:v>691.93646666666666</c:v>
                </c:pt>
                <c:pt idx="119">
                  <c:v>644.48166666666668</c:v>
                </c:pt>
                <c:pt idx="120">
                  <c:v>663.91599999999994</c:v>
                </c:pt>
                <c:pt idx="121">
                  <c:v>705.88193333333322</c:v>
                </c:pt>
                <c:pt idx="122">
                  <c:v>803.17266666666671</c:v>
                </c:pt>
                <c:pt idx="123">
                  <c:v>801.31139999999994</c:v>
                </c:pt>
                <c:pt idx="124">
                  <c:v>821.51510000000007</c:v>
                </c:pt>
                <c:pt idx="125">
                  <c:v>918.57286666666676</c:v>
                </c:pt>
                <c:pt idx="126">
                  <c:v>1107.7329333333334</c:v>
                </c:pt>
                <c:pt idx="127">
                  <c:v>1304.7026666666668</c:v>
                </c:pt>
                <c:pt idx="128">
                  <c:v>1327.0409999999999</c:v>
                </c:pt>
                <c:pt idx="129">
                  <c:v>1499.8710000000001</c:v>
                </c:pt>
                <c:pt idx="130">
                  <c:v>1666.7243333333336</c:v>
                </c:pt>
                <c:pt idx="131">
                  <c:v>1695.5923333333333</c:v>
                </c:pt>
                <c:pt idx="132">
                  <c:v>1709.7849999999999</c:v>
                </c:pt>
                <c:pt idx="133">
                  <c:v>1506.0716666666667</c:v>
                </c:pt>
                <c:pt idx="134">
                  <c:v>1808.3429999999998</c:v>
                </c:pt>
                <c:pt idx="135">
                  <c:v>1789.0483333333332</c:v>
                </c:pt>
                <c:pt idx="136">
                  <c:v>2666.9290000000001</c:v>
                </c:pt>
                <c:pt idx="137">
                  <c:v>3203.7583333333332</c:v>
                </c:pt>
                <c:pt idx="138">
                  <c:v>3664.672</c:v>
                </c:pt>
                <c:pt idx="139">
                  <c:v>2873.5373333333332</c:v>
                </c:pt>
                <c:pt idx="140">
                  <c:v>2168.9029999999998</c:v>
                </c:pt>
                <c:pt idx="141">
                  <c:v>1517.6516666666666</c:v>
                </c:pt>
                <c:pt idx="142">
                  <c:v>1855.4813333333332</c:v>
                </c:pt>
                <c:pt idx="143">
                  <c:v>2505.8926666666666</c:v>
                </c:pt>
                <c:pt idx="144">
                  <c:v>3980.8066666666668</c:v>
                </c:pt>
                <c:pt idx="145">
                  <c:v>4776.4443333333329</c:v>
                </c:pt>
                <c:pt idx="146">
                  <c:v>5040.5876666666663</c:v>
                </c:pt>
                <c:pt idx="147">
                  <c:v>4568.9643333333333</c:v>
                </c:pt>
                <c:pt idx="148">
                  <c:v>4787.657666666667</c:v>
                </c:pt>
                <c:pt idx="149">
                  <c:v>4985.4870000000001</c:v>
                </c:pt>
                <c:pt idx="150">
                  <c:v>5333.077666666667</c:v>
                </c:pt>
                <c:pt idx="151">
                  <c:v>5215.5893333333333</c:v>
                </c:pt>
                <c:pt idx="152">
                  <c:v>5252.6376666666665</c:v>
                </c:pt>
                <c:pt idx="153">
                  <c:v>5219.4153333333334</c:v>
                </c:pt>
                <c:pt idx="154">
                  <c:v>5203.9113333333325</c:v>
                </c:pt>
                <c:pt idx="155">
                  <c:v>4969.2243333333327</c:v>
                </c:pt>
                <c:pt idx="156">
                  <c:v>4089.4953333333337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40C-4BA8-8238-B32C1E6C3CF3}"/>
            </c:ext>
          </c:extLst>
        </c:ser>
        <c:ser>
          <c:idx val="3"/>
          <c:order val="4"/>
          <c:tx>
            <c:strRef>
              <c:f>D!$I$10</c:f>
              <c:strCache>
                <c:ptCount val="1"/>
                <c:pt idx="0">
                  <c:v> PERCENTIL 90</c:v>
                </c:pt>
              </c:strCache>
            </c:strRef>
          </c:tx>
          <c:spPr>
            <a:ln w="15240" cap="flat">
              <a:solidFill>
                <a:schemeClr val="accent3"/>
              </a:solidFill>
              <a:prstDash val="solid"/>
              <a:miter lim="800000"/>
            </a:ln>
          </c:spPr>
          <c:marker>
            <c:symbol val="none"/>
          </c:marker>
          <c:cat>
            <c:numRef>
              <c:f>D!$D$11:$D$167</c:f>
              <c:numCache>
                <c:formatCode>[$-409]mmm\-yy;@</c:formatCode>
                <c:ptCount val="157"/>
                <c:pt idx="0">
                  <c:v>39508</c:v>
                </c:pt>
                <c:pt idx="1">
                  <c:v>39539</c:v>
                </c:pt>
                <c:pt idx="2">
                  <c:v>39569</c:v>
                </c:pt>
                <c:pt idx="3">
                  <c:v>39600</c:v>
                </c:pt>
                <c:pt idx="4">
                  <c:v>39630</c:v>
                </c:pt>
                <c:pt idx="5">
                  <c:v>39661</c:v>
                </c:pt>
                <c:pt idx="6">
                  <c:v>39692</c:v>
                </c:pt>
                <c:pt idx="7">
                  <c:v>39722</c:v>
                </c:pt>
                <c:pt idx="8">
                  <c:v>39753</c:v>
                </c:pt>
                <c:pt idx="9">
                  <c:v>39783</c:v>
                </c:pt>
                <c:pt idx="10">
                  <c:v>39814</c:v>
                </c:pt>
                <c:pt idx="11">
                  <c:v>39845</c:v>
                </c:pt>
                <c:pt idx="12">
                  <c:v>39873</c:v>
                </c:pt>
                <c:pt idx="13">
                  <c:v>39904</c:v>
                </c:pt>
                <c:pt idx="14">
                  <c:v>39934</c:v>
                </c:pt>
                <c:pt idx="15">
                  <c:v>39965</c:v>
                </c:pt>
                <c:pt idx="16">
                  <c:v>39995</c:v>
                </c:pt>
                <c:pt idx="17">
                  <c:v>40026</c:v>
                </c:pt>
                <c:pt idx="18">
                  <c:v>40057</c:v>
                </c:pt>
                <c:pt idx="19">
                  <c:v>40087</c:v>
                </c:pt>
                <c:pt idx="20">
                  <c:v>40118</c:v>
                </c:pt>
                <c:pt idx="21">
                  <c:v>40148</c:v>
                </c:pt>
                <c:pt idx="22">
                  <c:v>40179</c:v>
                </c:pt>
                <c:pt idx="23">
                  <c:v>40210</c:v>
                </c:pt>
                <c:pt idx="24">
                  <c:v>40238</c:v>
                </c:pt>
                <c:pt idx="25">
                  <c:v>40269</c:v>
                </c:pt>
                <c:pt idx="26">
                  <c:v>40299</c:v>
                </c:pt>
                <c:pt idx="27">
                  <c:v>40330</c:v>
                </c:pt>
                <c:pt idx="28">
                  <c:v>40360</c:v>
                </c:pt>
                <c:pt idx="29">
                  <c:v>40391</c:v>
                </c:pt>
                <c:pt idx="30">
                  <c:v>40422</c:v>
                </c:pt>
                <c:pt idx="31">
                  <c:v>40452</c:v>
                </c:pt>
                <c:pt idx="32">
                  <c:v>40483</c:v>
                </c:pt>
                <c:pt idx="33">
                  <c:v>40513</c:v>
                </c:pt>
                <c:pt idx="34">
                  <c:v>40544</c:v>
                </c:pt>
                <c:pt idx="35">
                  <c:v>40575</c:v>
                </c:pt>
                <c:pt idx="36">
                  <c:v>40603</c:v>
                </c:pt>
                <c:pt idx="37">
                  <c:v>40634</c:v>
                </c:pt>
                <c:pt idx="38">
                  <c:v>40664</c:v>
                </c:pt>
                <c:pt idx="39">
                  <c:v>40695</c:v>
                </c:pt>
                <c:pt idx="40">
                  <c:v>40725</c:v>
                </c:pt>
                <c:pt idx="41">
                  <c:v>40756</c:v>
                </c:pt>
                <c:pt idx="42">
                  <c:v>40787</c:v>
                </c:pt>
                <c:pt idx="43">
                  <c:v>40817</c:v>
                </c:pt>
                <c:pt idx="44">
                  <c:v>40848</c:v>
                </c:pt>
                <c:pt idx="45">
                  <c:v>40878</c:v>
                </c:pt>
                <c:pt idx="46">
                  <c:v>40909</c:v>
                </c:pt>
                <c:pt idx="47">
                  <c:v>40940</c:v>
                </c:pt>
                <c:pt idx="48">
                  <c:v>40969</c:v>
                </c:pt>
                <c:pt idx="49">
                  <c:v>41000</c:v>
                </c:pt>
                <c:pt idx="50">
                  <c:v>41030</c:v>
                </c:pt>
                <c:pt idx="51">
                  <c:v>41061</c:v>
                </c:pt>
                <c:pt idx="52">
                  <c:v>41091</c:v>
                </c:pt>
                <c:pt idx="53">
                  <c:v>41122</c:v>
                </c:pt>
                <c:pt idx="54">
                  <c:v>41153</c:v>
                </c:pt>
                <c:pt idx="55">
                  <c:v>41183</c:v>
                </c:pt>
                <c:pt idx="56">
                  <c:v>41214</c:v>
                </c:pt>
                <c:pt idx="57">
                  <c:v>41244</c:v>
                </c:pt>
                <c:pt idx="58">
                  <c:v>41275</c:v>
                </c:pt>
                <c:pt idx="59">
                  <c:v>41306</c:v>
                </c:pt>
                <c:pt idx="60">
                  <c:v>41334</c:v>
                </c:pt>
                <c:pt idx="61">
                  <c:v>41365</c:v>
                </c:pt>
                <c:pt idx="62">
                  <c:v>41395</c:v>
                </c:pt>
                <c:pt idx="63">
                  <c:v>41426</c:v>
                </c:pt>
                <c:pt idx="64">
                  <c:v>41456</c:v>
                </c:pt>
                <c:pt idx="65">
                  <c:v>41487</c:v>
                </c:pt>
                <c:pt idx="66">
                  <c:v>41518</c:v>
                </c:pt>
                <c:pt idx="67">
                  <c:v>41548</c:v>
                </c:pt>
                <c:pt idx="68">
                  <c:v>41579</c:v>
                </c:pt>
                <c:pt idx="69">
                  <c:v>41609</c:v>
                </c:pt>
                <c:pt idx="70">
                  <c:v>41640</c:v>
                </c:pt>
                <c:pt idx="71">
                  <c:v>41671</c:v>
                </c:pt>
                <c:pt idx="72">
                  <c:v>41699</c:v>
                </c:pt>
                <c:pt idx="73">
                  <c:v>41730</c:v>
                </c:pt>
                <c:pt idx="74">
                  <c:v>41760</c:v>
                </c:pt>
                <c:pt idx="75">
                  <c:v>41791</c:v>
                </c:pt>
                <c:pt idx="76">
                  <c:v>41821</c:v>
                </c:pt>
                <c:pt idx="77">
                  <c:v>41852</c:v>
                </c:pt>
                <c:pt idx="78">
                  <c:v>41883</c:v>
                </c:pt>
                <c:pt idx="79">
                  <c:v>41913</c:v>
                </c:pt>
                <c:pt idx="80">
                  <c:v>41944</c:v>
                </c:pt>
                <c:pt idx="81">
                  <c:v>41974</c:v>
                </c:pt>
                <c:pt idx="82">
                  <c:v>42005</c:v>
                </c:pt>
                <c:pt idx="83">
                  <c:v>42036</c:v>
                </c:pt>
                <c:pt idx="84">
                  <c:v>42064</c:v>
                </c:pt>
                <c:pt idx="85">
                  <c:v>42095</c:v>
                </c:pt>
                <c:pt idx="86">
                  <c:v>42125</c:v>
                </c:pt>
                <c:pt idx="87">
                  <c:v>42156</c:v>
                </c:pt>
                <c:pt idx="88">
                  <c:v>42186</c:v>
                </c:pt>
                <c:pt idx="89">
                  <c:v>42217</c:v>
                </c:pt>
                <c:pt idx="90">
                  <c:v>42248</c:v>
                </c:pt>
                <c:pt idx="91">
                  <c:v>42278</c:v>
                </c:pt>
                <c:pt idx="92">
                  <c:v>42309</c:v>
                </c:pt>
                <c:pt idx="93">
                  <c:v>42339</c:v>
                </c:pt>
                <c:pt idx="94">
                  <c:v>42370</c:v>
                </c:pt>
                <c:pt idx="95">
                  <c:v>42401</c:v>
                </c:pt>
                <c:pt idx="96">
                  <c:v>42430</c:v>
                </c:pt>
                <c:pt idx="97">
                  <c:v>42461</c:v>
                </c:pt>
                <c:pt idx="98">
                  <c:v>42491</c:v>
                </c:pt>
                <c:pt idx="99">
                  <c:v>42522</c:v>
                </c:pt>
                <c:pt idx="100">
                  <c:v>42552</c:v>
                </c:pt>
                <c:pt idx="101">
                  <c:v>42583</c:v>
                </c:pt>
                <c:pt idx="102">
                  <c:v>42614</c:v>
                </c:pt>
                <c:pt idx="103">
                  <c:v>42644</c:v>
                </c:pt>
                <c:pt idx="104">
                  <c:v>42675</c:v>
                </c:pt>
                <c:pt idx="105">
                  <c:v>42705</c:v>
                </c:pt>
                <c:pt idx="106">
                  <c:v>42736</c:v>
                </c:pt>
                <c:pt idx="107">
                  <c:v>42767</c:v>
                </c:pt>
                <c:pt idx="108">
                  <c:v>42795</c:v>
                </c:pt>
                <c:pt idx="109">
                  <c:v>42826</c:v>
                </c:pt>
                <c:pt idx="110">
                  <c:v>42856</c:v>
                </c:pt>
                <c:pt idx="111">
                  <c:v>42887</c:v>
                </c:pt>
                <c:pt idx="112">
                  <c:v>42917</c:v>
                </c:pt>
                <c:pt idx="113">
                  <c:v>42948</c:v>
                </c:pt>
                <c:pt idx="114">
                  <c:v>42979</c:v>
                </c:pt>
                <c:pt idx="115">
                  <c:v>43009</c:v>
                </c:pt>
                <c:pt idx="116">
                  <c:v>43040</c:v>
                </c:pt>
                <c:pt idx="117">
                  <c:v>43070</c:v>
                </c:pt>
                <c:pt idx="118">
                  <c:v>43101</c:v>
                </c:pt>
                <c:pt idx="119">
                  <c:v>43132</c:v>
                </c:pt>
                <c:pt idx="120">
                  <c:v>43160</c:v>
                </c:pt>
                <c:pt idx="121">
                  <c:v>43191</c:v>
                </c:pt>
                <c:pt idx="122">
                  <c:v>43221</c:v>
                </c:pt>
                <c:pt idx="123">
                  <c:v>43252</c:v>
                </c:pt>
                <c:pt idx="124">
                  <c:v>43282</c:v>
                </c:pt>
                <c:pt idx="125">
                  <c:v>43313</c:v>
                </c:pt>
                <c:pt idx="126">
                  <c:v>43344</c:v>
                </c:pt>
                <c:pt idx="127">
                  <c:v>43374</c:v>
                </c:pt>
                <c:pt idx="128">
                  <c:v>43405</c:v>
                </c:pt>
                <c:pt idx="129">
                  <c:v>43435</c:v>
                </c:pt>
                <c:pt idx="130">
                  <c:v>43466</c:v>
                </c:pt>
                <c:pt idx="131">
                  <c:v>43497</c:v>
                </c:pt>
                <c:pt idx="132">
                  <c:v>43525</c:v>
                </c:pt>
                <c:pt idx="133">
                  <c:v>43556</c:v>
                </c:pt>
                <c:pt idx="134">
                  <c:v>43586</c:v>
                </c:pt>
                <c:pt idx="135">
                  <c:v>43617</c:v>
                </c:pt>
                <c:pt idx="136">
                  <c:v>43647</c:v>
                </c:pt>
                <c:pt idx="137">
                  <c:v>43678</c:v>
                </c:pt>
                <c:pt idx="138">
                  <c:v>43709</c:v>
                </c:pt>
                <c:pt idx="139">
                  <c:v>43739</c:v>
                </c:pt>
                <c:pt idx="140">
                  <c:v>43770</c:v>
                </c:pt>
                <c:pt idx="141">
                  <c:v>43800</c:v>
                </c:pt>
                <c:pt idx="142">
                  <c:v>43831</c:v>
                </c:pt>
                <c:pt idx="143">
                  <c:v>43862</c:v>
                </c:pt>
                <c:pt idx="144">
                  <c:v>43891</c:v>
                </c:pt>
                <c:pt idx="145">
                  <c:v>43922</c:v>
                </c:pt>
                <c:pt idx="146">
                  <c:v>43952</c:v>
                </c:pt>
                <c:pt idx="147">
                  <c:v>43983</c:v>
                </c:pt>
                <c:pt idx="148">
                  <c:v>44013</c:v>
                </c:pt>
                <c:pt idx="149">
                  <c:v>44044</c:v>
                </c:pt>
                <c:pt idx="150">
                  <c:v>44075</c:v>
                </c:pt>
                <c:pt idx="151">
                  <c:v>44105</c:v>
                </c:pt>
                <c:pt idx="152">
                  <c:v>44136</c:v>
                </c:pt>
                <c:pt idx="153">
                  <c:v>44166</c:v>
                </c:pt>
                <c:pt idx="154">
                  <c:v>44197</c:v>
                </c:pt>
                <c:pt idx="155">
                  <c:v>44228</c:v>
                </c:pt>
                <c:pt idx="156">
                  <c:v>44256</c:v>
                </c:pt>
              </c:numCache>
            </c:numRef>
          </c:cat>
          <c:val>
            <c:numRef>
              <c:f>D!$I$11:$I$167</c:f>
              <c:numCache>
                <c:formatCode>0.00</c:formatCode>
                <c:ptCount val="157"/>
                <c:pt idx="0">
                  <c:v>11414.045</c:v>
                </c:pt>
                <c:pt idx="1">
                  <c:v>11650.528333333334</c:v>
                </c:pt>
                <c:pt idx="2">
                  <c:v>12424.161666666667</c:v>
                </c:pt>
                <c:pt idx="3">
                  <c:v>15622.303333333335</c:v>
                </c:pt>
                <c:pt idx="4">
                  <c:v>16375.916666666666</c:v>
                </c:pt>
                <c:pt idx="5">
                  <c:v>16602.886666666669</c:v>
                </c:pt>
                <c:pt idx="6">
                  <c:v>17096.396666666667</c:v>
                </c:pt>
                <c:pt idx="7">
                  <c:v>20710.32</c:v>
                </c:pt>
                <c:pt idx="8">
                  <c:v>24350.596666666668</c:v>
                </c:pt>
                <c:pt idx="9">
                  <c:v>26138.536666666667</c:v>
                </c:pt>
                <c:pt idx="10">
                  <c:v>27145.866666666669</c:v>
                </c:pt>
                <c:pt idx="11">
                  <c:v>29178.056666666667</c:v>
                </c:pt>
                <c:pt idx="12">
                  <c:v>30885.460000000003</c:v>
                </c:pt>
                <c:pt idx="13">
                  <c:v>30762.576666666664</c:v>
                </c:pt>
                <c:pt idx="14">
                  <c:v>29096.523333333334</c:v>
                </c:pt>
                <c:pt idx="15">
                  <c:v>27901.873333333333</c:v>
                </c:pt>
                <c:pt idx="16">
                  <c:v>24388.180000000004</c:v>
                </c:pt>
                <c:pt idx="17">
                  <c:v>21294.396666666667</c:v>
                </c:pt>
                <c:pt idx="18">
                  <c:v>17630.236666666668</c:v>
                </c:pt>
                <c:pt idx="19">
                  <c:v>17535.646666666667</c:v>
                </c:pt>
                <c:pt idx="20">
                  <c:v>17495.48</c:v>
                </c:pt>
                <c:pt idx="21">
                  <c:v>18267.333333333332</c:v>
                </c:pt>
                <c:pt idx="22">
                  <c:v>18842.863333333331</c:v>
                </c:pt>
                <c:pt idx="23">
                  <c:v>19571.673333333336</c:v>
                </c:pt>
                <c:pt idx="24">
                  <c:v>19699.286666666667</c:v>
                </c:pt>
                <c:pt idx="25">
                  <c:v>21707.376666666667</c:v>
                </c:pt>
                <c:pt idx="26">
                  <c:v>24984.420000000002</c:v>
                </c:pt>
                <c:pt idx="27">
                  <c:v>28748.48</c:v>
                </c:pt>
                <c:pt idx="28">
                  <c:v>27342.726666666666</c:v>
                </c:pt>
                <c:pt idx="29">
                  <c:v>24552.233333333334</c:v>
                </c:pt>
                <c:pt idx="30">
                  <c:v>21434.813333333335</c:v>
                </c:pt>
                <c:pt idx="31">
                  <c:v>21988.883333333331</c:v>
                </c:pt>
                <c:pt idx="32">
                  <c:v>23808.733333333334</c:v>
                </c:pt>
                <c:pt idx="33">
                  <c:v>25061.506666666668</c:v>
                </c:pt>
                <c:pt idx="34">
                  <c:v>23576.256666666668</c:v>
                </c:pt>
                <c:pt idx="35">
                  <c:v>20743.716666666664</c:v>
                </c:pt>
                <c:pt idx="36">
                  <c:v>18654.91</c:v>
                </c:pt>
                <c:pt idx="37">
                  <c:v>18775.293333333331</c:v>
                </c:pt>
                <c:pt idx="38">
                  <c:v>18237.82</c:v>
                </c:pt>
                <c:pt idx="39">
                  <c:v>17914.830000000002</c:v>
                </c:pt>
                <c:pt idx="40">
                  <c:v>18917.439999999999</c:v>
                </c:pt>
                <c:pt idx="41">
                  <c:v>20953.13</c:v>
                </c:pt>
                <c:pt idx="42">
                  <c:v>23159.946666666667</c:v>
                </c:pt>
                <c:pt idx="43">
                  <c:v>23265.67</c:v>
                </c:pt>
                <c:pt idx="44">
                  <c:v>23417.41333333333</c:v>
                </c:pt>
                <c:pt idx="45">
                  <c:v>23109.456666666665</c:v>
                </c:pt>
                <c:pt idx="46">
                  <c:v>23469.710000000003</c:v>
                </c:pt>
                <c:pt idx="47">
                  <c:v>23023.216666666664</c:v>
                </c:pt>
                <c:pt idx="48">
                  <c:v>22266.936666666665</c:v>
                </c:pt>
                <c:pt idx="49">
                  <c:v>21806.320000000003</c:v>
                </c:pt>
                <c:pt idx="50">
                  <c:v>22043.716666666664</c:v>
                </c:pt>
                <c:pt idx="51">
                  <c:v>22726.533333333336</c:v>
                </c:pt>
                <c:pt idx="52">
                  <c:v>23956.186666666665</c:v>
                </c:pt>
                <c:pt idx="53">
                  <c:v>24417.72</c:v>
                </c:pt>
                <c:pt idx="54">
                  <c:v>24748.01</c:v>
                </c:pt>
                <c:pt idx="55">
                  <c:v>23054.906666666666</c:v>
                </c:pt>
                <c:pt idx="56">
                  <c:v>22048.960000000003</c:v>
                </c:pt>
                <c:pt idx="57">
                  <c:v>20857.366666666665</c:v>
                </c:pt>
                <c:pt idx="58">
                  <c:v>20103.703333333335</c:v>
                </c:pt>
                <c:pt idx="59">
                  <c:v>20006.323333333334</c:v>
                </c:pt>
                <c:pt idx="60">
                  <c:v>20760.016666666666</c:v>
                </c:pt>
                <c:pt idx="61">
                  <c:v>20578.263333333332</c:v>
                </c:pt>
                <c:pt idx="62">
                  <c:v>18510.173333333336</c:v>
                </c:pt>
                <c:pt idx="63">
                  <c:v>17001.813333333335</c:v>
                </c:pt>
                <c:pt idx="64">
                  <c:v>16655.23</c:v>
                </c:pt>
                <c:pt idx="65">
                  <c:v>17201.940000000002</c:v>
                </c:pt>
                <c:pt idx="66">
                  <c:v>15651.166666666666</c:v>
                </c:pt>
                <c:pt idx="67">
                  <c:v>14028.1</c:v>
                </c:pt>
                <c:pt idx="68">
                  <c:v>12457.613333333333</c:v>
                </c:pt>
                <c:pt idx="69">
                  <c:v>11729.450000000003</c:v>
                </c:pt>
                <c:pt idx="70">
                  <c:v>11758.25</c:v>
                </c:pt>
                <c:pt idx="71">
                  <c:v>11306.833333333334</c:v>
                </c:pt>
                <c:pt idx="72">
                  <c:v>10849.733333333332</c:v>
                </c:pt>
                <c:pt idx="73">
                  <c:v>10775.213333333333</c:v>
                </c:pt>
                <c:pt idx="74">
                  <c:v>11259.916666666666</c:v>
                </c:pt>
                <c:pt idx="75">
                  <c:v>11823.19</c:v>
                </c:pt>
                <c:pt idx="76">
                  <c:v>12508.74</c:v>
                </c:pt>
                <c:pt idx="77">
                  <c:v>12165.779999999999</c:v>
                </c:pt>
                <c:pt idx="78">
                  <c:v>11749.960000000001</c:v>
                </c:pt>
                <c:pt idx="79">
                  <c:v>11336.446666666665</c:v>
                </c:pt>
                <c:pt idx="80">
                  <c:v>11522.863333333333</c:v>
                </c:pt>
                <c:pt idx="81">
                  <c:v>11709.176666666666</c:v>
                </c:pt>
                <c:pt idx="82">
                  <c:v>12921.503333333334</c:v>
                </c:pt>
                <c:pt idx="83">
                  <c:v>13083.426666666666</c:v>
                </c:pt>
                <c:pt idx="84">
                  <c:v>13108.47</c:v>
                </c:pt>
                <c:pt idx="85">
                  <c:v>11275.960000000001</c:v>
                </c:pt>
                <c:pt idx="86">
                  <c:v>10851.47</c:v>
                </c:pt>
                <c:pt idx="87">
                  <c:v>10564.713333333333</c:v>
                </c:pt>
                <c:pt idx="88">
                  <c:v>10528.693333333335</c:v>
                </c:pt>
                <c:pt idx="89">
                  <c:v>10487.199999999999</c:v>
                </c:pt>
                <c:pt idx="90">
                  <c:v>10467.780000000001</c:v>
                </c:pt>
                <c:pt idx="91">
                  <c:v>10284.521333333332</c:v>
                </c:pt>
                <c:pt idx="92">
                  <c:v>10098.741666666667</c:v>
                </c:pt>
                <c:pt idx="93">
                  <c:v>9952.0483333333341</c:v>
                </c:pt>
                <c:pt idx="94">
                  <c:v>10829.720333333333</c:v>
                </c:pt>
                <c:pt idx="95">
                  <c:v>12682.646666666667</c:v>
                </c:pt>
                <c:pt idx="96">
                  <c:v>13657.483333333332</c:v>
                </c:pt>
                <c:pt idx="97">
                  <c:v>13173.26</c:v>
                </c:pt>
                <c:pt idx="98">
                  <c:v>12063.403333333334</c:v>
                </c:pt>
                <c:pt idx="99">
                  <c:v>13328.336666666668</c:v>
                </c:pt>
                <c:pt idx="100">
                  <c:v>14960.703333333333</c:v>
                </c:pt>
                <c:pt idx="101">
                  <c:v>15192.33</c:v>
                </c:pt>
                <c:pt idx="102">
                  <c:v>13425.256666666666</c:v>
                </c:pt>
                <c:pt idx="103">
                  <c:v>11595.229999999998</c:v>
                </c:pt>
                <c:pt idx="104">
                  <c:v>10772.276666666667</c:v>
                </c:pt>
                <c:pt idx="105">
                  <c:v>10389.383333333331</c:v>
                </c:pt>
                <c:pt idx="106">
                  <c:v>9477.0763333333325</c:v>
                </c:pt>
                <c:pt idx="107">
                  <c:v>8907.6446666666652</c:v>
                </c:pt>
                <c:pt idx="108">
                  <c:v>7732.9956666666658</c:v>
                </c:pt>
                <c:pt idx="109">
                  <c:v>8772.239333333333</c:v>
                </c:pt>
                <c:pt idx="110">
                  <c:v>8930.382333333333</c:v>
                </c:pt>
                <c:pt idx="111">
                  <c:v>8862.1313333333328</c:v>
                </c:pt>
                <c:pt idx="112">
                  <c:v>7071.1416666666664</c:v>
                </c:pt>
                <c:pt idx="113">
                  <c:v>5800.496666666666</c:v>
                </c:pt>
                <c:pt idx="114">
                  <c:v>4948.8873333333331</c:v>
                </c:pt>
                <c:pt idx="115">
                  <c:v>4481.3496666666661</c:v>
                </c:pt>
                <c:pt idx="116">
                  <c:v>4052.06</c:v>
                </c:pt>
                <c:pt idx="117">
                  <c:v>4657.5656666666664</c:v>
                </c:pt>
                <c:pt idx="118">
                  <c:v>3943.7743333333328</c:v>
                </c:pt>
                <c:pt idx="119">
                  <c:v>3530.107</c:v>
                </c:pt>
                <c:pt idx="120">
                  <c:v>2597.5793333333331</c:v>
                </c:pt>
                <c:pt idx="121">
                  <c:v>3538.3973333333329</c:v>
                </c:pt>
                <c:pt idx="122">
                  <c:v>5912.186333333334</c:v>
                </c:pt>
                <c:pt idx="123">
                  <c:v>7688.625</c:v>
                </c:pt>
                <c:pt idx="124">
                  <c:v>7802.0783333333338</c:v>
                </c:pt>
                <c:pt idx="125">
                  <c:v>6586.175666666667</c:v>
                </c:pt>
                <c:pt idx="126">
                  <c:v>5806.1096666666663</c:v>
                </c:pt>
                <c:pt idx="127">
                  <c:v>6709.3306666666658</c:v>
                </c:pt>
                <c:pt idx="128">
                  <c:v>7602.4266666666663</c:v>
                </c:pt>
                <c:pt idx="129">
                  <c:v>9278.9753333333319</c:v>
                </c:pt>
                <c:pt idx="130">
                  <c:v>10089.801666666666</c:v>
                </c:pt>
                <c:pt idx="131">
                  <c:v>10338.770666666665</c:v>
                </c:pt>
                <c:pt idx="132">
                  <c:v>10845.610666666667</c:v>
                </c:pt>
                <c:pt idx="133">
                  <c:v>10079.135333333334</c:v>
                </c:pt>
                <c:pt idx="134">
                  <c:v>10603.887999999999</c:v>
                </c:pt>
                <c:pt idx="135">
                  <c:v>10617.441333333332</c:v>
                </c:pt>
                <c:pt idx="136">
                  <c:v>13109.49</c:v>
                </c:pt>
                <c:pt idx="137">
                  <c:v>14909.756666666666</c:v>
                </c:pt>
                <c:pt idx="138">
                  <c:v>15309.553333333335</c:v>
                </c:pt>
                <c:pt idx="139">
                  <c:v>14339.536666666667</c:v>
                </c:pt>
                <c:pt idx="140">
                  <c:v>12752.736666666669</c:v>
                </c:pt>
                <c:pt idx="141">
                  <c:v>11715.710000000001</c:v>
                </c:pt>
                <c:pt idx="142">
                  <c:v>12149.696666666669</c:v>
                </c:pt>
                <c:pt idx="143">
                  <c:v>13343.06</c:v>
                </c:pt>
                <c:pt idx="144">
                  <c:v>18057.413333333334</c:v>
                </c:pt>
                <c:pt idx="145">
                  <c:v>21105.32</c:v>
                </c:pt>
                <c:pt idx="146">
                  <c:v>23332.433333333334</c:v>
                </c:pt>
                <c:pt idx="147">
                  <c:v>22202.203333333338</c:v>
                </c:pt>
                <c:pt idx="148">
                  <c:v>22222.440000000002</c:v>
                </c:pt>
                <c:pt idx="149">
                  <c:v>21558.820000000003</c:v>
                </c:pt>
                <c:pt idx="150">
                  <c:v>22178.350000000002</c:v>
                </c:pt>
                <c:pt idx="151">
                  <c:v>21779.736666666668</c:v>
                </c:pt>
                <c:pt idx="152">
                  <c:v>21076.733333333334</c:v>
                </c:pt>
                <c:pt idx="153">
                  <c:v>19187.126666666667</c:v>
                </c:pt>
                <c:pt idx="154">
                  <c:v>17877.023333333334</c:v>
                </c:pt>
                <c:pt idx="155">
                  <c:v>17668.3</c:v>
                </c:pt>
                <c:pt idx="156">
                  <c:v>17693.533333333333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40C-4BA8-8238-B32C1E6C3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452632"/>
        <c:axId val="187451848"/>
      </c:lineChart>
      <c:dateAx>
        <c:axId val="187452632"/>
        <c:scaling>
          <c:orientation val="minMax"/>
        </c:scaling>
        <c:delete val="0"/>
        <c:axPos val="b"/>
        <c:numFmt formatCode="[$-400A]yy;@" sourceLinked="0"/>
        <c:majorTickMark val="in"/>
        <c:minorTickMark val="none"/>
        <c:tickLblPos val="low"/>
        <c:spPr>
          <a:ln w="508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c:spPr>
        <c:txPr>
          <a:bodyPr rot="0" vert="horz"/>
          <a:lstStyle/>
          <a:p>
            <a:pPr>
              <a:defRPr sz="650" b="0" i="0" u="none" strike="noStrike" baseline="0">
                <a:solidFill>
                  <a:sysClr val="windowText" lastClr="000000"/>
                </a:solidFill>
                <a:latin typeface="BdE Neue Helvetica 55 Roman" pitchFamily="34" charset="0"/>
                <a:ea typeface="BdE Neue Helvetica 45 Light"/>
                <a:cs typeface="BdE Neue Helvetica 45 Light"/>
              </a:defRPr>
            </a:pPr>
            <a:endParaRPr lang="en-US"/>
          </a:p>
        </c:txPr>
        <c:crossAx val="187451848"/>
        <c:crossesAt val="-70"/>
        <c:auto val="1"/>
        <c:lblOffset val="100"/>
        <c:baseTimeUnit val="days"/>
        <c:majorUnit val="12"/>
        <c:majorTimeUnit val="months"/>
      </c:dateAx>
      <c:valAx>
        <c:axId val="187451848"/>
        <c:scaling>
          <c:orientation val="minMax"/>
          <c:max val="31000"/>
          <c:min val="0"/>
        </c:scaling>
        <c:delete val="0"/>
        <c:axPos val="l"/>
        <c:majorGridlines>
          <c:spPr>
            <a:ln w="5080" cap="flat" cmpd="sng" algn="ctr">
              <a:solidFill>
                <a:srgbClr val="FFFFFF">
                  <a:lumMod val="65000"/>
                </a:srgbClr>
              </a:solidFill>
              <a:prstDash val="dash"/>
              <a:miter lim="800000"/>
              <a:headEnd type="none" w="med" len="med"/>
              <a:tailEnd type="none" w="med" len="med"/>
            </a:ln>
          </c:spPr>
        </c:majorGridlines>
        <c:numFmt formatCode="#,##0\ &quot;€&quot;" sourceLinked="0"/>
        <c:majorTickMark val="in"/>
        <c:minorTickMark val="none"/>
        <c:tickLblPos val="nextTo"/>
        <c:spPr>
          <a:ln w="508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ysClr val="windowText" lastClr="000000"/>
                </a:solidFill>
                <a:latin typeface="BdE Neue Helvetica 55 Roman" pitchFamily="34" charset="0"/>
                <a:ea typeface="BdE Neue Helvetica 45 Light"/>
                <a:cs typeface="BdE Neue Helvetica 45 Light"/>
              </a:defRPr>
            </a:pPr>
            <a:endParaRPr lang="en-US"/>
          </a:p>
        </c:txPr>
        <c:crossAx val="187452632"/>
        <c:crosses val="autoZero"/>
        <c:crossBetween val="between"/>
        <c:majorUnit val="10000"/>
      </c:valAx>
      <c:spPr>
        <a:noFill/>
        <a:ln w="25400">
          <a:noFill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1.4854520950920269E-2"/>
          <c:y val="0.85810692487089668"/>
          <c:w val="0.90715563586586634"/>
          <c:h val="8.4622362785160415E-2"/>
        </c:manualLayout>
      </c:layout>
      <c:overlay val="0"/>
      <c:txPr>
        <a:bodyPr/>
        <a:lstStyle/>
        <a:p>
          <a:pPr>
            <a:defRPr sz="1000">
              <a:solidFill>
                <a:sysClr val="windowText" lastClr="000000"/>
              </a:solidFill>
              <a:latin typeface="BdE Neue Helvetica 47 LightCn" panose="020B04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600" b="0" i="0" u="none" strike="noStrike" baseline="0">
          <a:solidFill>
            <a:srgbClr val="CC0066"/>
          </a:solidFill>
          <a:latin typeface="BdE Neue Helvetica 45 Light"/>
          <a:ea typeface="BdE Neue Helvetica 45 Light"/>
          <a:cs typeface="BdE Neue Helvetica 45 Light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0.02165</cdr:x>
      <cdr:y>0.07069</cdr:y>
    </cdr:from>
    <cdr:to>
      <cdr:x>1</cdr:x>
      <cdr:y>0.15383</cdr:y>
    </cdr:to>
    <cdr:sp macro="" textlink="" fLocksText="0">
      <cdr:nvSpPr>
        <cdr:cNvPr id="549889" name="Rectángulo 2"/>
        <cdr:cNvSpPr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67612" y="192958"/>
          <a:ext cx="3055331" cy="2269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508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fld id="{DBBFACC3-0F8E-45E7-92A8-48C04610F988}" type="TxLink">
            <a:rPr lang="en-US" sz="1000" b="0" i="0" u="none" strike="noStrike" baseline="0">
              <a:solidFill>
                <a:schemeClr val="tx1"/>
              </a:solidFill>
              <a:latin typeface="BdE Neue Helvetica 55 Roman" panose="020B0604020202020204" pitchFamily="34" charset="0"/>
              <a:cs typeface="Arial"/>
            </a:rPr>
            <a:pPr algn="l" rtl="0">
              <a:defRPr sz="1000"/>
            </a:pPr>
            <a:t>1  DISTRIBUCIÓN DEL INDICADOR SRISK DE RIESGO SISTÉMICO.</a:t>
          </a:fld>
          <a:endParaRPr lang="es-ES_tradnl" sz="1000" b="0" i="0" u="none" strike="noStrike" baseline="0">
            <a:solidFill>
              <a:schemeClr val="tx1"/>
            </a:solidFill>
            <a:latin typeface="BdE Neue Helvetica 55 Roman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0.0718</cdr:x>
      <cdr:y>0.16268</cdr:y>
    </cdr:from>
    <cdr:to>
      <cdr:x>0.19764</cdr:x>
      <cdr:y>0.24602</cdr:y>
    </cdr:to>
    <cdr:sp macro="" textlink="">
      <cdr:nvSpPr>
        <cdr:cNvPr id="549891" name="Text Box 1027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224211" y="436117"/>
          <a:ext cx="392930" cy="2234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0" tIns="0" rIns="0" bIns="0" anchor="t" upright="1">
          <a:no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fld id="{BBAE0F62-9EA3-4A2B-B61F-2B4D96C238FF}" type="TxLink">
            <a:rPr lang="en-US" sz="1000" b="0" i="0" u="none" strike="noStrike" baseline="0">
              <a:solidFill>
                <a:schemeClr val="tx1"/>
              </a:solidFill>
              <a:latin typeface="BdE Neue Helvetica 45 Light" panose="020B0403020202020204" pitchFamily="34" charset="0"/>
              <a:cs typeface="Arial"/>
            </a:rPr>
            <a:pPr algn="l" rtl="0">
              <a:defRPr sz="1000"/>
            </a:pPr>
            <a:t>Millones</a:t>
          </a:fld>
          <a:endParaRPr lang="es-ES_tradnl" sz="1000" b="0" i="0" u="none" strike="noStrike" baseline="0">
            <a:solidFill>
              <a:schemeClr val="tx1"/>
            </a:solidFill>
            <a:latin typeface="BdE Neue Helvetica 45 Light" pitchFamily="34" charset="0"/>
          </a:endParaRPr>
        </a:p>
      </cdr:txBody>
    </cdr:sp>
  </cdr:relSizeAnchor>
  <cdr:relSizeAnchor xmlns:cdr="http://schemas.openxmlformats.org/drawingml/2006/chartDrawing">
    <cdr:from>
      <cdr:x>0.78992</cdr:x>
      <cdr:y>0.32562</cdr:y>
    </cdr:from>
    <cdr:to>
      <cdr:x>0.78992</cdr:x>
      <cdr:y>0.36142</cdr:y>
    </cdr:to>
    <cdr:sp macro="" textlink="">
      <cdr:nvSpPr>
        <cdr:cNvPr id="549892" name="Text Box 1028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778840" y="955349"/>
          <a:ext cx="0" cy="1046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fld id="{6B7019D0-75BA-4A22-AA25-BAB63D1030D4}" type="TxLink">
            <a:rPr lang="es-ES_tradnl"/>
            <a:pPr/>
            <a:t> </a:t>
          </a:fld>
          <a:endParaRPr lang="es-ES_tradnl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2"/>
          </p:nvPr>
        </p:nvSpPr>
        <p:spPr>
          <a:xfrm>
            <a:off x="0" y="9422209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3"/>
          </p:nvPr>
        </p:nvSpPr>
        <p:spPr>
          <a:xfrm>
            <a:off x="3863032" y="9422209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C7DDF2BF-2122-4498-8E35-699450FA5B7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3020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508000"/>
            <a:ext cx="5973762" cy="4481513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184" tIns="45592" rIns="91184" bIns="45592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3780" y="5115567"/>
            <a:ext cx="5455920" cy="429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29327" y="9548770"/>
            <a:ext cx="2350600" cy="347545"/>
          </a:xfrm>
          <a:prstGeom prst="rect">
            <a:avLst/>
          </a:prstGeom>
        </p:spPr>
        <p:txBody>
          <a:bodyPr vert="horz" lIns="91184" tIns="45592" rIns="0" bIns="45592" rtlCol="0" anchor="b"/>
          <a:lstStyle>
            <a:lvl1pPr algn="r">
              <a:defRPr sz="1000" b="1" baseline="0">
                <a:latin typeface="BdE Neue Helvetica 55 Roman" pitchFamily="34" charset="0"/>
              </a:defRPr>
            </a:lvl1pPr>
          </a:lstStyle>
          <a:p>
            <a:fld id="{74C681DB-6626-43BD-B1FA-3C5BE41CBB6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7877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just" defTabSz="914400" rtl="0" eaLnBrk="1" latinLnBrk="0" hangingPunct="1">
      <a:defRPr sz="1200" kern="1200" baseline="0">
        <a:solidFill>
          <a:schemeClr val="tx1"/>
        </a:solidFill>
        <a:latin typeface="BdE Neue Helvetica 55 Roman" pitchFamily="34" charset="0"/>
        <a:ea typeface="+mn-ea"/>
        <a:cs typeface="+mn-cs"/>
      </a:defRPr>
    </a:lvl1pPr>
    <a:lvl2pPr marL="540000" algn="just" defTabSz="914400" rtl="0" eaLnBrk="1" latinLnBrk="0" hangingPunct="1">
      <a:defRPr sz="1200" kern="1200" baseline="0">
        <a:solidFill>
          <a:srgbClr val="B35C48"/>
        </a:solidFill>
        <a:latin typeface="BdE Neue Helvetica 55 Roman" pitchFamily="34" charset="0"/>
        <a:ea typeface="+mn-ea"/>
        <a:cs typeface="+mn-cs"/>
      </a:defRPr>
    </a:lvl2pPr>
    <a:lvl3pPr marL="990000" algn="just" defTabSz="914400" rtl="0" eaLnBrk="1" latinLnBrk="0" hangingPunct="1">
      <a:defRPr sz="1200" b="0" i="1" kern="1200" baseline="0">
        <a:solidFill>
          <a:schemeClr val="tx1"/>
        </a:solidFill>
        <a:latin typeface="BdE Neue Helvetica 55 Roman" pitchFamily="34" charset="0"/>
        <a:ea typeface="+mn-ea"/>
        <a:cs typeface="+mn-cs"/>
      </a:defRPr>
    </a:lvl3pPr>
    <a:lvl4pPr marL="1429200" algn="just" defTabSz="914400" rtl="0" eaLnBrk="1" latinLnBrk="0" hangingPunct="1">
      <a:defRPr sz="1050" kern="1200" baseline="0">
        <a:solidFill>
          <a:schemeClr val="tx1"/>
        </a:solidFill>
        <a:latin typeface="BdE Neue Helvetica 55 Roman" pitchFamily="34" charset="0"/>
        <a:ea typeface="+mn-ea"/>
        <a:cs typeface="+mn-cs"/>
      </a:defRPr>
    </a:lvl4pPr>
    <a:lvl5pPr marL="1882800" algn="just" defTabSz="914400" rtl="0" eaLnBrk="1" latinLnBrk="0" hangingPunct="1">
      <a:defRPr sz="1050" b="0" i="1" kern="1200" baseline="0">
        <a:solidFill>
          <a:schemeClr val="tx1"/>
        </a:solidFill>
        <a:latin typeface="BdE Neue Helvetica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4997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61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s-ES" dirty="0"/>
              </a:p>
            </p:txBody>
          </p:sp>
        </mc:Choice>
        <mc:Fallback xmlns="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Bank's </a:t>
                </a:r>
                <a:r>
                  <a:rPr lang="en-US" dirty="0"/>
                  <a:t>response to higher </a:t>
                </a:r>
                <a:r>
                  <a:rPr lang="en-US" dirty="0" smtClean="0"/>
                  <a:t>requirements of risk-based capital ratio </a:t>
                </a:r>
                <a:r>
                  <a:rPr lang="en-US" i="0" smtClean="0">
                    <a:latin typeface="Cambria Math" panose="02040503050406030204" pitchFamily="18" charset="0"/>
                  </a:rPr>
                  <a:t>(</a:t>
                </a:r>
                <a:r>
                  <a:rPr lang="es-ES" b="1" i="0" smtClean="0">
                    <a:latin typeface="Cambria Math" panose="02040503050406030204" pitchFamily="18" charset="0"/>
                  </a:rPr>
                  <a:t>𝑪𝑬𝑻 𝟏</a:t>
                </a:r>
                <a:r>
                  <a:rPr lang="en-US" b="1" i="0" smtClean="0">
                    <a:latin typeface="Cambria Math" panose="02040503050406030204" pitchFamily="18" charset="0"/>
                  </a:rPr>
                  <a:t>)/</a:t>
                </a:r>
                <a:r>
                  <a:rPr lang="es-ES" b="1" i="0" smtClean="0">
                    <a:latin typeface="Cambria Math" panose="02040503050406030204" pitchFamily="18" charset="0"/>
                  </a:rPr>
                  <a:t>𝑹𝑾𝑨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endParaRPr lang="es-ES" dirty="0"/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150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720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 smtClean="0"/>
              <a:t>Changes in the SRISK of European listed banks since March 2020, coinciding with the spread of COVID-19, pushed the indicator close to the peak levels observed during the 2012 European sovereign debt crisis and above the levels of the 2008-2009 global financial crisis </a:t>
            </a:r>
          </a:p>
          <a:p>
            <a:pPr marL="285750" indent="-285750" algn="just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 smtClean="0"/>
              <a:t>As from November 2020, this indicator has clearly decreased, in line with the favorable performance of financial markets, although it clearly remains above pre-crisis levels.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1841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130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5230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661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345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4304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467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81DB-6626-43BD-B1FA-3C5BE41CBB6E}" type="slidenum">
              <a:rPr kumimoji="0" lang="es-E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533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81DB-6626-43BD-B1FA-3C5BE41CBB6E}" type="slidenum">
              <a:rPr kumimoji="0" lang="es-E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115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81DB-6626-43BD-B1FA-3C5BE41CBB6E}" type="slidenum">
              <a:rPr kumimoji="0" lang="es-E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10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Porta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39752" y="287282"/>
            <a:ext cx="3726660" cy="432048"/>
          </a:xfrm>
          <a:prstGeom prst="rect">
            <a:avLst/>
          </a:prstGeom>
        </p:spPr>
        <p:txBody>
          <a:bodyPr anchor="ctr"/>
          <a:lstStyle>
            <a:lvl1pPr algn="r">
              <a:defRPr sz="11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endParaRPr lang="es-ES" cap="all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40909" y="1340768"/>
            <a:ext cx="4562891" cy="1511422"/>
          </a:xfrm>
          <a:prstGeom prst="rect">
            <a:avLst/>
          </a:prstGeom>
        </p:spPr>
        <p:txBody>
          <a:bodyPr anchor="b"/>
          <a:lstStyle>
            <a:lvl1pPr algn="l">
              <a:defRPr sz="2000" b="1" cap="all" baseline="0">
                <a:solidFill>
                  <a:srgbClr val="B35C48"/>
                </a:solidFill>
              </a:defRPr>
            </a:lvl1pPr>
          </a:lstStyle>
          <a:p>
            <a:r>
              <a:rPr lang="es-ES" dirty="0" smtClean="0"/>
              <a:t>ESCRIBA TÍTULO AQUÍ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441619" y="2861814"/>
            <a:ext cx="4562429" cy="279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smtClean="0"/>
              <a:t>Nombre del ponente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441325" y="3122228"/>
            <a:ext cx="4562475" cy="450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smtClean="0"/>
              <a:t>Cargo del ponente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441325" y="4203333"/>
            <a:ext cx="4562475" cy="30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smtClean="0"/>
              <a:t>NOMBRE DEL CONGRESO O EVENTO EN EL QUE PARTICIPA</a:t>
            </a:r>
            <a:endParaRPr lang="es-ES_tradnl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441619" y="4482486"/>
            <a:ext cx="4562181" cy="206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smtClean="0"/>
              <a:t>Lugar de celebración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0203" y="6300441"/>
            <a:ext cx="4562475" cy="288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9" name="Marcador de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441619" y="4688648"/>
            <a:ext cx="4562181" cy="24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smtClean="0"/>
              <a:t>Fecha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713050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Conector recto 81" descr=" " title=" "/>
          <p:cNvCxnSpPr/>
          <p:nvPr userDrawn="1"/>
        </p:nvCxnSpPr>
        <p:spPr>
          <a:xfrm>
            <a:off x="3016360" y="3680061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ctor recto 82" descr=" " title=" "/>
          <p:cNvCxnSpPr/>
          <p:nvPr userDrawn="1"/>
        </p:nvCxnSpPr>
        <p:spPr>
          <a:xfrm>
            <a:off x="6116711" y="3667060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ector recto 80" descr=" " title=" "/>
          <p:cNvCxnSpPr/>
          <p:nvPr userDrawn="1"/>
        </p:nvCxnSpPr>
        <p:spPr>
          <a:xfrm>
            <a:off x="7670445" y="2860830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Conector recto 79" descr=" " title=" "/>
          <p:cNvCxnSpPr/>
          <p:nvPr userDrawn="1"/>
        </p:nvCxnSpPr>
        <p:spPr>
          <a:xfrm>
            <a:off x="4572983" y="2860830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Conector recto 3" descr=" " title=" "/>
          <p:cNvCxnSpPr/>
          <p:nvPr userDrawn="1"/>
        </p:nvCxnSpPr>
        <p:spPr>
          <a:xfrm>
            <a:off x="1473552" y="2924326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Shape 5967" descr="En esta línea se muestran fechas en orden cronológico" title="Línea cronológica"/>
          <p:cNvSpPr/>
          <p:nvPr userDrawn="1"/>
        </p:nvSpPr>
        <p:spPr>
          <a:xfrm>
            <a:off x="883963" y="3667042"/>
            <a:ext cx="7376075" cy="1"/>
          </a:xfrm>
          <a:prstGeom prst="line">
            <a:avLst/>
          </a:prstGeom>
          <a:ln w="19050">
            <a:solidFill>
              <a:srgbClr val="BFBFBF"/>
            </a:solidFill>
            <a:prstDash val="sysDash"/>
            <a:bevel/>
          </a:ln>
        </p:spPr>
        <p:txBody>
          <a:bodyPr lIns="0" tIns="0" rIns="0" bIns="0"/>
          <a:lstStyle/>
          <a:p>
            <a:pPr defTabSz="342900"/>
            <a:endParaRPr sz="900">
              <a:latin typeface="+mj-lt"/>
              <a:ea typeface="Helvetica"/>
              <a:cs typeface="Helvetica"/>
            </a:endParaRPr>
          </a:p>
        </p:txBody>
      </p:sp>
      <p:sp>
        <p:nvSpPr>
          <p:cNvPr id="52" name="Shape 5990" descr=" " title=" "/>
          <p:cNvSpPr/>
          <p:nvPr userDrawn="1"/>
        </p:nvSpPr>
        <p:spPr>
          <a:xfrm rot="2700000">
            <a:off x="4439565" y="3530146"/>
            <a:ext cx="264869" cy="26486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53" name="Shape 5993" descr=" " title=" "/>
          <p:cNvSpPr/>
          <p:nvPr userDrawn="1"/>
        </p:nvSpPr>
        <p:spPr>
          <a:xfrm>
            <a:off x="4155604" y="2171659"/>
            <a:ext cx="832791" cy="8327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57" name="Shape 5988" descr=" " title=" "/>
          <p:cNvSpPr/>
          <p:nvPr userDrawn="1"/>
        </p:nvSpPr>
        <p:spPr>
          <a:xfrm rot="2700000">
            <a:off x="1338121" y="3530146"/>
            <a:ext cx="264869" cy="26486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62" name="Shape 5991" descr=" " title=" "/>
          <p:cNvSpPr/>
          <p:nvPr userDrawn="1"/>
        </p:nvSpPr>
        <p:spPr>
          <a:xfrm rot="2726365">
            <a:off x="5990288" y="3530146"/>
            <a:ext cx="264869" cy="264869"/>
          </a:xfrm>
          <a:prstGeom prst="diamond">
            <a:avLst/>
          </a:prstGeom>
          <a:solidFill>
            <a:srgbClr val="858585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63" name="Shape 6010" descr=" " title=" "/>
          <p:cNvSpPr/>
          <p:nvPr userDrawn="1"/>
        </p:nvSpPr>
        <p:spPr>
          <a:xfrm>
            <a:off x="5706327" y="4317849"/>
            <a:ext cx="832791" cy="832791"/>
          </a:xfrm>
          <a:prstGeom prst="rect">
            <a:avLst/>
          </a:prstGeom>
          <a:solidFill>
            <a:srgbClr val="85858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67" name="Shape 5989" descr=" " title=" "/>
          <p:cNvSpPr/>
          <p:nvPr userDrawn="1"/>
        </p:nvSpPr>
        <p:spPr>
          <a:xfrm rot="2700000">
            <a:off x="2888843" y="3530146"/>
            <a:ext cx="264869" cy="264869"/>
          </a:xfrm>
          <a:prstGeom prst="diamond">
            <a:avLst/>
          </a:prstGeom>
          <a:solidFill>
            <a:srgbClr val="858585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68" name="Shape 6013" descr=" " title=" "/>
          <p:cNvSpPr/>
          <p:nvPr userDrawn="1"/>
        </p:nvSpPr>
        <p:spPr>
          <a:xfrm>
            <a:off x="2604882" y="4317849"/>
            <a:ext cx="832791" cy="832791"/>
          </a:xfrm>
          <a:prstGeom prst="rect">
            <a:avLst/>
          </a:prstGeom>
          <a:solidFill>
            <a:srgbClr val="85858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72" name="Shape 5992" descr=" " title=" "/>
          <p:cNvSpPr/>
          <p:nvPr userDrawn="1"/>
        </p:nvSpPr>
        <p:spPr>
          <a:xfrm rot="2700000">
            <a:off x="7541010" y="3530146"/>
            <a:ext cx="264869" cy="26486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74" name="Shape 2554"/>
          <p:cNvSpPr/>
          <p:nvPr userDrawn="1"/>
        </p:nvSpPr>
        <p:spPr>
          <a:xfrm>
            <a:off x="7441124" y="2416900"/>
            <a:ext cx="464639" cy="4223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78" name="Shape 2587"/>
          <p:cNvSpPr/>
          <p:nvPr userDrawn="1"/>
        </p:nvSpPr>
        <p:spPr>
          <a:xfrm>
            <a:off x="1268967" y="2437493"/>
            <a:ext cx="410176" cy="410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" name="Rectángulo 1" descr=" " title=" "/>
          <p:cNvSpPr/>
          <p:nvPr userDrawn="1"/>
        </p:nvSpPr>
        <p:spPr>
          <a:xfrm>
            <a:off x="1066035" y="2164161"/>
            <a:ext cx="832791" cy="8327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Rectángulo 78" descr=" " title=" "/>
          <p:cNvSpPr/>
          <p:nvPr userDrawn="1"/>
        </p:nvSpPr>
        <p:spPr>
          <a:xfrm>
            <a:off x="7254051" y="2168638"/>
            <a:ext cx="832791" cy="8327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8" name="Marcador de texto 19"/>
          <p:cNvSpPr>
            <a:spLocks noGrp="1"/>
          </p:cNvSpPr>
          <p:nvPr>
            <p:ph type="body" sz="quarter" idx="14"/>
          </p:nvPr>
        </p:nvSpPr>
        <p:spPr>
          <a:xfrm>
            <a:off x="2191311" y="2171170"/>
            <a:ext cx="1622632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 smtClean="0"/>
              <a:t>Editar el estilo de texto</a:t>
            </a:r>
            <a:endParaRPr lang="es-ES" dirty="0"/>
          </a:p>
        </p:txBody>
      </p:sp>
      <p:sp>
        <p:nvSpPr>
          <p:cNvPr id="39" name="Marcador de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91311" y="1809312"/>
            <a:ext cx="1606854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smtClean="0"/>
              <a:t>Título</a:t>
            </a:r>
          </a:p>
        </p:txBody>
      </p:sp>
      <p:sp>
        <p:nvSpPr>
          <p:cNvPr id="40" name="Marcador de texto 19"/>
          <p:cNvSpPr>
            <a:spLocks noGrp="1"/>
          </p:cNvSpPr>
          <p:nvPr>
            <p:ph type="body" sz="quarter" idx="15"/>
          </p:nvPr>
        </p:nvSpPr>
        <p:spPr>
          <a:xfrm>
            <a:off x="5338934" y="2162167"/>
            <a:ext cx="1622632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 smtClean="0"/>
              <a:t>Editar el estilo de texto</a:t>
            </a:r>
            <a:endParaRPr lang="es-ES" dirty="0"/>
          </a:p>
        </p:txBody>
      </p:sp>
      <p:sp>
        <p:nvSpPr>
          <p:cNvPr id="41" name="Marcador de tex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5338934" y="1800309"/>
            <a:ext cx="1606854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smtClean="0"/>
              <a:t>Título</a:t>
            </a:r>
          </a:p>
        </p:txBody>
      </p:sp>
      <p:sp>
        <p:nvSpPr>
          <p:cNvPr id="42" name="Marcador de texto 19"/>
          <p:cNvSpPr>
            <a:spLocks noGrp="1"/>
          </p:cNvSpPr>
          <p:nvPr>
            <p:ph type="body" sz="quarter" idx="17"/>
          </p:nvPr>
        </p:nvSpPr>
        <p:spPr>
          <a:xfrm>
            <a:off x="628566" y="4372561"/>
            <a:ext cx="1622632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 smtClean="0"/>
              <a:t>Editar el estilo de texto</a:t>
            </a:r>
            <a:endParaRPr lang="es-ES" dirty="0"/>
          </a:p>
        </p:txBody>
      </p:sp>
      <p:sp>
        <p:nvSpPr>
          <p:cNvPr id="43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628566" y="4010703"/>
            <a:ext cx="1606854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smtClean="0"/>
              <a:t>Título</a:t>
            </a:r>
          </a:p>
        </p:txBody>
      </p:sp>
      <p:sp>
        <p:nvSpPr>
          <p:cNvPr id="44" name="Marcador de texto 19"/>
          <p:cNvSpPr>
            <a:spLocks noGrp="1"/>
          </p:cNvSpPr>
          <p:nvPr>
            <p:ph type="body" sz="quarter" idx="19"/>
          </p:nvPr>
        </p:nvSpPr>
        <p:spPr>
          <a:xfrm>
            <a:off x="3815369" y="4394415"/>
            <a:ext cx="1622632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 smtClean="0"/>
              <a:t>Editar el estilo de texto</a:t>
            </a:r>
            <a:endParaRPr lang="es-ES" dirty="0"/>
          </a:p>
        </p:txBody>
      </p:sp>
      <p:sp>
        <p:nvSpPr>
          <p:cNvPr id="45" name="Marcador de texto 10"/>
          <p:cNvSpPr>
            <a:spLocks noGrp="1"/>
          </p:cNvSpPr>
          <p:nvPr>
            <p:ph type="body" sz="quarter" idx="20" hasCustomPrompt="1"/>
          </p:nvPr>
        </p:nvSpPr>
        <p:spPr>
          <a:xfrm>
            <a:off x="3815369" y="4032557"/>
            <a:ext cx="1606854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smtClean="0"/>
              <a:t>Título</a:t>
            </a:r>
          </a:p>
        </p:txBody>
      </p:sp>
      <p:sp>
        <p:nvSpPr>
          <p:cNvPr id="46" name="Marcador de texto 19"/>
          <p:cNvSpPr>
            <a:spLocks noGrp="1"/>
          </p:cNvSpPr>
          <p:nvPr>
            <p:ph type="body" sz="quarter" idx="21"/>
          </p:nvPr>
        </p:nvSpPr>
        <p:spPr>
          <a:xfrm>
            <a:off x="6859129" y="4394415"/>
            <a:ext cx="1622632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 smtClean="0"/>
              <a:t>Editar el estilo de texto</a:t>
            </a:r>
            <a:endParaRPr lang="es-ES" dirty="0"/>
          </a:p>
        </p:txBody>
      </p:sp>
      <p:sp>
        <p:nvSpPr>
          <p:cNvPr id="47" name="Marcador de texto 10"/>
          <p:cNvSpPr>
            <a:spLocks noGrp="1"/>
          </p:cNvSpPr>
          <p:nvPr>
            <p:ph type="body" sz="quarter" idx="22" hasCustomPrompt="1"/>
          </p:nvPr>
        </p:nvSpPr>
        <p:spPr>
          <a:xfrm>
            <a:off x="6859129" y="4032557"/>
            <a:ext cx="1606854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smtClean="0"/>
              <a:t>Título</a:t>
            </a:r>
          </a:p>
        </p:txBody>
      </p:sp>
      <p:sp>
        <p:nvSpPr>
          <p:cNvPr id="51" name="Marcador de texto 19"/>
          <p:cNvSpPr>
            <a:spLocks noGrp="1"/>
          </p:cNvSpPr>
          <p:nvPr>
            <p:ph type="body" sz="quarter" idx="23" hasCustomPrompt="1"/>
          </p:nvPr>
        </p:nvSpPr>
        <p:spPr>
          <a:xfrm>
            <a:off x="1066034" y="2416901"/>
            <a:ext cx="832791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 smtClean="0"/>
              <a:t>0000</a:t>
            </a:r>
            <a:endParaRPr lang="es-ES"/>
          </a:p>
        </p:txBody>
      </p:sp>
      <p:sp>
        <p:nvSpPr>
          <p:cNvPr id="54" name="Marcador de texto 19"/>
          <p:cNvSpPr>
            <a:spLocks noGrp="1"/>
          </p:cNvSpPr>
          <p:nvPr>
            <p:ph type="body" sz="quarter" idx="24" hasCustomPrompt="1"/>
          </p:nvPr>
        </p:nvSpPr>
        <p:spPr>
          <a:xfrm>
            <a:off x="4155603" y="2416901"/>
            <a:ext cx="832791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 smtClean="0"/>
              <a:t>0000</a:t>
            </a:r>
            <a:endParaRPr lang="es-ES"/>
          </a:p>
        </p:txBody>
      </p:sp>
      <p:sp>
        <p:nvSpPr>
          <p:cNvPr id="58" name="Marcador de texto 19"/>
          <p:cNvSpPr>
            <a:spLocks noGrp="1"/>
          </p:cNvSpPr>
          <p:nvPr>
            <p:ph type="body" sz="quarter" idx="25" hasCustomPrompt="1"/>
          </p:nvPr>
        </p:nvSpPr>
        <p:spPr>
          <a:xfrm>
            <a:off x="7246160" y="2400739"/>
            <a:ext cx="832791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 smtClean="0"/>
              <a:t>0000</a:t>
            </a:r>
            <a:endParaRPr lang="es-ES"/>
          </a:p>
        </p:txBody>
      </p:sp>
      <p:sp>
        <p:nvSpPr>
          <p:cNvPr id="59" name="Marcador de texto 19"/>
          <p:cNvSpPr>
            <a:spLocks noGrp="1"/>
          </p:cNvSpPr>
          <p:nvPr>
            <p:ph type="body" sz="quarter" idx="26" hasCustomPrompt="1"/>
          </p:nvPr>
        </p:nvSpPr>
        <p:spPr>
          <a:xfrm>
            <a:off x="2599964" y="4576725"/>
            <a:ext cx="832791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 smtClean="0"/>
              <a:t>0000</a:t>
            </a:r>
            <a:endParaRPr lang="es-ES"/>
          </a:p>
        </p:txBody>
      </p:sp>
      <p:sp>
        <p:nvSpPr>
          <p:cNvPr id="64" name="Marcador de texto 19"/>
          <p:cNvSpPr>
            <a:spLocks noGrp="1"/>
          </p:cNvSpPr>
          <p:nvPr>
            <p:ph type="body" sz="quarter" idx="27" hasCustomPrompt="1"/>
          </p:nvPr>
        </p:nvSpPr>
        <p:spPr>
          <a:xfrm>
            <a:off x="5708446" y="4556564"/>
            <a:ext cx="832791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 smtClean="0"/>
              <a:t>0000</a:t>
            </a:r>
            <a:endParaRPr lang="es-ES"/>
          </a:p>
        </p:txBody>
      </p:sp>
      <p:sp>
        <p:nvSpPr>
          <p:cNvPr id="7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4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5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56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621951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ráfico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3050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8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9" name="Marcador de gráfico 2"/>
          <p:cNvSpPr>
            <a:spLocks noGrp="1"/>
          </p:cNvSpPr>
          <p:nvPr>
            <p:ph type="chart" sz="quarter" idx="13"/>
          </p:nvPr>
        </p:nvSpPr>
        <p:spPr>
          <a:xfrm>
            <a:off x="1115616" y="1270788"/>
            <a:ext cx="6984776" cy="310836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4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1" name="Marcador de contenido 2"/>
          <p:cNvSpPr>
            <a:spLocks noGrp="1"/>
          </p:cNvSpPr>
          <p:nvPr>
            <p:ph sz="quarter" idx="17"/>
          </p:nvPr>
        </p:nvSpPr>
        <p:spPr>
          <a:xfrm>
            <a:off x="1115616" y="4610562"/>
            <a:ext cx="6984776" cy="1626750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69664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ráfico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10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cxnSp>
        <p:nvCxnSpPr>
          <p:cNvPr id="14" name="Conector recto 13" descr=" " title=" "/>
          <p:cNvCxnSpPr/>
          <p:nvPr userDrawn="1"/>
        </p:nvCxnSpPr>
        <p:spPr>
          <a:xfrm>
            <a:off x="683568" y="3717032"/>
            <a:ext cx="3703968" cy="0"/>
          </a:xfrm>
          <a:prstGeom prst="line">
            <a:avLst/>
          </a:prstGeom>
          <a:ln>
            <a:solidFill>
              <a:srgbClr val="85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gráfico 2"/>
          <p:cNvSpPr>
            <a:spLocks noGrp="1"/>
          </p:cNvSpPr>
          <p:nvPr>
            <p:ph type="chart" sz="quarter" idx="13"/>
          </p:nvPr>
        </p:nvSpPr>
        <p:spPr>
          <a:xfrm>
            <a:off x="683568" y="1347217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6" name="Marcador de gráfico 2"/>
          <p:cNvSpPr>
            <a:spLocks noGrp="1"/>
          </p:cNvSpPr>
          <p:nvPr>
            <p:ph type="chart" sz="quarter" idx="15"/>
          </p:nvPr>
        </p:nvSpPr>
        <p:spPr>
          <a:xfrm>
            <a:off x="683568" y="4114585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3050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9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8" name="Marcador de contenido 2"/>
          <p:cNvSpPr>
            <a:spLocks noGrp="1"/>
          </p:cNvSpPr>
          <p:nvPr>
            <p:ph sz="quarter" idx="18"/>
          </p:nvPr>
        </p:nvSpPr>
        <p:spPr>
          <a:xfrm>
            <a:off x="4644008" y="1485768"/>
            <a:ext cx="4173782" cy="4638592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38973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ráfico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15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16" name="Marcador de gráfico 2"/>
          <p:cNvSpPr>
            <a:spLocks noGrp="1"/>
          </p:cNvSpPr>
          <p:nvPr>
            <p:ph type="chart" sz="quarter" idx="13"/>
          </p:nvPr>
        </p:nvSpPr>
        <p:spPr>
          <a:xfrm>
            <a:off x="683568" y="1347217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7" name="Marcador de gráfico 2"/>
          <p:cNvSpPr>
            <a:spLocks noGrp="1"/>
          </p:cNvSpPr>
          <p:nvPr>
            <p:ph type="chart" sz="quarter" idx="14"/>
          </p:nvPr>
        </p:nvSpPr>
        <p:spPr>
          <a:xfrm>
            <a:off x="4715769" y="1347217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8" name="Marcador de gráfico 2"/>
          <p:cNvSpPr>
            <a:spLocks noGrp="1"/>
          </p:cNvSpPr>
          <p:nvPr>
            <p:ph type="chart" sz="quarter" idx="15"/>
          </p:nvPr>
        </p:nvSpPr>
        <p:spPr>
          <a:xfrm>
            <a:off x="683568" y="4114585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cxnSp>
        <p:nvCxnSpPr>
          <p:cNvPr id="19" name="Conector recto 18" descr=" " title=" "/>
          <p:cNvCxnSpPr/>
          <p:nvPr userDrawn="1"/>
        </p:nvCxnSpPr>
        <p:spPr>
          <a:xfrm>
            <a:off x="724512" y="3717032"/>
            <a:ext cx="7704856" cy="0"/>
          </a:xfrm>
          <a:prstGeom prst="line">
            <a:avLst/>
          </a:prstGeom>
          <a:ln>
            <a:solidFill>
              <a:srgbClr val="85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3050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20" name="Marcador de contenido 2"/>
          <p:cNvSpPr>
            <a:spLocks noGrp="1"/>
          </p:cNvSpPr>
          <p:nvPr>
            <p:ph sz="quarter" idx="18"/>
          </p:nvPr>
        </p:nvSpPr>
        <p:spPr>
          <a:xfrm>
            <a:off x="4644008" y="4107553"/>
            <a:ext cx="4032448" cy="2179496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6278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ráfico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 descr=" " title=" "/>
          <p:cNvCxnSpPr/>
          <p:nvPr userDrawn="1"/>
        </p:nvCxnSpPr>
        <p:spPr>
          <a:xfrm>
            <a:off x="724512" y="3717032"/>
            <a:ext cx="7704856" cy="0"/>
          </a:xfrm>
          <a:prstGeom prst="line">
            <a:avLst/>
          </a:prstGeom>
          <a:ln>
            <a:solidFill>
              <a:srgbClr val="85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12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3" name="Marcador de gráfico 2"/>
          <p:cNvSpPr>
            <a:spLocks noGrp="1"/>
          </p:cNvSpPr>
          <p:nvPr>
            <p:ph type="chart" sz="quarter" idx="13"/>
          </p:nvPr>
        </p:nvSpPr>
        <p:spPr>
          <a:xfrm>
            <a:off x="683568" y="1347217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4" name="Marcador de gráfico 2"/>
          <p:cNvSpPr>
            <a:spLocks noGrp="1"/>
          </p:cNvSpPr>
          <p:nvPr>
            <p:ph type="chart" sz="quarter" idx="14"/>
          </p:nvPr>
        </p:nvSpPr>
        <p:spPr>
          <a:xfrm>
            <a:off x="4715769" y="1347217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5" name="Marcador de gráfico 2"/>
          <p:cNvSpPr>
            <a:spLocks noGrp="1"/>
          </p:cNvSpPr>
          <p:nvPr>
            <p:ph type="chart" sz="quarter" idx="15"/>
          </p:nvPr>
        </p:nvSpPr>
        <p:spPr>
          <a:xfrm>
            <a:off x="683568" y="4114585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6" name="Marcador de gráfico 2"/>
          <p:cNvSpPr>
            <a:spLocks noGrp="1"/>
          </p:cNvSpPr>
          <p:nvPr>
            <p:ph type="chart" sz="quarter" idx="16"/>
          </p:nvPr>
        </p:nvSpPr>
        <p:spPr>
          <a:xfrm>
            <a:off x="4715769" y="4114585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3050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0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351578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Cier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34005" y="3160842"/>
            <a:ext cx="5393704" cy="393434"/>
          </a:xfrm>
          <a:prstGeom prst="rect">
            <a:avLst/>
          </a:prstGeom>
        </p:spPr>
        <p:txBody>
          <a:bodyPr/>
          <a:lstStyle>
            <a:lvl1pPr>
              <a:defRPr sz="2000" cap="none" baseline="0">
                <a:solidFill>
                  <a:schemeClr val="tx1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" dirty="0" smtClean="0"/>
              <a:t>GRACIAS POR SU ATENCIÓN</a:t>
            </a:r>
            <a:endParaRPr lang="es-ES_tradn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442883" y="6317975"/>
            <a:ext cx="4066604" cy="288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cap="all" baseline="0">
                <a:solidFill>
                  <a:schemeClr val="tx1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438683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Indic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51928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090139" y="2205831"/>
            <a:ext cx="5340350" cy="35274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 sz="1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smtClean="0"/>
              <a:t>Escribe texto enumerado aquí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081260" y="1676899"/>
            <a:ext cx="2285794" cy="421928"/>
          </a:xfrm>
          <a:prstGeom prst="rect">
            <a:avLst/>
          </a:prstGeom>
        </p:spPr>
        <p:txBody>
          <a:bodyPr/>
          <a:lstStyle>
            <a:lvl1pPr>
              <a:defRPr sz="2400" b="1" cap="all" baseline="0">
                <a:solidFill>
                  <a:srgbClr val="B35C48"/>
                </a:solidFill>
              </a:defRPr>
            </a:lvl1pPr>
          </a:lstStyle>
          <a:p>
            <a:r>
              <a:rPr lang="es-ES" dirty="0" smtClean="0"/>
              <a:t>ÍNDICE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cxnSp>
        <p:nvCxnSpPr>
          <p:cNvPr id="7" name="Conector recto 6" descr=" " title=" "/>
          <p:cNvCxnSpPr/>
          <p:nvPr userDrawn="1"/>
        </p:nvCxnSpPr>
        <p:spPr>
          <a:xfrm>
            <a:off x="0" y="6445798"/>
            <a:ext cx="9155488" cy="7538"/>
          </a:xfrm>
          <a:prstGeom prst="line">
            <a:avLst/>
          </a:prstGeom>
          <a:ln w="12700">
            <a:solidFill>
              <a:srgbClr val="B35C4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9439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9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0176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8" name="Marcador de contenido 2"/>
          <p:cNvSpPr>
            <a:spLocks noGrp="1"/>
          </p:cNvSpPr>
          <p:nvPr>
            <p:ph sz="quarter" idx="13"/>
          </p:nvPr>
        </p:nvSpPr>
        <p:spPr>
          <a:xfrm>
            <a:off x="301271" y="1234232"/>
            <a:ext cx="8517503" cy="4859064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70226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/>
          <p:cNvSpPr>
            <a:spLocks noGrp="1"/>
          </p:cNvSpPr>
          <p:nvPr>
            <p:ph type="pic" sz="quarter" idx="10"/>
          </p:nvPr>
        </p:nvSpPr>
        <p:spPr>
          <a:xfrm>
            <a:off x="-16" y="1219365"/>
            <a:ext cx="4165150" cy="280847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3608" y="4221088"/>
            <a:ext cx="3121992" cy="1511300"/>
          </a:xfrm>
          <a:prstGeom prst="rect">
            <a:avLst/>
          </a:prstGeom>
        </p:spPr>
        <p:txBody>
          <a:bodyPr/>
          <a:lstStyle>
            <a:lvl1pPr algn="r">
              <a:defRPr sz="2400" b="1" baseline="0">
                <a:solidFill>
                  <a:srgbClr val="B35C48"/>
                </a:solidFill>
              </a:defRPr>
            </a:lvl1pPr>
          </a:lstStyle>
          <a:p>
            <a:pPr lvl="0"/>
            <a:r>
              <a:rPr lang="es-ES" dirty="0" smtClean="0"/>
              <a:t>Escriba texto destacado aquí</a:t>
            </a:r>
            <a:endParaRPr lang="es-ES" dirty="0"/>
          </a:p>
        </p:txBody>
      </p:sp>
      <p:sp>
        <p:nvSpPr>
          <p:cNvPr id="1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7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6" name="Marcador de contenido 2"/>
          <p:cNvSpPr>
            <a:spLocks noGrp="1"/>
          </p:cNvSpPr>
          <p:nvPr>
            <p:ph sz="quarter" idx="17"/>
          </p:nvPr>
        </p:nvSpPr>
        <p:spPr>
          <a:xfrm>
            <a:off x="4357482" y="1202914"/>
            <a:ext cx="4461292" cy="4836129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25743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 descr=" " title=" "/>
          <p:cNvCxnSpPr/>
          <p:nvPr userDrawn="1"/>
        </p:nvCxnSpPr>
        <p:spPr>
          <a:xfrm>
            <a:off x="2059054" y="1772816"/>
            <a:ext cx="0" cy="3736878"/>
          </a:xfrm>
          <a:prstGeom prst="line">
            <a:avLst/>
          </a:prstGeom>
          <a:ln>
            <a:solidFill>
              <a:srgbClr val="B35C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 descr=" " title=" "/>
          <p:cNvSpPr/>
          <p:nvPr userDrawn="1"/>
        </p:nvSpPr>
        <p:spPr>
          <a:xfrm>
            <a:off x="543219" y="2492896"/>
            <a:ext cx="3031670" cy="19552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33263" y="2646777"/>
            <a:ext cx="2664470" cy="1655762"/>
          </a:xfrm>
          <a:prstGeom prst="rect">
            <a:avLst/>
          </a:prstGeom>
        </p:spPr>
        <p:txBody>
          <a:bodyPr anchor="ctr"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smtClean="0"/>
              <a:t>Texto destacado</a:t>
            </a:r>
            <a:endParaRPr lang="es-ES"/>
          </a:p>
        </p:txBody>
      </p:sp>
      <p:sp>
        <p:nvSpPr>
          <p:cNvPr id="1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1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10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7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2" name="Marcador de contenido 2"/>
          <p:cNvSpPr>
            <a:spLocks noGrp="1"/>
          </p:cNvSpPr>
          <p:nvPr>
            <p:ph sz="quarter" idx="17"/>
          </p:nvPr>
        </p:nvSpPr>
        <p:spPr>
          <a:xfrm>
            <a:off x="4139307" y="1572578"/>
            <a:ext cx="4679467" cy="4535958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557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 descr=" " title=" "/>
          <p:cNvSpPr/>
          <p:nvPr userDrawn="1"/>
        </p:nvSpPr>
        <p:spPr>
          <a:xfrm>
            <a:off x="4745850" y="1783979"/>
            <a:ext cx="4104457" cy="4106195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8" name="Marcador de posición de imagen 7"/>
          <p:cNvSpPr>
            <a:spLocks noGrp="1"/>
          </p:cNvSpPr>
          <p:nvPr>
            <p:ph type="pic" sz="quarter" idx="10"/>
          </p:nvPr>
        </p:nvSpPr>
        <p:spPr>
          <a:xfrm>
            <a:off x="5034082" y="2073800"/>
            <a:ext cx="3527425" cy="35290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1" name="Marcador de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8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20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2" name="Marcador de contenido 2"/>
          <p:cNvSpPr>
            <a:spLocks noGrp="1"/>
          </p:cNvSpPr>
          <p:nvPr>
            <p:ph sz="quarter" idx="17"/>
          </p:nvPr>
        </p:nvSpPr>
        <p:spPr>
          <a:xfrm>
            <a:off x="279138" y="1775044"/>
            <a:ext cx="4177912" cy="4115130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86470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 descr=" " title=" "/>
          <p:cNvCxnSpPr/>
          <p:nvPr userDrawn="1"/>
        </p:nvCxnSpPr>
        <p:spPr>
          <a:xfrm flipV="1">
            <a:off x="4572000" y="1484784"/>
            <a:ext cx="0" cy="4404114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 descr=" " title=" "/>
          <p:cNvSpPr/>
          <p:nvPr userDrawn="1"/>
        </p:nvSpPr>
        <p:spPr>
          <a:xfrm>
            <a:off x="1350609" y="3506805"/>
            <a:ext cx="6435117" cy="5637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772493"/>
            <a:ext cx="3671887" cy="360363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 smtClean="0"/>
              <a:t>TÍTULO</a:t>
            </a:r>
            <a:endParaRPr lang="es-ES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395288" y="2060575"/>
            <a:ext cx="3671887" cy="1012967"/>
          </a:xfrm>
          <a:prstGeom prst="rect">
            <a:avLst/>
          </a:prstGeom>
        </p:spPr>
        <p:txBody>
          <a:bodyPr/>
          <a:lstStyle>
            <a:lvl1pPr algn="r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 smtClean="0"/>
              <a:t>Editar el estilo de texto</a:t>
            </a:r>
          </a:p>
        </p:txBody>
      </p:sp>
      <p:sp>
        <p:nvSpPr>
          <p:cNvPr id="16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5076826" y="1773238"/>
            <a:ext cx="3743646" cy="360363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 smtClean="0"/>
              <a:t>TÍTULO</a:t>
            </a:r>
            <a:endParaRPr lang="es-ES"/>
          </a:p>
        </p:txBody>
      </p:sp>
      <p:sp>
        <p:nvSpPr>
          <p:cNvPr id="18" name="Marcador de texto 13"/>
          <p:cNvSpPr>
            <a:spLocks noGrp="1"/>
          </p:cNvSpPr>
          <p:nvPr>
            <p:ph type="body" sz="quarter" idx="13"/>
          </p:nvPr>
        </p:nvSpPr>
        <p:spPr>
          <a:xfrm>
            <a:off x="5076055" y="2060575"/>
            <a:ext cx="3741467" cy="1012967"/>
          </a:xfrm>
          <a:prstGeom prst="rect">
            <a:avLst/>
          </a:prstGeom>
        </p:spPr>
        <p:txBody>
          <a:bodyPr/>
          <a:lstStyle>
            <a:lvl1pPr algn="l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 smtClean="0"/>
              <a:t>Editar el estilo de texto</a:t>
            </a:r>
          </a:p>
        </p:txBody>
      </p:sp>
      <p:sp>
        <p:nvSpPr>
          <p:cNvPr id="19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440619" y="4506536"/>
            <a:ext cx="3671887" cy="360363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 smtClean="0"/>
              <a:t>TÍTULO</a:t>
            </a:r>
            <a:endParaRPr lang="es-ES"/>
          </a:p>
        </p:txBody>
      </p:sp>
      <p:sp>
        <p:nvSpPr>
          <p:cNvPr id="20" name="Marcador de texto 13"/>
          <p:cNvSpPr>
            <a:spLocks noGrp="1"/>
          </p:cNvSpPr>
          <p:nvPr>
            <p:ph type="body" sz="quarter" idx="15"/>
          </p:nvPr>
        </p:nvSpPr>
        <p:spPr>
          <a:xfrm>
            <a:off x="440619" y="4794618"/>
            <a:ext cx="3671887" cy="1012967"/>
          </a:xfrm>
          <a:prstGeom prst="rect">
            <a:avLst/>
          </a:prstGeom>
        </p:spPr>
        <p:txBody>
          <a:bodyPr/>
          <a:lstStyle>
            <a:lvl1pPr algn="r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 smtClean="0"/>
              <a:t>Editar el estilo de texto</a:t>
            </a:r>
          </a:p>
        </p:txBody>
      </p:sp>
      <p:sp>
        <p:nvSpPr>
          <p:cNvPr id="21" name="Marcador de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5073877" y="4507281"/>
            <a:ext cx="3743646" cy="360363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 smtClean="0"/>
              <a:t>TÍTULO</a:t>
            </a:r>
            <a:endParaRPr lang="es-ES"/>
          </a:p>
        </p:txBody>
      </p:sp>
      <p:sp>
        <p:nvSpPr>
          <p:cNvPr id="22" name="Marcador de texto 13"/>
          <p:cNvSpPr>
            <a:spLocks noGrp="1"/>
          </p:cNvSpPr>
          <p:nvPr>
            <p:ph type="body" sz="quarter" idx="17"/>
          </p:nvPr>
        </p:nvSpPr>
        <p:spPr>
          <a:xfrm>
            <a:off x="5073106" y="4794618"/>
            <a:ext cx="3744415" cy="1012967"/>
          </a:xfrm>
          <a:prstGeom prst="rect">
            <a:avLst/>
          </a:prstGeom>
        </p:spPr>
        <p:txBody>
          <a:bodyPr/>
          <a:lstStyle>
            <a:lvl1pPr algn="l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 smtClean="0"/>
              <a:t>Editar el estilo de texto</a:t>
            </a:r>
          </a:p>
        </p:txBody>
      </p:sp>
      <p:sp>
        <p:nvSpPr>
          <p:cNvPr id="23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1350608" y="3636807"/>
            <a:ext cx="6425633" cy="360363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smtClean="0"/>
              <a:t>TÍTULO</a:t>
            </a:r>
            <a:endParaRPr lang="es-ES"/>
          </a:p>
        </p:txBody>
      </p:sp>
      <p:sp>
        <p:nvSpPr>
          <p:cNvPr id="24" name="Marcador de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2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7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28" name="Marcador de texto 4"/>
          <p:cNvSpPr>
            <a:spLocks noGrp="1"/>
          </p:cNvSpPr>
          <p:nvPr>
            <p:ph type="body" sz="quarter" idx="2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659155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 descr=" " title=" "/>
          <p:cNvSpPr/>
          <p:nvPr userDrawn="1"/>
        </p:nvSpPr>
        <p:spPr>
          <a:xfrm>
            <a:off x="4283968" y="1260866"/>
            <a:ext cx="4248472" cy="461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27" name="Rectángulo 26" descr=" " title=" "/>
          <p:cNvSpPr/>
          <p:nvPr userDrawn="1"/>
        </p:nvSpPr>
        <p:spPr>
          <a:xfrm>
            <a:off x="539751" y="5559554"/>
            <a:ext cx="4220780" cy="461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522779" y="1265833"/>
            <a:ext cx="3751263" cy="19113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1"/>
          </p:nvPr>
        </p:nvSpPr>
        <p:spPr>
          <a:xfrm>
            <a:off x="4760540" y="4076600"/>
            <a:ext cx="3771900" cy="19446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3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17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5636873"/>
            <a:ext cx="4220781" cy="360363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smtClean="0"/>
              <a:t>Haga clic para editar el texto del patrón</a:t>
            </a:r>
            <a:endParaRPr lang="es-ES"/>
          </a:p>
        </p:txBody>
      </p:sp>
      <p:sp>
        <p:nvSpPr>
          <p:cNvPr id="18" name="Marcador de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4305604" y="1330305"/>
            <a:ext cx="4220781" cy="360363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smtClean="0"/>
              <a:t>Haga clic para editar el texto del patrón</a:t>
            </a:r>
            <a:endParaRPr lang="es-ES"/>
          </a:p>
        </p:txBody>
      </p:sp>
      <p:sp>
        <p:nvSpPr>
          <p:cNvPr id="19" name="Marcador de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219247" y="450069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25" name="Marcador de texto 4"/>
          <p:cNvSpPr>
            <a:spLocks noGrp="1"/>
          </p:cNvSpPr>
          <p:nvPr>
            <p:ph type="body" sz="quarter" idx="24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26" name="Marcador de contenido 2"/>
          <p:cNvSpPr>
            <a:spLocks noGrp="1"/>
          </p:cNvSpPr>
          <p:nvPr>
            <p:ph sz="quarter" idx="17"/>
          </p:nvPr>
        </p:nvSpPr>
        <p:spPr>
          <a:xfrm>
            <a:off x="4543592" y="1952344"/>
            <a:ext cx="3982793" cy="1665659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8" name="Marcador de contenido 2"/>
          <p:cNvSpPr>
            <a:spLocks noGrp="1"/>
          </p:cNvSpPr>
          <p:nvPr>
            <p:ph sz="quarter" idx="25"/>
          </p:nvPr>
        </p:nvSpPr>
        <p:spPr>
          <a:xfrm>
            <a:off x="549599" y="3837049"/>
            <a:ext cx="3878385" cy="1536167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4812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/>
          <p:cNvSpPr>
            <a:spLocks noGrp="1"/>
          </p:cNvSpPr>
          <p:nvPr>
            <p:ph type="pic" sz="quarter" idx="11"/>
          </p:nvPr>
        </p:nvSpPr>
        <p:spPr>
          <a:xfrm>
            <a:off x="4598134" y="1484784"/>
            <a:ext cx="3680890" cy="19875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0"/>
          </p:nvPr>
        </p:nvSpPr>
        <p:spPr>
          <a:xfrm>
            <a:off x="826846" y="1488500"/>
            <a:ext cx="3576637" cy="19875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9" name="Marcador de posición de imagen 8"/>
          <p:cNvSpPr>
            <a:spLocks noGrp="1"/>
          </p:cNvSpPr>
          <p:nvPr>
            <p:ph type="pic" sz="quarter" idx="12"/>
          </p:nvPr>
        </p:nvSpPr>
        <p:spPr>
          <a:xfrm>
            <a:off x="826846" y="3715470"/>
            <a:ext cx="3581573" cy="227045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14" name="Marcador de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9" name="Marcador de texto 4"/>
          <p:cNvSpPr>
            <a:spLocks noGrp="1"/>
          </p:cNvSpPr>
          <p:nvPr>
            <p:ph type="body" sz="quarter" idx="17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2" name="Marcador de contenido 2"/>
          <p:cNvSpPr>
            <a:spLocks noGrp="1"/>
          </p:cNvSpPr>
          <p:nvPr>
            <p:ph sz="quarter" idx="18"/>
          </p:nvPr>
        </p:nvSpPr>
        <p:spPr>
          <a:xfrm>
            <a:off x="4598134" y="3715470"/>
            <a:ext cx="4150330" cy="2503819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12496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Fachada Banco de España" title="Fotografía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5997" y="-1008"/>
            <a:ext cx="2786643" cy="6876000"/>
          </a:xfrm>
          <a:prstGeom prst="rect">
            <a:avLst/>
          </a:prstGeom>
        </p:spPr>
      </p:pic>
      <p:sp>
        <p:nvSpPr>
          <p:cNvPr id="6" name="Rectángulo 5" descr=" " title=" "/>
          <p:cNvSpPr/>
          <p:nvPr userDrawn="1"/>
        </p:nvSpPr>
        <p:spPr>
          <a:xfrm>
            <a:off x="0" y="0"/>
            <a:ext cx="6434287" cy="6883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pic>
        <p:nvPicPr>
          <p:cNvPr id="7" name="Imagen 6" descr="Banco de España Eurosistema" title="Logotip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02" y="197808"/>
            <a:ext cx="1818226" cy="6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7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BdE Neue Helvetica 55 Roman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933" userDrawn="1">
          <p15:clr>
            <a:srgbClr val="F26B43"/>
          </p15:clr>
        </p15:guide>
        <p15:guide id="2" pos="3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achada Banco de España" title="Fotografía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915816" cy="6451970"/>
          </a:xfrm>
          <a:prstGeom prst="rect">
            <a:avLst/>
          </a:prstGeom>
        </p:spPr>
      </p:pic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37838" y="6488762"/>
            <a:ext cx="474740" cy="304827"/>
          </a:xfrm>
          <a:prstGeom prst="rect">
            <a:avLst/>
          </a:prstGeom>
        </p:spPr>
        <p:txBody>
          <a:bodyPr rIns="0"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8" name="Rectángulo 17" descr=" " title=" "/>
          <p:cNvSpPr/>
          <p:nvPr userDrawn="1"/>
        </p:nvSpPr>
        <p:spPr>
          <a:xfrm>
            <a:off x="2663281" y="0"/>
            <a:ext cx="6480720" cy="645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Banco de España Eurosistema" title="Logotip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347" y="117096"/>
            <a:ext cx="1818226" cy="6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3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6716" y="6488762"/>
            <a:ext cx="474740" cy="304827"/>
          </a:xfrm>
          <a:prstGeom prst="rect">
            <a:avLst/>
          </a:prstGeom>
        </p:spPr>
        <p:txBody>
          <a:bodyPr rIns="0"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Rectángulo 9" descr=" " title=" "/>
          <p:cNvSpPr/>
          <p:nvPr userDrawn="1"/>
        </p:nvSpPr>
        <p:spPr>
          <a:xfrm>
            <a:off x="0" y="1592"/>
            <a:ext cx="9155488" cy="764704"/>
          </a:xfrm>
          <a:prstGeom prst="rect">
            <a:avLst/>
          </a:prstGeom>
          <a:solidFill>
            <a:srgbClr val="B35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Conector recto 21" descr=" " title=" "/>
          <p:cNvCxnSpPr/>
          <p:nvPr userDrawn="1"/>
        </p:nvCxnSpPr>
        <p:spPr>
          <a:xfrm>
            <a:off x="0" y="6445798"/>
            <a:ext cx="9155488" cy="7538"/>
          </a:xfrm>
          <a:prstGeom prst="line">
            <a:avLst/>
          </a:prstGeom>
          <a:ln w="12700">
            <a:solidFill>
              <a:srgbClr val="B35C4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n 10" descr="Banco de España Eurosistema" title="Logotipo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055" y="262270"/>
            <a:ext cx="1301298" cy="28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7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84" r:id="rId2"/>
    <p:sldLayoutId id="2147483714" r:id="rId3"/>
    <p:sldLayoutId id="2147483781" r:id="rId4"/>
    <p:sldLayoutId id="2147483780" r:id="rId5"/>
    <p:sldLayoutId id="2147483719" r:id="rId6"/>
    <p:sldLayoutId id="2147483720" r:id="rId7"/>
    <p:sldLayoutId id="2147483750" r:id="rId8"/>
    <p:sldLayoutId id="2147483765" r:id="rId9"/>
    <p:sldLayoutId id="2147483766" r:id="rId10"/>
    <p:sldLayoutId id="2147483767" r:id="rId11"/>
    <p:sldLayoutId id="214748376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achada del Banco de España" title="Fotografía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6506" y="-19397"/>
            <a:ext cx="2797495" cy="6902777"/>
          </a:xfrm>
          <a:prstGeom prst="rect">
            <a:avLst/>
          </a:prstGeom>
        </p:spPr>
      </p:pic>
      <p:sp>
        <p:nvSpPr>
          <p:cNvPr id="5" name="Rectángulo 4" descr=" " title=" "/>
          <p:cNvSpPr/>
          <p:nvPr userDrawn="1"/>
        </p:nvSpPr>
        <p:spPr>
          <a:xfrm>
            <a:off x="0" y="-27384"/>
            <a:ext cx="6443165" cy="6910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pic>
        <p:nvPicPr>
          <p:cNvPr id="7" name="Imagen 6" descr="Banco de España Eurosistema" title="Logotip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6" y="215564"/>
            <a:ext cx="1818226" cy="6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8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5" Type="http://schemas.openxmlformats.org/officeDocument/2006/relationships/image" Target="../media/image91.png"/><Relationship Id="rId4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440909" y="908720"/>
            <a:ext cx="5283219" cy="1511422"/>
          </a:xfrm>
        </p:spPr>
        <p:txBody>
          <a:bodyPr/>
          <a:lstStyle/>
          <a:p>
            <a:r>
              <a:rPr lang="en-GB" dirty="0" smtClean="0"/>
              <a:t>Do Buffer requirements for European systemically important banks make them less systemic?</a:t>
            </a:r>
            <a:endParaRPr lang="en-GB" dirty="0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0"/>
          </p:nvPr>
        </p:nvSpPr>
        <p:spPr>
          <a:xfrm>
            <a:off x="440909" y="2576985"/>
            <a:ext cx="5858573" cy="567186"/>
          </a:xfrm>
        </p:spPr>
        <p:txBody>
          <a:bodyPr/>
          <a:lstStyle/>
          <a:p>
            <a:r>
              <a:rPr lang="es-ES_tradnl" dirty="0" smtClean="0"/>
              <a:t>Luis Fernández </a:t>
            </a:r>
            <a:r>
              <a:rPr lang="es-ES_tradnl" dirty="0" err="1" smtClean="0"/>
              <a:t>Lafuerza,</a:t>
            </a:r>
            <a:r>
              <a:rPr lang="es-ES_tradnl" dirty="0" smtClean="0"/>
              <a:t> </a:t>
            </a:r>
            <a:r>
              <a:rPr lang="es-ES_tradnl" dirty="0" err="1" smtClean="0"/>
              <a:t>joint</a:t>
            </a:r>
            <a:r>
              <a:rPr lang="es-ES_tradnl" dirty="0" smtClean="0"/>
              <a:t> </a:t>
            </a:r>
            <a:r>
              <a:rPr lang="es-ES_tradnl" dirty="0" err="1" smtClean="0"/>
              <a:t>work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Carmen Broto </a:t>
            </a:r>
            <a:r>
              <a:rPr lang="es-ES_tradnl" dirty="0"/>
              <a:t>and </a:t>
            </a:r>
            <a:r>
              <a:rPr lang="es-ES_tradnl" dirty="0" err="1"/>
              <a:t>Mariya</a:t>
            </a:r>
            <a:r>
              <a:rPr lang="es-ES_tradnl" dirty="0"/>
              <a:t> </a:t>
            </a:r>
            <a:r>
              <a:rPr lang="es-ES_tradnl" dirty="0" err="1" smtClean="0"/>
              <a:t>Melnychuk</a:t>
            </a:r>
            <a:r>
              <a:rPr lang="es-ES_tradnl" dirty="0" smtClean="0"/>
              <a:t>, Banco de España </a:t>
            </a:r>
            <a:endParaRPr lang="es-ES_tradnl" dirty="0"/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2"/>
          </p:nvPr>
        </p:nvSpPr>
        <p:spPr>
          <a:xfrm>
            <a:off x="440909" y="3750941"/>
            <a:ext cx="4562475" cy="305788"/>
          </a:xfrm>
        </p:spPr>
        <p:txBody>
          <a:bodyPr/>
          <a:lstStyle/>
          <a:p>
            <a:r>
              <a:rPr lang="en-GB" b="1" dirty="0"/>
              <a:t>2023 </a:t>
            </a:r>
            <a:r>
              <a:rPr lang="en-GB" b="1" dirty="0" err="1"/>
              <a:t>RiskLab</a:t>
            </a:r>
            <a:r>
              <a:rPr lang="en-GB" b="1" dirty="0"/>
              <a:t>/</a:t>
            </a:r>
            <a:r>
              <a:rPr lang="en-GB" b="1" dirty="0" err="1"/>
              <a:t>BoF</a:t>
            </a:r>
            <a:r>
              <a:rPr lang="en-GB" b="1" dirty="0"/>
              <a:t>/ESRB Conference on Systemic Risk Analytics</a:t>
            </a:r>
          </a:p>
          <a:p>
            <a:endParaRPr lang="es-ES_tradnl" dirty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13"/>
          </p:nvPr>
        </p:nvSpPr>
        <p:spPr>
          <a:xfrm>
            <a:off x="441203" y="4218012"/>
            <a:ext cx="4562181" cy="206162"/>
          </a:xfrm>
        </p:spPr>
        <p:txBody>
          <a:bodyPr/>
          <a:lstStyle/>
          <a:p>
            <a:r>
              <a:rPr lang="es-ES_tradnl" dirty="0" smtClean="0"/>
              <a:t>Bank of </a:t>
            </a:r>
            <a:r>
              <a:rPr lang="es-ES_tradnl" dirty="0" err="1" smtClean="0"/>
              <a:t>Finland</a:t>
            </a:r>
            <a:r>
              <a:rPr lang="es-ES_tradnl" dirty="0" smtClean="0"/>
              <a:t>, Helsinki</a:t>
            </a:r>
            <a:endParaRPr lang="es-ES_tradnl" dirty="0"/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15"/>
          </p:nvPr>
        </p:nvSpPr>
        <p:spPr>
          <a:xfrm>
            <a:off x="449787" y="4497165"/>
            <a:ext cx="4562181" cy="243640"/>
          </a:xfrm>
        </p:spPr>
        <p:txBody>
          <a:bodyPr/>
          <a:lstStyle/>
          <a:p>
            <a:r>
              <a:rPr lang="es-ES_tradnl" dirty="0"/>
              <a:t>9</a:t>
            </a:r>
            <a:r>
              <a:rPr lang="es-ES_tradnl" dirty="0" smtClean="0"/>
              <a:t>/6/2023</a:t>
            </a:r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683568" y="5423933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 views represented here do not necessarily reflect those of </a:t>
            </a:r>
            <a:r>
              <a:rPr lang="en-GB" sz="1400" dirty="0" smtClean="0"/>
              <a:t>Banco de España or </a:t>
            </a:r>
            <a:r>
              <a:rPr lang="en-GB" sz="1400" dirty="0"/>
              <a:t>the </a:t>
            </a:r>
            <a:r>
              <a:rPr lang="en-GB" sz="1400" dirty="0" err="1"/>
              <a:t>Eurosystem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951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measure systemic risk of </a:t>
            </a:r>
            <a:r>
              <a:rPr lang="en-GB" dirty="0" smtClean="0"/>
              <a:t>SII?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SRISK (</a:t>
            </a:r>
            <a:r>
              <a:rPr lang="en-US" dirty="0" err="1" smtClean="0"/>
              <a:t>Brownless</a:t>
            </a:r>
            <a:r>
              <a:rPr lang="en-US" dirty="0" smtClean="0"/>
              <a:t> </a:t>
            </a:r>
            <a:r>
              <a:rPr lang="en-US" dirty="0"/>
              <a:t>and Engle, </a:t>
            </a:r>
            <a:r>
              <a:rPr lang="en-US" dirty="0" smtClean="0"/>
              <a:t>2017)</a:t>
            </a:r>
            <a:endParaRPr lang="es-ES_trad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Marcador de contenido 6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3901" y="1009912"/>
                <a:ext cx="8517503" cy="5083384"/>
              </a:xfrm>
            </p:spPr>
            <p:txBody>
              <a:bodyPr/>
              <a:lstStyle/>
              <a:p>
                <a:pPr lvl="1" algn="just"/>
                <a:r>
                  <a:rPr lang="en-US" dirty="0" smtClean="0">
                    <a:solidFill>
                      <a:schemeClr val="tx1"/>
                    </a:solidFill>
                  </a:rPr>
                  <a:t>SRISK measures expected capital shortfall </a:t>
                </a:r>
                <a:r>
                  <a:rPr lang="es-ES" dirty="0" smtClean="0">
                    <a:solidFill>
                      <a:schemeClr val="tx1"/>
                    </a:solidFill>
                  </a:rPr>
                  <a:t>of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a bank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when </a:t>
                </a:r>
                <a:r>
                  <a:rPr lang="en-US" dirty="0">
                    <a:solidFill>
                      <a:schemeClr val="tx1"/>
                    </a:solidFill>
                  </a:rPr>
                  <a:t>there is a crisis affecting whole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financial system:  </a:t>
                </a:r>
              </a:p>
              <a:p>
                <a:pPr lvl="1" algn="ctr"/>
                <a:endParaRPr lang="en-GB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algn="ctr"/>
                <a:r>
                  <a:rPr lang="en-GB" dirty="0" smtClean="0">
                    <a:solidFill>
                      <a:schemeClr val="tx1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𝑆𝑅𝐼𝑆</m:t>
                    </m:r>
                    <m:sSub>
                      <m:sSub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s-E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E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𝐶𝑆</m:t>
                                </m:r>
                              </m:e>
                              <m:sub>
                                <m: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s-E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	</a:t>
                </a:r>
              </a:p>
              <a:p>
                <a:pPr lvl="1" algn="ctr"/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lvl="1" algn="ctr"/>
                <a:r>
                  <a:rPr lang="es-ES" dirty="0" smtClean="0">
                    <a:solidFill>
                      <a:schemeClr val="tx1"/>
                    </a:solidFill>
                  </a:rPr>
                  <a:t>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𝐶𝑆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E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𝑀𝑉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</m:e>
                    </m:d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𝑀𝑉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      	</a:t>
                </a:r>
              </a:p>
              <a:p>
                <a:pPr lvl="1" algn="ctr"/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b="1" i="0" dirty="0" smtClean="0">
                    <a:solidFill>
                      <a:schemeClr val="tx1"/>
                    </a:solidFill>
                  </a:rPr>
                  <a:t>CS</a:t>
                </a:r>
                <a:r>
                  <a:rPr lang="en-US" i="0" dirty="0">
                    <a:solidFill>
                      <a:schemeClr val="tx1"/>
                    </a:solidFill>
                  </a:rPr>
                  <a:t>: Capital </a:t>
                </a:r>
                <a:r>
                  <a:rPr lang="en-US" i="0" dirty="0" smtClean="0">
                    <a:solidFill>
                      <a:schemeClr val="tx1"/>
                    </a:solidFill>
                  </a:rPr>
                  <a:t>shortfall</a:t>
                </a:r>
                <a:r>
                  <a:rPr lang="en-US" i="0" dirty="0" smtClean="0"/>
                  <a:t>;</a:t>
                </a:r>
                <a:r>
                  <a:rPr lang="en-US" i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i="0" dirty="0">
                    <a:solidFill>
                      <a:schemeClr val="tx1"/>
                    </a:solidFill>
                  </a:rPr>
                  <a:t>D</a:t>
                </a:r>
                <a:r>
                  <a:rPr lang="en-US" i="0" dirty="0">
                    <a:solidFill>
                      <a:schemeClr val="tx1"/>
                    </a:solidFill>
                  </a:rPr>
                  <a:t>: </a:t>
                </a:r>
                <a:r>
                  <a:rPr lang="en-US" i="0" dirty="0" smtClean="0">
                    <a:solidFill>
                      <a:schemeClr val="tx1"/>
                    </a:solidFill>
                  </a:rPr>
                  <a:t>Book </a:t>
                </a:r>
                <a:r>
                  <a:rPr lang="en-US" i="0" dirty="0">
                    <a:solidFill>
                      <a:schemeClr val="tx1"/>
                    </a:solidFill>
                  </a:rPr>
                  <a:t>value of liabilities; </a:t>
                </a:r>
                <a:r>
                  <a:rPr lang="en-US" b="1" i="0" dirty="0">
                    <a:solidFill>
                      <a:schemeClr val="tx1"/>
                    </a:solidFill>
                  </a:rPr>
                  <a:t>MV</a:t>
                </a:r>
                <a:r>
                  <a:rPr lang="en-US" i="0" dirty="0">
                    <a:solidFill>
                      <a:schemeClr val="tx1"/>
                    </a:solidFill>
                  </a:rPr>
                  <a:t>: Market value; </a:t>
                </a:r>
                <a:r>
                  <a:rPr lang="en-US" i="0" dirty="0" smtClean="0">
                    <a:solidFill>
                      <a:schemeClr val="tx1"/>
                    </a:solidFill>
                  </a:rPr>
                  <a:t>      </a:t>
                </a:r>
                <a:r>
                  <a:rPr lang="en-US" b="1" i="0" dirty="0" smtClean="0">
                    <a:solidFill>
                      <a:schemeClr val="tx1"/>
                    </a:solidFill>
                  </a:rPr>
                  <a:t>k</a:t>
                </a:r>
                <a:r>
                  <a:rPr lang="en-US" i="0" dirty="0" smtClean="0">
                    <a:solidFill>
                      <a:schemeClr val="tx1"/>
                    </a:solidFill>
                  </a:rPr>
                  <a:t>: Prudential capital ratio; </a:t>
                </a:r>
                <a:r>
                  <a:rPr lang="en-US" b="1" i="0" dirty="0" smtClean="0">
                    <a:solidFill>
                      <a:schemeClr val="tx1"/>
                    </a:solidFill>
                  </a:rPr>
                  <a:t>R</a:t>
                </a:r>
                <a:r>
                  <a:rPr lang="en-US" b="1" i="0" baseline="-25000" dirty="0" smtClean="0">
                    <a:solidFill>
                      <a:schemeClr val="tx1"/>
                    </a:solidFill>
                  </a:rPr>
                  <a:t>m</a:t>
                </a:r>
                <a:r>
                  <a:rPr lang="en-US" b="1" i="0" dirty="0" smtClean="0"/>
                  <a:t>: </a:t>
                </a:r>
                <a:r>
                  <a:rPr lang="en-US" i="0" dirty="0" smtClean="0"/>
                  <a:t>Market </a:t>
                </a:r>
                <a:r>
                  <a:rPr lang="en-US" i="0" dirty="0"/>
                  <a:t>return between </a:t>
                </a:r>
                <a:r>
                  <a:rPr lang="en-US" dirty="0"/>
                  <a:t>t + 1 </a:t>
                </a:r>
                <a:r>
                  <a:rPr lang="en-US" i="0" dirty="0"/>
                  <a:t>and </a:t>
                </a:r>
                <a:r>
                  <a:rPr lang="en-US" dirty="0"/>
                  <a:t>t + </a:t>
                </a:r>
                <a:r>
                  <a:rPr lang="en-US" dirty="0" smtClean="0"/>
                  <a:t>h</a:t>
                </a:r>
                <a:r>
                  <a:rPr lang="en-US" i="0" dirty="0" smtClean="0"/>
                  <a:t>;       </a:t>
                </a:r>
                <a:r>
                  <a:rPr lang="en-US" b="1" i="0" dirty="0" smtClean="0"/>
                  <a:t>C</a:t>
                </a:r>
                <a:r>
                  <a:rPr lang="en-US" i="0" dirty="0" smtClean="0"/>
                  <a:t>: Threshold </a:t>
                </a:r>
                <a:r>
                  <a:rPr lang="en-US" i="0" dirty="0"/>
                  <a:t>for market decline over time horizon </a:t>
                </a:r>
                <a:r>
                  <a:rPr lang="en-US" dirty="0" smtClean="0"/>
                  <a:t>h</a:t>
                </a:r>
                <a:r>
                  <a:rPr lang="en-US" i="0" dirty="0" smtClean="0"/>
                  <a:t>, defining a crisis.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2"/>
                <a:endParaRPr lang="en-US" b="1" i="0" dirty="0"/>
              </a:p>
              <a:p>
                <a:pPr lvl="2"/>
                <a:endParaRPr lang="en-US" b="1" i="0" dirty="0" smtClean="0"/>
              </a:p>
              <a:p>
                <a:pPr lvl="2"/>
                <a:endParaRPr lang="en-US" b="1" i="0" dirty="0" smtClean="0"/>
              </a:p>
              <a:p>
                <a:pPr lvl="2"/>
                <a:endParaRPr lang="en-US" b="1" i="0" dirty="0" smtClean="0"/>
              </a:p>
              <a:p>
                <a:pPr lvl="2"/>
                <a:r>
                  <a:rPr lang="en-US" b="1" i="0" dirty="0" smtClean="0"/>
                  <a:t>LRMES</a:t>
                </a:r>
                <a:r>
                  <a:rPr lang="en-US" i="0" dirty="0" smtClean="0"/>
                  <a:t>: expected drop in equity value of a bank when the market falls by more than a threshold C within time horizon h</a:t>
                </a:r>
                <a:endParaRPr lang="es-ES_tradnl" b="0" dirty="0"/>
              </a:p>
              <a:p>
                <a:endParaRPr lang="es-ES_tradnl" b="0" dirty="0"/>
              </a:p>
            </p:txBody>
          </p:sp>
        </mc:Choice>
        <mc:Fallback xmlns="">
          <p:sp>
            <p:nvSpPr>
              <p:cNvPr id="7" name="Marcador de contenido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3901" y="1009912"/>
                <a:ext cx="8517503" cy="5083384"/>
              </a:xfrm>
              <a:blipFill>
                <a:blip r:embed="rId3"/>
                <a:stretch>
                  <a:fillRect t="-1079" r="-1431" b="-2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arcador de contenido 6"/>
          <p:cNvSpPr txBox="1">
            <a:spLocks/>
          </p:cNvSpPr>
          <p:nvPr/>
        </p:nvSpPr>
        <p:spPr>
          <a:xfrm>
            <a:off x="596686" y="5877272"/>
            <a:ext cx="8517503" cy="1440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B35C48"/>
                </a:solidFill>
                <a:latin typeface="+mn-lt"/>
                <a:ea typeface="+mn-ea"/>
                <a:cs typeface="+mn-cs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b="1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1205200" y="4381096"/>
                <a:ext cx="761357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𝑆𝑅𝐼𝑆𝐾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s-ES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s-ES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s-ES" i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𝐿𝑅𝑀𝐸𝑆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s-ES" i="0">
                        <a:latin typeface="Cambria Math" panose="02040503050406030204" pitchFamily="18" charset="0"/>
                      </a:rPr>
                      <m:t>))−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𝑀𝑉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𝐿𝑅𝑀𝐸𝑆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</m:e>
                    </m:d>
                  </m:oMath>
                </a14:m>
                <a:r>
                  <a:rPr lang="es-ES" dirty="0" smtClean="0"/>
                  <a:t>            </a:t>
                </a:r>
                <a:endParaRPr lang="es-ES" dirty="0"/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200" y="4381096"/>
                <a:ext cx="7613574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 de texto 5"/>
          <p:cNvSpPr txBox="1"/>
          <p:nvPr/>
        </p:nvSpPr>
        <p:spPr>
          <a:xfrm>
            <a:off x="3483200" y="4937810"/>
            <a:ext cx="2219548" cy="29783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es-ES" sz="1200" dirty="0" err="1" smtClean="0">
                <a:effectLst/>
                <a:latin typeface="BdE Neue Helvetica 55 Roman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Required</a:t>
            </a:r>
            <a:r>
              <a:rPr lang="es-ES" sz="1200" dirty="0" smtClean="0">
                <a:effectLst/>
                <a:latin typeface="BdE Neue Helvetica 55 Roman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capital</a:t>
            </a:r>
            <a:endParaRPr lang="es-ES" sz="1200" dirty="0">
              <a:effectLst/>
              <a:latin typeface="BdE Neue Helvetica 55 Roman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adro de texto 6"/>
          <p:cNvSpPr txBox="1"/>
          <p:nvPr/>
        </p:nvSpPr>
        <p:spPr>
          <a:xfrm>
            <a:off x="6299372" y="4916417"/>
            <a:ext cx="2233068" cy="399257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es-ES" sz="1200" dirty="0" err="1" smtClean="0">
                <a:latin typeface="BdE Neue Helvetica 55 Roman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es-ES" sz="1200" dirty="0" smtClean="0">
                <a:latin typeface="BdE Neue Helvetica 55 Roman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smtClean="0">
                <a:effectLst/>
                <a:latin typeface="BdE Neue Helvetica 55 Roman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capital</a:t>
            </a:r>
            <a:endParaRPr lang="es-ES" sz="1200" dirty="0">
              <a:effectLst/>
              <a:latin typeface="BdE Neue Helvetica 55 Roman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brir llave 17"/>
          <p:cNvSpPr/>
          <p:nvPr/>
        </p:nvSpPr>
        <p:spPr>
          <a:xfrm rot="5400000" flipH="1">
            <a:off x="4550296" y="3425317"/>
            <a:ext cx="135728" cy="2739948"/>
          </a:xfrm>
          <a:prstGeom prst="leftBrace">
            <a:avLst>
              <a:gd name="adj1" fmla="val 6687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9" name="Abrir llave 18"/>
          <p:cNvSpPr/>
          <p:nvPr/>
        </p:nvSpPr>
        <p:spPr>
          <a:xfrm rot="5400000" flipH="1">
            <a:off x="7178105" y="3851749"/>
            <a:ext cx="91536" cy="1849001"/>
          </a:xfrm>
          <a:prstGeom prst="leftBrace">
            <a:avLst>
              <a:gd name="adj1" fmla="val 6687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03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Marcador de contenido 6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79844" y="980728"/>
                <a:ext cx="8517503" cy="4859064"/>
              </a:xfrm>
            </p:spPr>
            <p:txBody>
              <a:bodyPr/>
              <a:lstStyle/>
              <a:p>
                <a:r>
                  <a:rPr lang="en-US" dirty="0" smtClean="0"/>
                  <a:t>LRMES is non-observable </a:t>
                </a: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i="1">
                              <a:latin typeface="Cambria Math" panose="02040503050406030204" pitchFamily="18" charset="0"/>
                            </a:rPr>
                            <m:t>𝐿𝑅𝑀𝐸𝑆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_tradnl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ES_tradnl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ES_tradnl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+1: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_tradnl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_tradnl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_tradnl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+1: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s-ES_tradnl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s-E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We estimate LRMES </a:t>
                </a:r>
                <a:r>
                  <a:rPr lang="en-US" b="0" dirty="0"/>
                  <a:t>with a DCC-GARCH </a:t>
                </a:r>
                <a:r>
                  <a:rPr lang="en-US" b="0" dirty="0" smtClean="0"/>
                  <a:t>model (Engle, 2002, 2009):</a:t>
                </a:r>
              </a:p>
              <a:p>
                <a:endParaRPr lang="en-US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Log returns of bank </a:t>
                </a:r>
                <a:r>
                  <a:rPr lang="en-US" b="0" i="1" dirty="0" err="1" smtClean="0"/>
                  <a:t>i</a:t>
                </a:r>
                <a:r>
                  <a:rPr lang="en-US" b="0" dirty="0" smtClean="0"/>
                  <a:t> and market </a:t>
                </a:r>
                <a:r>
                  <a:rPr lang="en-US" b="0" i="1" dirty="0" smtClean="0"/>
                  <a:t>m</a:t>
                </a:r>
                <a:r>
                  <a:rPr lang="en-US" b="0" dirty="0" smtClean="0"/>
                  <a:t> jointly distributed</a:t>
                </a:r>
              </a:p>
              <a:p>
                <a:endParaRPr lang="es-E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𝑚𝑡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| 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ℑ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𝑖𝑡</m:t>
                                        </m:r>
                                      </m:sub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𝑖𝑡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𝑖𝑡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𝑚𝑡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𝑖𝑡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𝑖𝑡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𝑚𝑡</m:t>
                                        </m:r>
                                      </m:sub>
                                    </m:sSub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𝑚𝑡</m:t>
                                        </m:r>
                                      </m:sub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s-ES" dirty="0"/>
              </a:p>
              <a:p>
                <a:endParaRPr lang="en-US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Volatilities follow a GJR GARCH (</a:t>
                </a:r>
                <a:r>
                  <a:rPr lang="en-US" b="0" dirty="0" err="1" smtClean="0"/>
                  <a:t>Glosten</a:t>
                </a:r>
                <a:r>
                  <a:rPr lang="en-US" b="0" dirty="0" smtClean="0"/>
                  <a:t>, et al., 1993)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𝐼𝑛𝑑</m:t>
                          </m:r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𝑖𝑡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d>
                        </m:e>
                      </m:d>
                      <m:sSubSup>
                        <m:sSub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s-E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𝑚𝑡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𝐼𝑛𝑑</m:t>
                          </m:r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𝑚𝑡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d>
                        </m:e>
                      </m:d>
                      <m:sSubSup>
                        <m:sSub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Sup>
                        <m:sSub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b="0" dirty="0"/>
              </a:p>
              <a:p>
                <a:endParaRPr lang="en-US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Once the parameters are estimated, LRMES is obtained via simulation</a:t>
                </a:r>
                <a:endParaRPr lang="es-ES_tradnl" b="0" dirty="0"/>
              </a:p>
              <a:p>
                <a:r>
                  <a:rPr lang="en-GB" b="0" dirty="0" smtClean="0"/>
                  <a:t> </a:t>
                </a:r>
                <a:endParaRPr lang="es-ES_tradnl" b="0" dirty="0"/>
              </a:p>
            </p:txBody>
          </p:sp>
        </mc:Choice>
        <mc:Fallback xmlns="">
          <p:sp>
            <p:nvSpPr>
              <p:cNvPr id="7" name="Marcador de contenido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79844" y="980728"/>
                <a:ext cx="8517503" cy="4859064"/>
              </a:xfrm>
              <a:blipFill rotWithShape="0">
                <a:blip r:embed="rId2"/>
                <a:stretch>
                  <a:fillRect l="-644" t="-1129" b="-11167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C8573-A6E0-47AA-817A-34AF5765DF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measure systemic risk of SII?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 err="1" smtClean="0"/>
              <a:t>Estimation</a:t>
            </a:r>
            <a:r>
              <a:rPr lang="es-ES_tradnl" dirty="0" smtClean="0"/>
              <a:t> of LRMES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263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Marcador de contenido 6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79844" y="980728"/>
                <a:ext cx="8517503" cy="4859064"/>
              </a:xfrm>
            </p:spPr>
            <p:txBody>
              <a:bodyPr/>
              <a:lstStyle/>
              <a:p>
                <a:r>
                  <a:rPr lang="en-US" dirty="0" smtClean="0"/>
                  <a:t>LRMES is non-observable </a:t>
                </a: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i="1">
                              <a:latin typeface="Cambria Math" panose="02040503050406030204" pitchFamily="18" charset="0"/>
                            </a:rPr>
                            <m:t>𝐿𝑅𝑀𝐸𝑆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_tradnl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ES_tradnl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ES_tradnl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+1: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_tradnl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_tradnl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_tradnl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+1: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s-ES_tradnl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s-E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We estimate LRMES </a:t>
                </a:r>
                <a:r>
                  <a:rPr lang="en-US" b="0" dirty="0"/>
                  <a:t>with a DCC-GARCH </a:t>
                </a:r>
                <a:r>
                  <a:rPr lang="en-US" b="0" dirty="0" smtClean="0"/>
                  <a:t>model (Engle, 2002, 2009):</a:t>
                </a:r>
              </a:p>
              <a:p>
                <a:endParaRPr lang="en-US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Log returns of bank </a:t>
                </a:r>
                <a:r>
                  <a:rPr lang="en-US" b="0" i="1" dirty="0" err="1" smtClean="0"/>
                  <a:t>i</a:t>
                </a:r>
                <a:r>
                  <a:rPr lang="en-US" b="0" dirty="0" smtClean="0"/>
                  <a:t> and market </a:t>
                </a:r>
                <a:r>
                  <a:rPr lang="en-US" b="0" i="1" dirty="0" smtClean="0"/>
                  <a:t>m</a:t>
                </a:r>
                <a:r>
                  <a:rPr lang="en-US" b="0" dirty="0" smtClean="0"/>
                  <a:t> jointly distributed</a:t>
                </a:r>
              </a:p>
              <a:p>
                <a:endParaRPr lang="es-E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𝑚𝑡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| 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ℑ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𝑖𝑡</m:t>
                                        </m:r>
                                      </m:sub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𝑖𝑡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𝑖𝑡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𝑚𝑡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𝑖𝑡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𝑖𝑡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𝑚𝑡</m:t>
                                        </m:r>
                                      </m:sub>
                                    </m:sSub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𝑚𝑡</m:t>
                                        </m:r>
                                      </m:sub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s-ES" dirty="0"/>
              </a:p>
              <a:p>
                <a:endParaRPr lang="en-US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Volatilities follow a GJR GARCH (</a:t>
                </a:r>
                <a:r>
                  <a:rPr lang="en-US" b="0" dirty="0" err="1" smtClean="0"/>
                  <a:t>Glosten</a:t>
                </a:r>
                <a:r>
                  <a:rPr lang="en-US" b="0" dirty="0" smtClean="0"/>
                  <a:t>, et al., 1993)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𝐼𝑛𝑑</m:t>
                          </m:r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𝑖𝑡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d>
                        </m:e>
                      </m:d>
                      <m:sSubSup>
                        <m:sSub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s-E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𝑚𝑡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𝐼𝑛𝑑</m:t>
                          </m:r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𝑚𝑡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d>
                        </m:e>
                      </m:d>
                      <m:sSubSup>
                        <m:sSub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Sup>
                        <m:sSub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b="0" dirty="0"/>
              </a:p>
              <a:p>
                <a:endParaRPr lang="en-US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Once the parameters are estimated, LRMES is obtained via simulation</a:t>
                </a:r>
                <a:endParaRPr lang="es-ES_tradnl" b="0" dirty="0"/>
              </a:p>
              <a:p>
                <a:r>
                  <a:rPr lang="en-GB" b="0" dirty="0" smtClean="0"/>
                  <a:t> </a:t>
                </a:r>
                <a:endParaRPr lang="es-ES_tradnl" b="0" dirty="0"/>
              </a:p>
            </p:txBody>
          </p:sp>
        </mc:Choice>
        <mc:Fallback xmlns="">
          <p:sp>
            <p:nvSpPr>
              <p:cNvPr id="7" name="Marcador de contenido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79844" y="980728"/>
                <a:ext cx="8517503" cy="4859064"/>
              </a:xfrm>
              <a:blipFill rotWithShape="0">
                <a:blip r:embed="rId2"/>
                <a:stretch>
                  <a:fillRect l="-644" t="-1129" b="-11167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C8573-A6E0-47AA-817A-34AF5765DF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measure systemic risk of SII?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 err="1" smtClean="0"/>
              <a:t>Estimation</a:t>
            </a:r>
            <a:r>
              <a:rPr lang="es-ES_tradnl" dirty="0" smtClean="0"/>
              <a:t> of LRMES</a:t>
            </a:r>
            <a:endParaRPr lang="es-ES_tradnl" dirty="0"/>
          </a:p>
        </p:txBody>
      </p:sp>
      <p:sp>
        <p:nvSpPr>
          <p:cNvPr id="3" name="Rectángulo 2">
            <a:hlinkClick r:id="rId3" action="ppaction://hlinksldjump"/>
          </p:cNvPr>
          <p:cNvSpPr/>
          <p:nvPr/>
        </p:nvSpPr>
        <p:spPr>
          <a:xfrm>
            <a:off x="6804248" y="4005064"/>
            <a:ext cx="233975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uadroTexto 4"/>
          <p:cNvSpPr txBox="1"/>
          <p:nvPr/>
        </p:nvSpPr>
        <p:spPr>
          <a:xfrm>
            <a:off x="6804248" y="4113076"/>
            <a:ext cx="2339752" cy="5760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Is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LRMES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estimation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any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good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?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9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measure systemic risk of </a:t>
            </a:r>
            <a:r>
              <a:rPr lang="en-GB" dirty="0" smtClean="0"/>
              <a:t>SII?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 smtClean="0"/>
              <a:t>SRISK: </a:t>
            </a:r>
            <a:r>
              <a:rPr lang="es-ES_tradnl" dirty="0" err="1" smtClean="0"/>
              <a:t>Advantages</a:t>
            </a:r>
            <a:r>
              <a:rPr lang="es-ES_tradnl" dirty="0" smtClean="0"/>
              <a:t> and </a:t>
            </a:r>
            <a:r>
              <a:rPr lang="es-ES_tradnl" dirty="0" err="1" smtClean="0"/>
              <a:t>limitations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>
          <a:xfrm>
            <a:off x="239089" y="836712"/>
            <a:ext cx="8581953" cy="404771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Advantages of SRISK: </a:t>
            </a:r>
          </a:p>
          <a:p>
            <a:pPr marL="8257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Captures key dimension relevant for systemic </a:t>
            </a:r>
            <a:r>
              <a:rPr lang="en-US" sz="1600" dirty="0"/>
              <a:t>risk: leverage </a:t>
            </a:r>
            <a:r>
              <a:rPr lang="en-US" sz="1600" dirty="0" smtClean="0"/>
              <a:t>and </a:t>
            </a:r>
            <a:r>
              <a:rPr lang="en-US" sz="1600" dirty="0"/>
              <a:t>interconnectedness </a:t>
            </a:r>
            <a:endParaRPr lang="en-US" sz="1600" dirty="0" smtClean="0"/>
          </a:p>
          <a:p>
            <a:pPr marL="82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ublicly </a:t>
            </a:r>
            <a:r>
              <a:rPr lang="en-US" sz="1600" dirty="0"/>
              <a:t>available </a:t>
            </a:r>
            <a:r>
              <a:rPr lang="en-US" sz="1600" dirty="0" smtClean="0"/>
              <a:t>data: Relatively </a:t>
            </a:r>
            <a:r>
              <a:rPr lang="en-US" sz="1600" dirty="0"/>
              <a:t>inexpensive and quick to </a:t>
            </a:r>
            <a:r>
              <a:rPr lang="en-US" sz="1600" dirty="0" smtClean="0"/>
              <a:t>compute</a:t>
            </a:r>
            <a:endParaRPr lang="en-US" sz="1600" dirty="0"/>
          </a:p>
          <a:p>
            <a:pPr marL="8257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High frequency data: Sudden </a:t>
            </a:r>
            <a:r>
              <a:rPr lang="en-US" sz="1600" dirty="0"/>
              <a:t>shifts in systemic risk can be quickly </a:t>
            </a:r>
            <a:r>
              <a:rPr lang="en-US" sz="1600" dirty="0" smtClean="0"/>
              <a:t>detected</a:t>
            </a:r>
          </a:p>
          <a:p>
            <a:pPr marL="8257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It could be interpreted as forward-looking (</a:t>
            </a:r>
            <a:r>
              <a:rPr lang="en-US" sz="1600" dirty="0"/>
              <a:t>through market value)</a:t>
            </a:r>
          </a:p>
          <a:p>
            <a:pPr marL="825750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endParaRPr lang="es-ES_tradnl" b="0" dirty="0" smtClean="0"/>
          </a:p>
          <a:p>
            <a:endParaRPr lang="es-ES_tradnl" b="0" dirty="0"/>
          </a:p>
          <a:p>
            <a:endParaRPr lang="es-ES_tradnl" b="0" dirty="0"/>
          </a:p>
        </p:txBody>
      </p:sp>
      <p:sp>
        <p:nvSpPr>
          <p:cNvPr id="8" name="Marcador de contenido 6"/>
          <p:cNvSpPr txBox="1">
            <a:spLocks/>
          </p:cNvSpPr>
          <p:nvPr/>
        </p:nvSpPr>
        <p:spPr>
          <a:xfrm>
            <a:off x="0" y="3158024"/>
            <a:ext cx="8517503" cy="746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B35C48"/>
                </a:solidFill>
                <a:latin typeface="+mn-lt"/>
                <a:ea typeface="+mn-ea"/>
                <a:cs typeface="+mn-cs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s-ES_trad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measure systemic risk of </a:t>
            </a:r>
            <a:r>
              <a:rPr lang="en-GB" dirty="0" smtClean="0"/>
              <a:t>SII?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 smtClean="0"/>
              <a:t>SRISK: </a:t>
            </a:r>
            <a:r>
              <a:rPr lang="es-ES_tradnl" dirty="0" err="1" smtClean="0"/>
              <a:t>Advantages</a:t>
            </a:r>
            <a:r>
              <a:rPr lang="es-ES_tradnl" dirty="0" smtClean="0"/>
              <a:t> and </a:t>
            </a:r>
            <a:r>
              <a:rPr lang="es-ES_tradnl" dirty="0" err="1" smtClean="0"/>
              <a:t>limitations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>
          <a:xfrm>
            <a:off x="239089" y="836712"/>
            <a:ext cx="8581953" cy="404771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Advantages of SRISK: </a:t>
            </a:r>
          </a:p>
          <a:p>
            <a:pPr marL="8257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Captures key dimension relevant for systemic </a:t>
            </a:r>
            <a:r>
              <a:rPr lang="en-US" sz="1600" dirty="0"/>
              <a:t>risk: leverage </a:t>
            </a:r>
            <a:r>
              <a:rPr lang="en-US" sz="1600" dirty="0" smtClean="0"/>
              <a:t>and </a:t>
            </a:r>
            <a:r>
              <a:rPr lang="en-US" sz="1600" dirty="0"/>
              <a:t>interconnectedness </a:t>
            </a:r>
            <a:endParaRPr lang="en-US" sz="1600" dirty="0" smtClean="0"/>
          </a:p>
          <a:p>
            <a:pPr marL="82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ublicly </a:t>
            </a:r>
            <a:r>
              <a:rPr lang="en-US" sz="1600" dirty="0"/>
              <a:t>available </a:t>
            </a:r>
            <a:r>
              <a:rPr lang="en-US" sz="1600" dirty="0" smtClean="0"/>
              <a:t>data: Relatively </a:t>
            </a:r>
            <a:r>
              <a:rPr lang="en-US" sz="1600" dirty="0"/>
              <a:t>inexpensive and quick to </a:t>
            </a:r>
            <a:r>
              <a:rPr lang="en-US" sz="1600" dirty="0" smtClean="0"/>
              <a:t>compute</a:t>
            </a:r>
            <a:endParaRPr lang="en-US" sz="1600" dirty="0"/>
          </a:p>
          <a:p>
            <a:pPr marL="8257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High frequency data: Sudden </a:t>
            </a:r>
            <a:r>
              <a:rPr lang="en-US" sz="1600" dirty="0"/>
              <a:t>shifts in systemic risk can be quickly </a:t>
            </a:r>
            <a:r>
              <a:rPr lang="en-US" sz="1600" dirty="0" smtClean="0"/>
              <a:t>detected</a:t>
            </a:r>
          </a:p>
          <a:p>
            <a:pPr marL="8257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It could be interpreted as forward-looking (</a:t>
            </a:r>
            <a:r>
              <a:rPr lang="en-US" sz="1600" dirty="0"/>
              <a:t>through market value)</a:t>
            </a:r>
          </a:p>
          <a:p>
            <a:pPr marL="825750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r>
              <a:rPr lang="en-US" dirty="0" smtClean="0"/>
              <a:t>Limitations of SRISK: </a:t>
            </a:r>
          </a:p>
          <a:p>
            <a:pPr marL="8257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Based </a:t>
            </a:r>
            <a:r>
              <a:rPr lang="en-US" sz="1600" dirty="0"/>
              <a:t>on market data: Only available for listed </a:t>
            </a:r>
            <a:r>
              <a:rPr lang="en-US" sz="1600" dirty="0" smtClean="0"/>
              <a:t>institutions</a:t>
            </a:r>
          </a:p>
          <a:p>
            <a:pPr marL="82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Reflects markets’ perception: </a:t>
            </a:r>
            <a:r>
              <a:rPr lang="en-GB" sz="1600" dirty="0" smtClean="0"/>
              <a:t>a </a:t>
            </a:r>
            <a:r>
              <a:rPr lang="en-GB" sz="1600" dirty="0"/>
              <a:t>decline in the market value of equity may be an adverse signal, but it does not necessarily imply a subsequent capital shortage or insolvency. N</a:t>
            </a:r>
            <a:r>
              <a:rPr lang="en-GB" sz="1600" dirty="0" smtClean="0"/>
              <a:t>ot a fully fledged stress test.</a:t>
            </a:r>
          </a:p>
          <a:p>
            <a:pPr marL="825750" lvl="1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US" dirty="0" smtClean="0"/>
              <a:t>Increasing use by institutions: </a:t>
            </a:r>
            <a:r>
              <a:rPr lang="en-US" sz="1600" b="0" dirty="0"/>
              <a:t>NYU</a:t>
            </a:r>
            <a:r>
              <a:rPr lang="en-US" dirty="0" smtClean="0"/>
              <a:t> </a:t>
            </a:r>
            <a:r>
              <a:rPr lang="en-US" sz="1600" b="0" dirty="0" smtClean="0"/>
              <a:t>V-Lab</a:t>
            </a:r>
            <a:r>
              <a:rPr lang="en-US" sz="1600" b="0" dirty="0"/>
              <a:t>, </a:t>
            </a:r>
            <a:r>
              <a:rPr lang="en-US" sz="1600" b="0" dirty="0" err="1"/>
              <a:t>Banque</a:t>
            </a:r>
            <a:r>
              <a:rPr lang="en-US" sz="1600" b="0" dirty="0"/>
              <a:t> de France, </a:t>
            </a:r>
            <a:r>
              <a:rPr lang="fr-FR" sz="1600" b="0" dirty="0"/>
              <a:t>Banque du Canada</a:t>
            </a:r>
            <a:r>
              <a:rPr lang="en-US" sz="1600" b="0" dirty="0"/>
              <a:t>, </a:t>
            </a:r>
            <a:r>
              <a:rPr lang="en-US" sz="1600" b="0" dirty="0" err="1"/>
              <a:t>Danmarks</a:t>
            </a:r>
            <a:r>
              <a:rPr lang="en-US" sz="1600" b="0" dirty="0"/>
              <a:t> </a:t>
            </a:r>
            <a:r>
              <a:rPr lang="en-US" sz="1600" b="0" dirty="0" err="1"/>
              <a:t>Nationalbank</a:t>
            </a:r>
            <a:r>
              <a:rPr lang="es-ES" sz="1600" b="0" dirty="0" smtClean="0"/>
              <a:t>, </a:t>
            </a:r>
            <a:r>
              <a:rPr lang="es-ES" sz="1600" b="0" dirty="0"/>
              <a:t>De </a:t>
            </a:r>
            <a:r>
              <a:rPr lang="es-ES" sz="1600" b="0" dirty="0" err="1"/>
              <a:t>Nederlandsche</a:t>
            </a:r>
            <a:r>
              <a:rPr lang="es-ES" sz="1600" b="0" dirty="0"/>
              <a:t> </a:t>
            </a:r>
            <a:r>
              <a:rPr lang="es-ES" sz="1600" b="0" dirty="0" smtClean="0"/>
              <a:t>Bank…</a:t>
            </a:r>
            <a:endParaRPr lang="en-US" b="0" dirty="0" smtClean="0"/>
          </a:p>
          <a:p>
            <a:endParaRPr lang="es-ES_tradnl" b="0" dirty="0" smtClean="0"/>
          </a:p>
          <a:p>
            <a:endParaRPr lang="es-ES_tradnl" b="0" dirty="0"/>
          </a:p>
          <a:p>
            <a:endParaRPr lang="es-ES_tradnl" b="0" dirty="0"/>
          </a:p>
        </p:txBody>
      </p:sp>
      <p:sp>
        <p:nvSpPr>
          <p:cNvPr id="8" name="Marcador de contenido 6"/>
          <p:cNvSpPr txBox="1">
            <a:spLocks/>
          </p:cNvSpPr>
          <p:nvPr/>
        </p:nvSpPr>
        <p:spPr>
          <a:xfrm>
            <a:off x="0" y="3158024"/>
            <a:ext cx="8517503" cy="746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B35C48"/>
                </a:solidFill>
                <a:latin typeface="+mn-lt"/>
                <a:ea typeface="+mn-ea"/>
                <a:cs typeface="+mn-cs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s-ES_trad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0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Methodological approach</a:t>
            </a:r>
            <a:endParaRPr lang="en-GB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 err="1" smtClean="0"/>
              <a:t>Our</a:t>
            </a:r>
            <a:r>
              <a:rPr lang="es-ES_tradnl" dirty="0" smtClean="0"/>
              <a:t> </a:t>
            </a:r>
            <a:r>
              <a:rPr lang="es-ES_tradnl" dirty="0" err="1" smtClean="0"/>
              <a:t>model</a:t>
            </a:r>
            <a:endParaRPr lang="es-ES_trad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Marcador de contenido 6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19245" y="1208688"/>
                <a:ext cx="8517503" cy="4859064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Main model:</a:t>
                </a:r>
              </a:p>
              <a:p>
                <a:r>
                  <a:rPr lang="en-GB" dirty="0" smtClean="0"/>
                  <a:t>           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𝑆𝑅𝐼𝑆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s-ES_tradnl" b="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s-ES_tradnl" b="0" i="1">
                              <a:latin typeface="Cambria Math" panose="02040503050406030204" pitchFamily="18" charset="0"/>
                            </a:rPr>
                            <m:t>𝐵𝑈𝐹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𝑖𝑡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𝑖𝑡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′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b="0" i="1" smtClean="0">
                              <a:latin typeface="Cambria Math" panose="02040503050406030204" pitchFamily="18" charset="0"/>
                            </a:rPr>
                            <m:t>𝑂𝑡h𝑒𝑟</m:t>
                          </m:r>
                          <m:r>
                            <a:rPr lang="es-ES_tradnl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s-ES_tradnl" b="0" i="1" smtClean="0">
                              <a:latin typeface="Cambria Math" panose="02040503050406030204" pitchFamily="18" charset="0"/>
                            </a:rPr>
                            <m:t>𝐵𝑈𝐹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𝑖𝑡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𝑖𝑡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s-ES_tradnl" b="0" dirty="0" smtClean="0"/>
              </a:p>
              <a:p>
                <a:endParaRPr lang="es-ES_tradnl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solidFill>
                              <a:srgbClr val="B35C4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 smtClean="0">
                            <a:solidFill>
                              <a:srgbClr val="B35C48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s-ES_tradnl" b="1" i="1" smtClean="0">
                            <a:solidFill>
                              <a:srgbClr val="B35C48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s-ES_tradnl" b="1" i="1" smtClean="0">
                            <a:solidFill>
                              <a:srgbClr val="B35C48"/>
                            </a:solidFill>
                            <a:latin typeface="Cambria Math" panose="02040503050406030204" pitchFamily="18" charset="0"/>
                          </a:rPr>
                          <m:t>𝑩𝑼𝑭</m:t>
                        </m:r>
                      </m:e>
                      <m:sub>
                        <m:r>
                          <a:rPr lang="es-ES" b="1" i="1">
                            <a:solidFill>
                              <a:srgbClr val="B35C48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1" i="1">
                            <a:solidFill>
                              <a:srgbClr val="B35C48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GB" b="0" i="1" dirty="0" smtClean="0"/>
                  <a:t> : </a:t>
                </a:r>
                <a:r>
                  <a:rPr lang="en-GB" b="0" dirty="0"/>
                  <a:t>Main explanatory </a:t>
                </a:r>
                <a:r>
                  <a:rPr lang="en-GB" b="0" dirty="0" smtClean="0"/>
                  <a:t>variable. </a:t>
                </a:r>
                <a:r>
                  <a:rPr lang="en-GB" dirty="0" smtClean="0"/>
                  <a:t>Current</a:t>
                </a:r>
                <a:r>
                  <a:rPr lang="en-GB" b="0" dirty="0" smtClean="0"/>
                  <a:t> level of </a:t>
                </a:r>
                <a:r>
                  <a:rPr lang="en-GB" b="0" dirty="0"/>
                  <a:t>SII buffer </a:t>
                </a:r>
                <a:r>
                  <a:rPr lang="en-GB" b="0" dirty="0" smtClean="0"/>
                  <a:t>defined as:</a:t>
                </a:r>
              </a:p>
              <a:p>
                <a:pPr marL="825750" lvl="1" indent="-285750"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825750" lvl="1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</a:rPr>
                  <a:t>m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ax </a:t>
                </a:r>
                <a:r>
                  <a:rPr lang="en-GB" dirty="0">
                    <a:solidFill>
                      <a:schemeClr val="tx1"/>
                    </a:solidFill>
                  </a:rPr>
                  <a:t>(G-SII,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O-SII, </a:t>
                </a:r>
                <a:r>
                  <a:rPr lang="en-GB" dirty="0" err="1" smtClean="0">
                    <a:solidFill>
                      <a:schemeClr val="tx1"/>
                    </a:solidFill>
                  </a:rPr>
                  <a:t>SyRB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); </a:t>
                </a:r>
                <a:endParaRPr lang="en-GB" b="0" dirty="0" smtClean="0">
                  <a:solidFill>
                    <a:schemeClr val="tx1"/>
                  </a:solidFill>
                </a:endParaRPr>
              </a:p>
              <a:p>
                <a:pPr marL="825750" lvl="1" indent="-285750">
                  <a:buFont typeface="Arial" panose="020B0604020202020204" pitchFamily="34" charset="0"/>
                  <a:buChar char="•"/>
                </a:pPr>
                <a:r>
                  <a:rPr lang="en-GB" dirty="0" smtClean="0">
                    <a:solidFill>
                      <a:schemeClr val="tx1"/>
                    </a:solidFill>
                  </a:rPr>
                  <a:t>max </a:t>
                </a:r>
                <a:r>
                  <a:rPr lang="en-GB" dirty="0">
                    <a:solidFill>
                      <a:schemeClr val="tx1"/>
                    </a:solidFill>
                  </a:rPr>
                  <a:t>(G-SII, O-SII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) + </a:t>
                </a:r>
                <a:r>
                  <a:rPr lang="en-GB" dirty="0" err="1" smtClean="0">
                    <a:solidFill>
                      <a:schemeClr val="tx1"/>
                    </a:solidFill>
                  </a:rPr>
                  <a:t>SyRB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 for jurisdictions where </a:t>
                </a:r>
                <a:r>
                  <a:rPr lang="en-GB" dirty="0" err="1" smtClean="0">
                    <a:solidFill>
                      <a:schemeClr val="tx1"/>
                    </a:solidFill>
                  </a:rPr>
                  <a:t>SyRB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 is ‘on top’;</a:t>
                </a:r>
              </a:p>
              <a:p>
                <a:pPr marL="825750" lvl="1" indent="-285750">
                  <a:buFont typeface="Arial" panose="020B0604020202020204" pitchFamily="34" charset="0"/>
                  <a:buChar char="•"/>
                </a:pPr>
                <a:r>
                  <a:rPr lang="en-GB" dirty="0" err="1" smtClean="0">
                    <a:solidFill>
                      <a:schemeClr val="tx1"/>
                    </a:solidFill>
                  </a:rPr>
                  <a:t>SyRB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 for jurisdictions that use </a:t>
                </a:r>
                <a:r>
                  <a:rPr lang="en-GB" dirty="0" err="1" smtClean="0">
                    <a:solidFill>
                      <a:schemeClr val="tx1"/>
                    </a:solidFill>
                  </a:rPr>
                  <a:t>SyRB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 for SII. </a:t>
                </a:r>
                <a:endParaRPr lang="en-GB" b="0" dirty="0" smtClean="0">
                  <a:solidFill>
                    <a:schemeClr val="tx1"/>
                  </a:solidFill>
                </a:endParaRPr>
              </a:p>
              <a:p>
                <a:endParaRPr lang="en-GB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b="0" dirty="0" smtClean="0"/>
                  <a:t>Controls: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GB" b="1" i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GB" b="0" dirty="0"/>
                  <a:t>: bank fixed effects,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GB" b="1" i="0">
                            <a:latin typeface="Cambria Math" panose="02040503050406030204" pitchFamily="18" charset="0"/>
                          </a:rPr>
                          <m:t>𝐭</m:t>
                        </m:r>
                      </m:sub>
                    </m:sSub>
                    <m:r>
                      <a:rPr lang="es-ES" b="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b="0" dirty="0"/>
                  <a:t> </a:t>
                </a:r>
                <a:r>
                  <a:rPr lang="en-GB" b="0" dirty="0" smtClean="0"/>
                  <a:t>year-quarter and year-country fixed effects,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GB" b="1" i="0">
                            <a:latin typeface="Cambria Math" panose="02040503050406030204" pitchFamily="18" charset="0"/>
                          </a:rPr>
                          <m:t>𝐢𝐭</m:t>
                        </m:r>
                      </m:sub>
                    </m:sSub>
                  </m:oMath>
                </a14:m>
                <a:r>
                  <a:rPr lang="en-GB" b="0" dirty="0"/>
                  <a:t>: </a:t>
                </a:r>
                <a:r>
                  <a:rPr lang="en-GB" b="0" dirty="0" smtClean="0"/>
                  <a:t>bank-level variables (total assets and </a:t>
                </a:r>
                <a:r>
                  <a:rPr lang="en-GB" b="0" dirty="0" err="1" smtClean="0"/>
                  <a:t>RoE</a:t>
                </a:r>
                <a:r>
                  <a:rPr lang="en-GB" b="0" dirty="0" smtClean="0"/>
                  <a:t>);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b="1" i="0">
                            <a:latin typeface="Cambria Math" panose="02040503050406030204" pitchFamily="18" charset="0"/>
                          </a:rPr>
                          <m:t>𝐎𝐭𝐡𝐞𝐫</m:t>
                        </m:r>
                        <m:r>
                          <a:rPr lang="es-ES_tradnl" b="1" i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s-ES_tradnl" b="1" i="0">
                            <a:latin typeface="Cambria Math" panose="02040503050406030204" pitchFamily="18" charset="0"/>
                          </a:rPr>
                          <m:t>𝐁𝐔𝐅</m:t>
                        </m:r>
                      </m:e>
                      <m:sub>
                        <m:r>
                          <a:rPr lang="en-GB" b="1" i="0">
                            <a:latin typeface="Cambria Math" panose="02040503050406030204" pitchFamily="18" charset="0"/>
                          </a:rPr>
                          <m:t>𝐢𝐭</m:t>
                        </m:r>
                      </m:sub>
                    </m:sSub>
                  </m:oMath>
                </a14:m>
                <a:r>
                  <a:rPr lang="en-GB" b="0" dirty="0"/>
                  <a:t>: other </a:t>
                </a:r>
                <a:r>
                  <a:rPr lang="en-GB" b="0" dirty="0" err="1"/>
                  <a:t>macroprudential</a:t>
                </a:r>
                <a:r>
                  <a:rPr lang="en-GB" b="0" dirty="0"/>
                  <a:t> </a:t>
                </a:r>
                <a:r>
                  <a:rPr lang="en-GB" b="0" dirty="0" smtClean="0"/>
                  <a:t>buffers’ levels, (</a:t>
                </a:r>
                <a:r>
                  <a:rPr lang="en-GB" b="0" dirty="0" err="1" smtClean="0"/>
                  <a:t>CCyB</a:t>
                </a:r>
                <a:r>
                  <a:rPr lang="en-GB" b="0" dirty="0" smtClean="0"/>
                  <a:t> and </a:t>
                </a:r>
                <a:r>
                  <a:rPr lang="en-GB" b="0" dirty="0" err="1" smtClean="0"/>
                  <a:t>CCoB</a:t>
                </a:r>
                <a:r>
                  <a:rPr lang="en-GB" b="0" dirty="0" smtClean="0"/>
                  <a:t>);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0" smtClean="0"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𝐢𝐭</m:t>
                        </m:r>
                      </m:sub>
                    </m:sSub>
                  </m:oMath>
                </a14:m>
                <a:r>
                  <a:rPr lang="en-GB" b="0" dirty="0"/>
                  <a:t>: </a:t>
                </a:r>
                <a:r>
                  <a:rPr lang="en-GB" b="0" dirty="0" smtClean="0"/>
                  <a:t>country-level controls </a:t>
                </a:r>
                <a:r>
                  <a:rPr lang="en-GB" b="0" dirty="0" smtClean="0"/>
                  <a:t>real GDP </a:t>
                </a:r>
                <a:r>
                  <a:rPr lang="en-GB" b="0" dirty="0" smtClean="0"/>
                  <a:t>per capita, sovereign CDS spread.</a:t>
                </a:r>
                <a:endParaRPr lang="en-GB" b="0" dirty="0" smtClean="0"/>
              </a:p>
              <a:p>
                <a:r>
                  <a:rPr lang="en-GB" dirty="0" smtClean="0"/>
                  <a:t>       </a:t>
                </a:r>
                <a:endParaRPr lang="en-GB" b="0" dirty="0"/>
              </a:p>
              <a:p>
                <a:endParaRPr lang="en-GB" b="0" dirty="0" smtClean="0"/>
              </a:p>
              <a:p>
                <a:r>
                  <a:rPr lang="en-GB" b="0" dirty="0" smtClean="0"/>
                  <a:t> </a:t>
                </a:r>
                <a:endParaRPr lang="es-ES_tradnl" b="0" dirty="0"/>
              </a:p>
            </p:txBody>
          </p:sp>
        </mc:Choice>
        <mc:Fallback>
          <p:sp>
            <p:nvSpPr>
              <p:cNvPr id="7" name="Marcador de contenido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19245" y="1208688"/>
                <a:ext cx="8517503" cy="4859064"/>
              </a:xfrm>
              <a:blipFill>
                <a:blip r:embed="rId2"/>
                <a:stretch>
                  <a:fillRect l="-501" t="-1004" r="-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9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Alternative main explanatory variables</a:t>
            </a:r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Methodological</a:t>
            </a:r>
            <a:r>
              <a:rPr lang="es-ES_tradnl" dirty="0" smtClean="0"/>
              <a:t> </a:t>
            </a:r>
            <a:r>
              <a:rPr lang="es-ES_tradnl" dirty="0" err="1" smtClean="0"/>
              <a:t>approach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Alternative specifications based on dummy variables</a:t>
            </a:r>
            <a:endParaRPr lang="es-E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ángulo 7"/>
              <p:cNvSpPr/>
              <p:nvPr/>
            </p:nvSpPr>
            <p:spPr>
              <a:xfrm>
                <a:off x="611560" y="1772816"/>
                <a:ext cx="7848872" cy="4161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8550" indent="-2857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SII </a:t>
                </a:r>
                <a:r>
                  <a:rPr lang="en-GB" b="1" i="1" dirty="0" smtClean="0"/>
                  <a:t>status</a:t>
                </a:r>
                <a:r>
                  <a:rPr lang="en-GB" dirty="0" smtClean="0"/>
                  <a:t>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𝑆𝐼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s-ES_tradnl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𝑆𝑇𝐴𝑇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 smtClean="0"/>
                      <m:t>defined</m:t>
                    </m:r>
                    <m:r>
                      <m:rPr>
                        <m:nor/>
                      </m:rPr>
                      <a:rPr lang="en-GB" dirty="0" smtClean="0"/>
                      <m:t> </m:t>
                    </m:r>
                    <m:r>
                      <m:rPr>
                        <m:nor/>
                      </m:rPr>
                      <a:rPr lang="en-GB" dirty="0" smtClean="0"/>
                      <m:t>as</m:t>
                    </m:r>
                  </m:oMath>
                </a14:m>
                <a:endParaRPr lang="en-GB" dirty="0" smtClean="0"/>
              </a:p>
              <a:p>
                <a:pPr marL="82800"/>
                <a:endParaRPr lang="en-GB" dirty="0" smtClean="0"/>
              </a:p>
              <a:p>
                <a:pPr marL="82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s-ES_tradnl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𝑆𝑇𝐴𝑇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𝑑𝑒𝑠𝑖𝑔𝑛𝑎𝑡𝑒𝑑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𝑆𝐼𝐼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𝑏𝑦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𝐸𝐵𝐴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𝐹𝑆𝐵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0 </m:t>
                                </m:r>
                              </m:e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pPr marL="368550" indent="-285750">
                  <a:buFont typeface="Arial" panose="020B0604020202020204" pitchFamily="34" charset="0"/>
                  <a:buChar char="•"/>
                </a:pPr>
                <a:endParaRPr lang="es-ES" i="1" dirty="0" smtClean="0">
                  <a:latin typeface="Cambria Math" panose="02040503050406030204" pitchFamily="18" charset="0"/>
                </a:endParaRPr>
              </a:p>
              <a:p>
                <a:pPr marL="368550" indent="-285750">
                  <a:buFont typeface="Arial" panose="020B0604020202020204" pitchFamily="34" charset="0"/>
                  <a:buChar char="•"/>
                </a:pPr>
                <a:endParaRPr lang="es-ES" i="1" dirty="0">
                  <a:latin typeface="Cambria Math" panose="02040503050406030204" pitchFamily="18" charset="0"/>
                </a:endParaRPr>
              </a:p>
              <a:p>
                <a:pPr marL="368550" indent="-285750">
                  <a:buFont typeface="Arial" panose="020B0604020202020204" pitchFamily="34" charset="0"/>
                  <a:buChar char="•"/>
                </a:pPr>
                <a:endParaRPr lang="es-ES" i="1" dirty="0" smtClean="0">
                  <a:latin typeface="Cambria Math" panose="02040503050406030204" pitchFamily="18" charset="0"/>
                </a:endParaRPr>
              </a:p>
              <a:p>
                <a:pPr marL="368550" indent="-2857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SII </a:t>
                </a:r>
                <a:r>
                  <a:rPr lang="en-GB" b="1" i="1" dirty="0" smtClean="0"/>
                  <a:t>signalling</a:t>
                </a:r>
                <a:r>
                  <a:rPr lang="en-GB" dirty="0" smtClean="0"/>
                  <a:t> variables 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𝑆𝐼𝐼</m:t>
                        </m:r>
                        <m:r>
                          <a:rPr lang="es-ES_tradnl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𝐼𝑁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s-ES" dirty="0" smtClean="0">
                    <a:latin typeface="Cambria Math" panose="02040503050406030204" pitchFamily="18" charset="0"/>
                  </a:rPr>
                  <a:t> </a:t>
                </a:r>
                <a:r>
                  <a:rPr lang="es-ES" dirty="0" smtClean="0"/>
                  <a:t>and (2)</a:t>
                </a:r>
                <a:r>
                  <a:rPr lang="es-ES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𝑆𝐼𝐼</m:t>
                        </m:r>
                        <m:r>
                          <a:rPr lang="es-ES_tradnl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𝑂𝑈𝑇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defined as</a:t>
                </a:r>
              </a:p>
              <a:p>
                <a:pPr marL="82800"/>
                <a:endParaRPr lang="en-GB" dirty="0"/>
              </a:p>
              <a:p>
                <a:pPr marL="82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s-ES_tradnl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𝐼𝑁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𝐼𝐼</m:t>
                                    </m:r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𝑆𝑇𝐴𝑇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s-E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𝑎𝑛𝑑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𝐼𝐼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𝑆𝑇𝐴𝑇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𝑖𝑡</m:t>
                                    </m:r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pPr marL="368550" indent="-285750">
                  <a:buFont typeface="Arial" panose="020B0604020202020204" pitchFamily="34" charset="0"/>
                  <a:buChar char="•"/>
                </a:pPr>
                <a:endParaRPr lang="es-ES" dirty="0" smtClean="0">
                  <a:latin typeface="Cambria Math" panose="02040503050406030204" pitchFamily="18" charset="0"/>
                </a:endParaRPr>
              </a:p>
              <a:p>
                <a:pPr marL="82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s-ES_tradnl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𝑂𝑈𝑇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sSub>
                                  <m:sSub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𝐼𝐼</m:t>
                                    </m:r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𝑆𝑇𝐴𝑇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0 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𝑎𝑛𝑑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𝐼𝐼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𝑆𝑇𝐴𝑇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𝑖𝑡</m:t>
                                    </m:r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s-E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72816"/>
                <a:ext cx="7848872" cy="4161909"/>
              </a:xfrm>
              <a:prstGeom prst="rect">
                <a:avLst/>
              </a:prstGeom>
              <a:blipFill>
                <a:blip r:embed="rId2"/>
                <a:stretch>
                  <a:fillRect t="-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81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dataset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>
          <a:xfrm>
            <a:off x="285847" y="886116"/>
            <a:ext cx="8517503" cy="5207180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Sample period</a:t>
            </a:r>
            <a:r>
              <a:rPr lang="en-GB" b="0" dirty="0"/>
              <a:t>: Q1 2008 – </a:t>
            </a:r>
            <a:r>
              <a:rPr lang="en-GB" b="0" dirty="0" smtClean="0"/>
              <a:t>Q3 2021 </a:t>
            </a:r>
            <a:endParaRPr lang="en-GB" b="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_tradnl" dirty="0" err="1" smtClean="0"/>
              <a:t>Sample</a:t>
            </a:r>
            <a:r>
              <a:rPr lang="es-ES_tradnl" b="0" dirty="0" smtClean="0"/>
              <a:t>: </a:t>
            </a:r>
            <a:r>
              <a:rPr lang="en-GB" b="0" dirty="0"/>
              <a:t>170 banks over 25 </a:t>
            </a:r>
            <a:r>
              <a:rPr lang="en-GB" b="0" dirty="0" smtClean="0"/>
              <a:t>EU countries</a:t>
            </a:r>
            <a:endParaRPr lang="es-ES_tradnl" b="0" dirty="0" smtClean="0"/>
          </a:p>
          <a:p>
            <a:pPr marL="82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 smtClean="0"/>
              <a:t>All </a:t>
            </a:r>
            <a:r>
              <a:rPr lang="en-GB" b="0" dirty="0"/>
              <a:t>publicly traded European banks included in Thomson Reuters Financial </a:t>
            </a:r>
            <a:r>
              <a:rPr lang="en-GB" b="0" dirty="0" err="1" smtClean="0"/>
              <a:t>Datastream</a:t>
            </a:r>
            <a:r>
              <a:rPr lang="en-GB" dirty="0"/>
              <a:t> </a:t>
            </a:r>
            <a:r>
              <a:rPr lang="en-GB" dirty="0" smtClean="0"/>
              <a:t>– about 80% of total EU bank assets</a:t>
            </a:r>
            <a:endParaRPr lang="en-GB" b="0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Data sources</a:t>
            </a:r>
            <a:r>
              <a:rPr lang="en-GB" b="0" dirty="0" smtClean="0"/>
              <a:t>:</a:t>
            </a:r>
          </a:p>
          <a:p>
            <a:pPr marL="82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SRISK</a:t>
            </a:r>
            <a:r>
              <a:rPr lang="en-GB" dirty="0"/>
              <a:t>: Market data from DS and balance sheet data from </a:t>
            </a:r>
            <a:r>
              <a:rPr lang="es-ES" dirty="0"/>
              <a:t>SNL </a:t>
            </a:r>
            <a:r>
              <a:rPr lang="es-ES" dirty="0" err="1" smtClean="0"/>
              <a:t>Financial</a:t>
            </a:r>
            <a:endParaRPr lang="es-ES" dirty="0" smtClean="0"/>
          </a:p>
          <a:p>
            <a:pPr marL="82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dirty="0" smtClean="0"/>
              <a:t>Buffer </a:t>
            </a:r>
            <a:r>
              <a:rPr lang="es-ES" dirty="0" err="1"/>
              <a:t>requirements</a:t>
            </a:r>
            <a:r>
              <a:rPr lang="es-ES" dirty="0"/>
              <a:t>: </a:t>
            </a:r>
            <a:r>
              <a:rPr lang="en-GB" dirty="0"/>
              <a:t>European Systemic Risk Board (ESRB</a:t>
            </a:r>
            <a:r>
              <a:rPr lang="en-GB" dirty="0" smtClean="0"/>
              <a:t>)</a:t>
            </a:r>
          </a:p>
          <a:p>
            <a:pPr marL="82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G-SIIs </a:t>
            </a:r>
            <a:r>
              <a:rPr lang="en-GB" dirty="0"/>
              <a:t>classification: Financial Stability Board (FSB</a:t>
            </a:r>
            <a:r>
              <a:rPr lang="en-GB" dirty="0" smtClean="0"/>
              <a:t>) </a:t>
            </a:r>
          </a:p>
          <a:p>
            <a:pPr marL="82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O-SIIs </a:t>
            </a:r>
            <a:r>
              <a:rPr lang="en-GB" dirty="0"/>
              <a:t>classification: European Banking Authority (EBA</a:t>
            </a:r>
            <a:r>
              <a:rPr lang="en-GB" dirty="0" smtClean="0"/>
              <a:t>)</a:t>
            </a:r>
          </a:p>
          <a:p>
            <a:pPr marL="82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Equity </a:t>
            </a:r>
            <a:r>
              <a:rPr lang="en-GB" dirty="0"/>
              <a:t>issuance: </a:t>
            </a:r>
            <a:r>
              <a:rPr lang="en-GB" dirty="0" err="1" smtClean="0"/>
              <a:t>Dealogic</a:t>
            </a:r>
            <a:endParaRPr lang="en-GB" dirty="0" smtClean="0"/>
          </a:p>
          <a:p>
            <a:pPr marL="82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GDP: Eurostat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621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C8573-A6E0-47AA-817A-34AF5765DF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>
          <a:xfrm>
            <a:off x="219246" y="440176"/>
            <a:ext cx="7161066" cy="401552"/>
          </a:xfrm>
        </p:spPr>
        <p:txBody>
          <a:bodyPr/>
          <a:lstStyle/>
          <a:p>
            <a:r>
              <a:rPr lang="en-US" dirty="0" smtClean="0"/>
              <a:t>Strong </a:t>
            </a:r>
            <a:r>
              <a:rPr lang="en-US" dirty="0"/>
              <a:t>negative association between SII buffer level and SRISK pre-</a:t>
            </a:r>
            <a:r>
              <a:rPr lang="en-US" dirty="0" err="1"/>
              <a:t>Covid</a:t>
            </a:r>
            <a:endParaRPr lang="en-U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4914328" y="1556792"/>
            <a:ext cx="792088" cy="3600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41" y="1196752"/>
            <a:ext cx="689947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C8573-A6E0-47AA-817A-34AF5765DF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>
          <a:xfrm>
            <a:off x="219246" y="440176"/>
            <a:ext cx="7161066" cy="401552"/>
          </a:xfrm>
        </p:spPr>
        <p:txBody>
          <a:bodyPr/>
          <a:lstStyle/>
          <a:p>
            <a:r>
              <a:rPr lang="en-US" dirty="0" smtClean="0"/>
              <a:t>Strong </a:t>
            </a:r>
            <a:r>
              <a:rPr lang="en-US" dirty="0" err="1"/>
              <a:t>negatie</a:t>
            </a:r>
            <a:r>
              <a:rPr lang="en-US" dirty="0"/>
              <a:t> association between SII status and SRISK pre-</a:t>
            </a:r>
            <a:r>
              <a:rPr lang="en-US" dirty="0" err="1"/>
              <a:t>Covid</a:t>
            </a:r>
            <a:endParaRPr lang="en-U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4914328" y="1556792"/>
            <a:ext cx="792088" cy="3600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796136" y="1845656"/>
            <a:ext cx="792088" cy="4312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41" y="1196752"/>
            <a:ext cx="689947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OUTLINE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How do we measure systemic risk of SIIs? SRISK </a:t>
            </a:r>
          </a:p>
          <a:p>
            <a:r>
              <a:rPr lang="en-GB" dirty="0" smtClean="0"/>
              <a:t>Methodological approach</a:t>
            </a:r>
          </a:p>
          <a:p>
            <a:r>
              <a:rPr lang="en-GB" dirty="0" smtClean="0"/>
              <a:t>Dataset</a:t>
            </a:r>
          </a:p>
          <a:p>
            <a:r>
              <a:rPr lang="en-GB" dirty="0" smtClean="0"/>
              <a:t>Main results</a:t>
            </a:r>
          </a:p>
          <a:p>
            <a:r>
              <a:rPr lang="en-GB" dirty="0"/>
              <a:t>C</a:t>
            </a:r>
            <a:r>
              <a:rPr lang="en-GB" dirty="0" smtClean="0"/>
              <a:t>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2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C8573-A6E0-47AA-817A-34AF5765DF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>
          <a:xfrm>
            <a:off x="219246" y="440176"/>
            <a:ext cx="7161066" cy="401552"/>
          </a:xfrm>
        </p:spPr>
        <p:txBody>
          <a:bodyPr/>
          <a:lstStyle/>
          <a:p>
            <a:r>
              <a:rPr lang="en-US" dirty="0" smtClean="0"/>
              <a:t>Strong positive association between SII designation and SRISK pre-</a:t>
            </a:r>
            <a:r>
              <a:rPr lang="en-US" dirty="0" err="1" smtClean="0"/>
              <a:t>Covid</a:t>
            </a:r>
            <a:endParaRPr lang="en-U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4914328" y="1556792"/>
            <a:ext cx="792088" cy="3600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796136" y="1845656"/>
            <a:ext cx="792088" cy="4312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696236" y="2235600"/>
            <a:ext cx="792088" cy="3600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41" y="1196752"/>
            <a:ext cx="689947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C8573-A6E0-47AA-817A-34AF5765DF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Main</a:t>
            </a:r>
            <a:r>
              <a:rPr lang="es-ES_tradnl" dirty="0" smtClean="0"/>
              <a:t> </a:t>
            </a:r>
            <a:r>
              <a:rPr lang="es-ES_tradnl" dirty="0" err="1" smtClean="0"/>
              <a:t>results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>
          <a:xfrm>
            <a:off x="0" y="440176"/>
            <a:ext cx="9144000" cy="396536"/>
          </a:xfrm>
        </p:spPr>
        <p:txBody>
          <a:bodyPr/>
          <a:lstStyle/>
          <a:p>
            <a:r>
              <a:rPr lang="en-GB" dirty="0" smtClean="0"/>
              <a:t>SII announcement: Associated with lower SRISK only in the short term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219244" y="1738517"/>
                <a:ext cx="8124789" cy="413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𝑆𝑅𝐼𝑆</m:t>
                      </m:r>
                      <m:sSub>
                        <m:sSubPr>
                          <m:ctrlPr>
                            <a:rPr lang="es-E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𝑖𝑡</m:t>
                          </m:r>
                          <m:r>
                            <a:rPr lang="es-ES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r>
                        <a:rPr lang="en-GB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p>
                      </m:sSubSup>
                      <m:r>
                        <a:rPr lang="en-GB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ES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p>
                      </m:sSubSup>
                      <m:r>
                        <a:rPr lang="en-GB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E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s-ES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GB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s-E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𝑖𝑡</m:t>
                          </m:r>
                          <m:r>
                            <a:rPr lang="es-ES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E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s-E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sSub>
                        <m:sSubPr>
                          <m:ctrlPr>
                            <a:rPr lang="es-E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𝑆𝐼𝐼</m:t>
                          </m:r>
                          <m:r>
                            <a:rPr lang="es-E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s-E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𝐼𝑁</m:t>
                          </m:r>
                        </m:e>
                        <m:sub>
                          <m:r>
                            <a:rPr lang="en-GB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𝑖𝑡</m:t>
                          </m:r>
                          <m:r>
                            <a:rPr lang="es-ES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GB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𝑖𝑡</m:t>
                          </m:r>
                          <m:r>
                            <a:rPr lang="es-ES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44" y="1738517"/>
                <a:ext cx="8124789" cy="413447"/>
              </a:xfrm>
              <a:prstGeom prst="rect">
                <a:avLst/>
              </a:prstGeom>
              <a:blipFill>
                <a:blip r:embed="rId3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/>
          <p:cNvSpPr txBox="1"/>
          <p:nvPr/>
        </p:nvSpPr>
        <p:spPr>
          <a:xfrm>
            <a:off x="266456" y="980728"/>
            <a:ext cx="8877544" cy="115212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Char char="•"/>
              <a:defRPr b="1"/>
            </a:lvl1pPr>
            <a:lvl2pPr marL="540000" indent="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>
                <a:solidFill>
                  <a:srgbClr val="B35C48"/>
                </a:solidFill>
              </a:defRPr>
            </a:lvl2pPr>
            <a:lvl3pPr marL="990000" indent="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i="1"/>
            </a:lvl3pPr>
            <a:lvl4pPr marL="1429200" indent="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/>
            </a:lvl4pPr>
            <a:lvl5pPr marL="1882800" indent="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 smtClean="0"/>
              <a:t>We explore the effect of being identified as SII over time via local projections</a:t>
            </a:r>
            <a:endParaRPr lang="en-GB" dirty="0"/>
          </a:p>
        </p:txBody>
      </p:sp>
      <p:sp>
        <p:nvSpPr>
          <p:cNvPr id="9" name="CuadroTexto 8"/>
          <p:cNvSpPr txBox="1"/>
          <p:nvPr/>
        </p:nvSpPr>
        <p:spPr>
          <a:xfrm>
            <a:off x="467544" y="2420888"/>
            <a:ext cx="8676456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46415" y="2571768"/>
            <a:ext cx="7830041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2160"/>
              </a:lnSpc>
              <a:spcAft>
                <a:spcPts val="432"/>
              </a:spcAft>
            </a:pPr>
            <a:r>
              <a:rPr lang="en-GB" sz="1200" b="1" dirty="0" smtClean="0">
                <a:latin typeface="BdE Neue Helvetica 55 Roman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IMPULSE-RESPONSE FUNCTIONS OF SII ANNOUNCEMENT, CALCULATED VIA LOCAL PROJECTIONS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rPr>
              <a:t>                                                                                   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880" y="2994568"/>
            <a:ext cx="4886360" cy="2831583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799692" y="5929560"/>
            <a:ext cx="5544616" cy="53060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Dashed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lines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: 95% </a:t>
            </a:r>
            <a:r>
              <a:rPr kumimoji="0" lang="es-E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confidence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interval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, </a:t>
            </a:r>
            <a:r>
              <a:rPr kumimoji="0" lang="es-ES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clustered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at </a:t>
            </a:r>
            <a:r>
              <a:rPr kumimoji="0" lang="es-ES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bank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level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.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8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Main</a:t>
            </a:r>
            <a:r>
              <a:rPr lang="es-ES" dirty="0"/>
              <a:t> </a:t>
            </a:r>
            <a:r>
              <a:rPr lang="es-ES" dirty="0" err="1" smtClean="0"/>
              <a:t>results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 err="1"/>
              <a:t>A</a:t>
            </a:r>
            <a:r>
              <a:rPr lang="es-ES_tradnl" dirty="0" err="1" smtClean="0"/>
              <a:t>djustment</a:t>
            </a:r>
            <a:r>
              <a:rPr lang="es-ES_tradnl" dirty="0" smtClean="0"/>
              <a:t> </a:t>
            </a:r>
            <a:r>
              <a:rPr lang="es-ES_tradnl" dirty="0" err="1" smtClean="0"/>
              <a:t>channels</a:t>
            </a:r>
            <a:endParaRPr lang="es-ES_tradnl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>
          <a:xfrm>
            <a:off x="291916" y="980728"/>
            <a:ext cx="8517503" cy="515618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Main adjustment channels to higher capital requirements </a:t>
            </a:r>
            <a:r>
              <a:rPr lang="en-US" dirty="0"/>
              <a:t>(Cohen and </a:t>
            </a:r>
            <a:r>
              <a:rPr lang="en-US" dirty="0" err="1"/>
              <a:t>Scatigna</a:t>
            </a:r>
            <a:r>
              <a:rPr lang="en-US" dirty="0"/>
              <a:t> 2016</a:t>
            </a:r>
            <a:r>
              <a:rPr lang="en-US" dirty="0" smtClean="0"/>
              <a:t>): </a:t>
            </a:r>
            <a:endParaRPr lang="en-US" dirty="0"/>
          </a:p>
          <a:p>
            <a:pPr marL="882900" lvl="1" indent="-342900">
              <a:buFont typeface="+mj-lt"/>
              <a:buAutoNum type="arabicPeriod"/>
            </a:pPr>
            <a:r>
              <a:rPr lang="en-US" dirty="0"/>
              <a:t>I</a:t>
            </a:r>
            <a:r>
              <a:rPr lang="en-US" dirty="0" smtClean="0"/>
              <a:t>ncrease total equity: </a:t>
            </a:r>
          </a:p>
          <a:p>
            <a:pPr marL="12757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retain earnings (e.g. by reducing dividend policy) </a:t>
            </a:r>
          </a:p>
          <a:p>
            <a:pPr marL="12757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issue </a:t>
            </a:r>
            <a:r>
              <a:rPr lang="en-US" dirty="0">
                <a:solidFill>
                  <a:schemeClr val="tx1"/>
                </a:solidFill>
              </a:rPr>
              <a:t>new shares</a:t>
            </a:r>
          </a:p>
          <a:p>
            <a:pPr marL="882900" lvl="1" indent="-342900">
              <a:buFont typeface="+mj-lt"/>
              <a:buAutoNum type="arabicPeriod"/>
            </a:pPr>
            <a:r>
              <a:rPr lang="en-US" dirty="0"/>
              <a:t>R</a:t>
            </a:r>
            <a:r>
              <a:rPr lang="en-US" dirty="0" smtClean="0"/>
              <a:t>educe risk-weighted assets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option is costly:</a:t>
            </a:r>
          </a:p>
          <a:p>
            <a:pPr marL="825750" lvl="1" indent="-28575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/>
              <a:t>share issuance </a:t>
            </a:r>
            <a:r>
              <a:rPr lang="en-US" dirty="0" smtClean="0"/>
              <a:t>could </a:t>
            </a:r>
            <a:r>
              <a:rPr lang="en-US" dirty="0"/>
              <a:t>reduce </a:t>
            </a:r>
            <a:r>
              <a:rPr lang="en-US" dirty="0" smtClean="0"/>
              <a:t>the market </a:t>
            </a:r>
            <a:r>
              <a:rPr lang="en-US" dirty="0"/>
              <a:t>value of </a:t>
            </a:r>
            <a:r>
              <a:rPr lang="en-US" dirty="0" smtClean="0"/>
              <a:t>existing shares (</a:t>
            </a:r>
            <a:r>
              <a:rPr lang="en-US" dirty="0" err="1"/>
              <a:t>Eckbo</a:t>
            </a:r>
            <a:r>
              <a:rPr lang="en-US" dirty="0"/>
              <a:t> et al (2007), Cohen et al</a:t>
            </a:r>
            <a:r>
              <a:rPr lang="en-US" dirty="0" smtClean="0"/>
              <a:t>. (2016))</a:t>
            </a:r>
          </a:p>
          <a:p>
            <a:pPr marL="82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 </a:t>
            </a:r>
            <a:r>
              <a:rPr lang="en-US" dirty="0"/>
              <a:t>the proportion of risky assets or replacing them with low-risk weights </a:t>
            </a:r>
            <a:r>
              <a:rPr lang="en-US" dirty="0" smtClean="0"/>
              <a:t>ones could </a:t>
            </a:r>
            <a:r>
              <a:rPr lang="en-US" dirty="0"/>
              <a:t>decrease </a:t>
            </a:r>
            <a:r>
              <a:rPr lang="en-US" dirty="0" smtClean="0"/>
              <a:t>profitability (</a:t>
            </a:r>
            <a:r>
              <a:rPr lang="en-US" dirty="0" err="1"/>
              <a:t>Bostandzic</a:t>
            </a:r>
            <a:r>
              <a:rPr lang="en-US" dirty="0"/>
              <a:t> et al</a:t>
            </a:r>
            <a:r>
              <a:rPr lang="en-US" dirty="0" smtClean="0"/>
              <a:t>., 2021)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9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err="1" smtClean="0"/>
              <a:t>Adjustment</a:t>
            </a:r>
            <a:r>
              <a:rPr lang="es-ES" dirty="0" smtClean="0"/>
              <a:t> </a:t>
            </a:r>
            <a:r>
              <a:rPr lang="es-ES" dirty="0" err="1" smtClean="0"/>
              <a:t>channels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467544" y="914041"/>
            <a:ext cx="8208912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160"/>
              </a:lnSpc>
              <a:spcAft>
                <a:spcPts val="432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The buffer level is associated with higher equity, retained earnings and equity issuances, but not average risk-weight density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619671" y="2109600"/>
            <a:ext cx="4032449" cy="3493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000" y="1717200"/>
            <a:ext cx="5355589" cy="426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7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Main</a:t>
            </a:r>
            <a:r>
              <a:rPr lang="es-ES_tradnl" dirty="0" smtClean="0"/>
              <a:t> </a:t>
            </a:r>
            <a:r>
              <a:rPr lang="es-ES_tradnl" dirty="0" err="1" smtClean="0"/>
              <a:t>results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 err="1"/>
              <a:t>Adjustment</a:t>
            </a:r>
            <a:r>
              <a:rPr lang="es-ES_tradnl" dirty="0"/>
              <a:t> </a:t>
            </a:r>
            <a:r>
              <a:rPr lang="es-ES_tradnl" dirty="0" err="1"/>
              <a:t>channels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11" name="Rectángulo 10"/>
          <p:cNvSpPr/>
          <p:nvPr/>
        </p:nvSpPr>
        <p:spPr>
          <a:xfrm>
            <a:off x="467544" y="1174220"/>
            <a:ext cx="8208912" cy="68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160"/>
              </a:lnSpc>
              <a:spcAft>
                <a:spcPts val="432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Once we control for the main channels, the impact of </a:t>
            </a:r>
            <a:r>
              <a:rPr lang="en-US" b="1" dirty="0" err="1" smtClean="0">
                <a:solidFill>
                  <a:prstClr val="black"/>
                </a:solidFill>
              </a:rPr>
              <a:t>S_Buf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decreases</a:t>
            </a:r>
          </a:p>
          <a:p>
            <a:pPr marL="285750" indent="-285750">
              <a:lnSpc>
                <a:spcPts val="2160"/>
              </a:lnSpc>
              <a:spcAft>
                <a:spcPts val="432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Total Equity appears to be an adjustment channel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348880"/>
            <a:ext cx="6945937" cy="3072076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810473" y="2538844"/>
            <a:ext cx="3215095" cy="68781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2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Main</a:t>
            </a:r>
            <a:r>
              <a:rPr lang="es-ES_tradnl" dirty="0" smtClean="0"/>
              <a:t> </a:t>
            </a:r>
            <a:r>
              <a:rPr lang="es-ES_tradnl" dirty="0" err="1" smtClean="0"/>
              <a:t>results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 err="1"/>
              <a:t>Adjustment</a:t>
            </a:r>
            <a:r>
              <a:rPr lang="es-ES_tradnl" dirty="0"/>
              <a:t> </a:t>
            </a:r>
            <a:r>
              <a:rPr lang="es-ES_tradnl" dirty="0" err="1"/>
              <a:t>channels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11" name="Rectángulo 10"/>
          <p:cNvSpPr/>
          <p:nvPr/>
        </p:nvSpPr>
        <p:spPr>
          <a:xfrm>
            <a:off x="467544" y="1174220"/>
            <a:ext cx="8208912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160"/>
              </a:lnSpc>
              <a:spcAft>
                <a:spcPts val="432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Once we control for the main channels, the impact of </a:t>
            </a:r>
            <a:r>
              <a:rPr lang="en-US" b="1" dirty="0" err="1" smtClean="0">
                <a:solidFill>
                  <a:prstClr val="black"/>
                </a:solidFill>
              </a:rPr>
              <a:t>S_Buf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decreases</a:t>
            </a:r>
          </a:p>
          <a:p>
            <a:pPr marL="285750" indent="-285750">
              <a:lnSpc>
                <a:spcPts val="2160"/>
              </a:lnSpc>
              <a:spcAft>
                <a:spcPts val="432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Total Equity appears to be an adjustment channel</a:t>
            </a:r>
          </a:p>
          <a:p>
            <a:pPr marL="285750" indent="-285750">
              <a:lnSpc>
                <a:spcPts val="2160"/>
              </a:lnSpc>
              <a:spcAft>
                <a:spcPts val="432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Retained earnings dominates the effect of total equity on SRISK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73" y="2340000"/>
            <a:ext cx="6945937" cy="3072076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810473" y="2538844"/>
            <a:ext cx="2177351" cy="5741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067945" y="2538844"/>
            <a:ext cx="1872208" cy="139742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7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26</a:t>
            </a:fld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CONCLUSIONs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>
          <a:xfrm>
            <a:off x="420010" y="1340768"/>
            <a:ext cx="8713009" cy="46537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</a:t>
            </a:r>
            <a:r>
              <a:rPr lang="en-US" dirty="0"/>
              <a:t>find a </a:t>
            </a:r>
            <a:r>
              <a:rPr lang="en-US" dirty="0" smtClean="0"/>
              <a:t>negative </a:t>
            </a:r>
            <a:r>
              <a:rPr lang="en-US" dirty="0"/>
              <a:t>link between the </a:t>
            </a:r>
            <a:r>
              <a:rPr lang="en-US" dirty="0" smtClean="0"/>
              <a:t>SII </a:t>
            </a:r>
            <a:r>
              <a:rPr lang="en-US" dirty="0"/>
              <a:t>buffer </a:t>
            </a:r>
            <a:r>
              <a:rPr lang="en-US" dirty="0" smtClean="0"/>
              <a:t>level and SRISK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SII status itself also </a:t>
            </a:r>
            <a:r>
              <a:rPr lang="en-US" dirty="0" smtClean="0"/>
              <a:t>associated with lower </a:t>
            </a:r>
            <a:r>
              <a:rPr lang="en-US" dirty="0" smtClean="0"/>
              <a:t>systemic risk, regardless the buffer level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Being designated SII is associated with increased SRISK in the sort term, but association declines and reverses in the medium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52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27</a:t>
            </a:fld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CONCLUSIONs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>
          <a:xfrm>
            <a:off x="420010" y="1340768"/>
            <a:ext cx="8713009" cy="46537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</a:t>
            </a:r>
            <a:r>
              <a:rPr lang="en-US" dirty="0"/>
              <a:t>find a </a:t>
            </a:r>
            <a:r>
              <a:rPr lang="en-US" dirty="0" smtClean="0"/>
              <a:t>negative </a:t>
            </a:r>
            <a:r>
              <a:rPr lang="en-US" dirty="0"/>
              <a:t>link between the </a:t>
            </a:r>
            <a:r>
              <a:rPr lang="en-US" dirty="0" smtClean="0"/>
              <a:t>SII </a:t>
            </a:r>
            <a:r>
              <a:rPr lang="en-US" dirty="0"/>
              <a:t>buffer </a:t>
            </a:r>
            <a:r>
              <a:rPr lang="en-US" dirty="0" smtClean="0"/>
              <a:t>level and SRISK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SII status itself also </a:t>
            </a:r>
            <a:r>
              <a:rPr lang="en-US" dirty="0" smtClean="0"/>
              <a:t>associated with lower </a:t>
            </a:r>
            <a:r>
              <a:rPr lang="en-US" dirty="0" smtClean="0"/>
              <a:t>systemic risk, regardless the buffer level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Being designated SII is associated with increased SRISK in the sort term, but association declines and reverses in the medium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impact of the buffer level on SRISK decreases once we control for total equity, which indicates that banks respond to higher buffers increasing their equity, as intended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effects found are economically significant and indicate that the </a:t>
            </a:r>
            <a:r>
              <a:rPr lang="en-US" dirty="0" smtClean="0"/>
              <a:t>SII </a:t>
            </a:r>
            <a:r>
              <a:rPr lang="en-US" dirty="0"/>
              <a:t>frameworks have been effective in decreasing systemic </a:t>
            </a:r>
            <a:r>
              <a:rPr lang="en-US" dirty="0" smtClean="0"/>
              <a:t>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585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Thank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attention</a:t>
            </a:r>
            <a:r>
              <a:rPr lang="es-ES" dirty="0" smtClean="0"/>
              <a:t>!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608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29</a:t>
            </a:fld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measure systemic risk of SII?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 smtClean="0"/>
              <a:t>SRISK: </a:t>
            </a:r>
            <a:r>
              <a:rPr lang="es-ES_tradnl" dirty="0" err="1" smtClean="0"/>
              <a:t>An</a:t>
            </a:r>
            <a:r>
              <a:rPr lang="es-ES_tradnl" dirty="0" smtClean="0"/>
              <a:t> </a:t>
            </a:r>
            <a:r>
              <a:rPr lang="es-ES_tradnl" dirty="0" err="1" smtClean="0"/>
              <a:t>illustration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European</a:t>
            </a:r>
            <a:r>
              <a:rPr lang="es-ES_tradnl" dirty="0" smtClean="0"/>
              <a:t> </a:t>
            </a:r>
            <a:r>
              <a:rPr lang="es-ES_tradnl" dirty="0" err="1" smtClean="0"/>
              <a:t>listed</a:t>
            </a:r>
            <a:r>
              <a:rPr lang="es-ES_tradnl" dirty="0" smtClean="0"/>
              <a:t> </a:t>
            </a:r>
            <a:r>
              <a:rPr lang="es-ES_tradnl" dirty="0" err="1" smtClean="0"/>
              <a:t>banks</a:t>
            </a:r>
            <a:r>
              <a:rPr lang="es-ES_tradnl" dirty="0" smtClean="0"/>
              <a:t>  </a:t>
            </a:r>
            <a:endParaRPr lang="es-ES_tradnl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>
          <a:xfrm>
            <a:off x="441383" y="5577470"/>
            <a:ext cx="8517503" cy="452930"/>
          </a:xfrm>
        </p:spPr>
        <p:txBody>
          <a:bodyPr/>
          <a:lstStyle/>
          <a:p>
            <a:pPr marL="285750" indent="-285750" algn="just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Parameters</a:t>
            </a:r>
            <a:r>
              <a:rPr lang="en-GB" sz="1400" dirty="0"/>
              <a:t>: </a:t>
            </a:r>
            <a:r>
              <a:rPr lang="en-GB" sz="1400" b="0" dirty="0"/>
              <a:t>k=4.5%; C=10%; h=1 month (22 trading days); Stock prices index: STOXX Europe 600.</a:t>
            </a:r>
            <a:endParaRPr lang="es-ES" sz="1400" b="0" dirty="0"/>
          </a:p>
          <a:p>
            <a:pPr marL="285750" indent="-285750" algn="just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b="0" dirty="0" smtClean="0"/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n-US" sz="1400" b="0" dirty="0" smtClean="0"/>
              <a:t> </a:t>
            </a:r>
            <a:endParaRPr lang="en-GB" sz="1400" b="0" dirty="0"/>
          </a:p>
          <a:p>
            <a:pPr marL="285750" indent="-285750" algn="just">
              <a:lnSpc>
                <a:spcPts val="18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0" dirty="0" smtClean="0"/>
          </a:p>
          <a:p>
            <a:endParaRPr lang="en-GB" b="0" dirty="0"/>
          </a:p>
        </p:txBody>
      </p:sp>
      <p:sp>
        <p:nvSpPr>
          <p:cNvPr id="8" name="Marcador de contenido 6"/>
          <p:cNvSpPr txBox="1">
            <a:spLocks/>
          </p:cNvSpPr>
          <p:nvPr/>
        </p:nvSpPr>
        <p:spPr>
          <a:xfrm>
            <a:off x="0" y="3158024"/>
            <a:ext cx="8517503" cy="746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B35C48"/>
                </a:solidFill>
                <a:latin typeface="+mn-lt"/>
                <a:ea typeface="+mn-ea"/>
                <a:cs typeface="+mn-cs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16" name="CuadroTexto 63"/>
          <p:cNvSpPr txBox="1"/>
          <p:nvPr/>
        </p:nvSpPr>
        <p:spPr>
          <a:xfrm>
            <a:off x="755576" y="5078776"/>
            <a:ext cx="3096344" cy="247890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l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45 Light" panose="020B0403020202020204" pitchFamily="34" charset="0"/>
                <a:ea typeface="+mn-ea"/>
                <a:cs typeface="+mn-cs"/>
              </a:rPr>
              <a:t>SOURCES: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45 Light" panose="020B0403020202020204" pitchFamily="34" charset="0"/>
                <a:ea typeface="+mn-ea"/>
                <a:cs typeface="+mn-cs"/>
              </a:rPr>
              <a:t>Datastream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45 Light" panose="020B0403020202020204" pitchFamily="34" charset="0"/>
                <a:ea typeface="+mn-ea"/>
                <a:cs typeface="+mn-cs"/>
              </a:rPr>
              <a:t>,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45 Light" panose="020B0403020202020204" pitchFamily="34" charset="0"/>
                <a:ea typeface="+mn-ea"/>
                <a:cs typeface="+mn-cs"/>
              </a:rPr>
              <a:t>SNL</a:t>
            </a:r>
            <a:r>
              <a:rPr kumimoji="0" lang="en-US" sz="1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45 Light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45 Light" panose="020B0403020202020204" pitchFamily="34" charset="0"/>
                <a:ea typeface="+mn-ea"/>
                <a:cs typeface="+mn-cs"/>
              </a:rPr>
              <a:t>y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45 Light" panose="020B0403020202020204" pitchFamily="34" charset="0"/>
                <a:ea typeface="+mn-ea"/>
                <a:cs typeface="+mn-cs"/>
              </a:rPr>
              <a:t>Banco de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45 Light" panose="020B0403020202020204" pitchFamily="34" charset="0"/>
                <a:ea typeface="+mn-ea"/>
                <a:cs typeface="+mn-cs"/>
              </a:rPr>
              <a:t>España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45 Light" panose="020B04030202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45 Light" panose="020B0403020202020204" pitchFamily="34" charset="0"/>
              <a:ea typeface="+mn-ea"/>
              <a:cs typeface="+mn-cs"/>
            </a:endParaRPr>
          </a:p>
          <a:p>
            <a:pPr marL="1080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45 Light" panose="020B04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Chart 686"/>
          <p:cNvGraphicFramePr>
            <a:graphicFrameLocks/>
          </p:cNvGraphicFramePr>
          <p:nvPr>
            <p:extLst/>
          </p:nvPr>
        </p:nvGraphicFramePr>
        <p:xfrm>
          <a:off x="441383" y="1177661"/>
          <a:ext cx="8362359" cy="3858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63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introduction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>
          <a:xfrm>
            <a:off x="251520" y="1003208"/>
            <a:ext cx="8517503" cy="5156186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Financial </a:t>
            </a:r>
            <a:r>
              <a:rPr lang="en-US" dirty="0"/>
              <a:t>C</a:t>
            </a:r>
            <a:r>
              <a:rPr lang="en-US" dirty="0" smtClean="0"/>
              <a:t>risis of 2007-2009 made </a:t>
            </a:r>
            <a:r>
              <a:rPr lang="en-US" dirty="0" smtClean="0">
                <a:solidFill>
                  <a:srgbClr val="B35C48"/>
                </a:solidFill>
              </a:rPr>
              <a:t>systemic risk </a:t>
            </a:r>
            <a:r>
              <a:rPr lang="en-US" dirty="0" smtClean="0"/>
              <a:t>a central topic of research and policy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Two dimensions of systemic risk: </a:t>
            </a:r>
            <a:r>
              <a:rPr lang="en-US" dirty="0"/>
              <a:t>c</a:t>
            </a:r>
            <a:r>
              <a:rPr lang="en-US" dirty="0" smtClean="0"/>
              <a:t>yclical and structural </a:t>
            </a:r>
          </a:p>
          <a:p>
            <a:pPr marL="82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Cyclical – evolution of risks over time  </a:t>
            </a:r>
          </a:p>
          <a:p>
            <a:pPr marL="82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Structural – “Too Big to Fail” problem posed by </a:t>
            </a:r>
            <a:r>
              <a:rPr lang="en-US" u="sng" dirty="0" smtClean="0"/>
              <a:t>s</a:t>
            </a:r>
            <a:r>
              <a:rPr lang="en-GB" u="sng" dirty="0" err="1" smtClean="0"/>
              <a:t>ystemically</a:t>
            </a:r>
            <a:r>
              <a:rPr lang="en-GB" u="sng" dirty="0" smtClean="0"/>
              <a:t> important institutions</a:t>
            </a:r>
            <a:r>
              <a:rPr lang="en-GB" dirty="0" smtClean="0"/>
              <a:t> (SII)</a:t>
            </a:r>
            <a:r>
              <a:rPr lang="en-US" dirty="0" smtClean="0"/>
              <a:t> </a:t>
            </a:r>
          </a:p>
          <a:p>
            <a:pPr marL="82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1502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30</a:t>
            </a:fld>
            <a:endParaRPr lang="es-E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Descriptive</a:t>
            </a:r>
            <a:r>
              <a:rPr lang="es-ES_tradnl" dirty="0" smtClean="0"/>
              <a:t> </a:t>
            </a:r>
            <a:r>
              <a:rPr lang="es-ES_tradnl" dirty="0" err="1" smtClean="0"/>
              <a:t>statistics</a:t>
            </a:r>
            <a:endParaRPr lang="en-GB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908720"/>
            <a:ext cx="5388245" cy="54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214" y="4578887"/>
            <a:ext cx="4338850" cy="5481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83" y="3854611"/>
            <a:ext cx="4964269" cy="7242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076" y="1702585"/>
            <a:ext cx="3674341" cy="675337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C8573-A6E0-47AA-817A-34AF5765DF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measure systemic risk of SII?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 err="1" smtClean="0"/>
              <a:t>Estimation</a:t>
            </a:r>
            <a:r>
              <a:rPr lang="es-ES_tradnl" dirty="0" smtClean="0"/>
              <a:t> of LRMES</a:t>
            </a:r>
            <a:endParaRPr lang="es-ES_trad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Marcador de contenido 6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79844" y="1161355"/>
                <a:ext cx="8517503" cy="4859064"/>
              </a:xfrm>
            </p:spPr>
            <p:txBody>
              <a:bodyPr/>
              <a:lstStyle/>
              <a:p>
                <a:r>
                  <a:rPr lang="en-US" dirty="0" smtClean="0"/>
                  <a:t>LRMES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+1: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+1: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dirty="0" smtClean="0"/>
                  <a:t> estimated </a:t>
                </a:r>
                <a:r>
                  <a:rPr lang="en-US" b="0" dirty="0"/>
                  <a:t>with a DCC-GARCH </a:t>
                </a:r>
                <a:r>
                  <a:rPr lang="en-US" b="0" dirty="0" smtClean="0"/>
                  <a:t>model:</a:t>
                </a:r>
              </a:p>
              <a:p>
                <a:endParaRPr lang="en-US" b="0" dirty="0"/>
              </a:p>
              <a:p>
                <a:r>
                  <a:rPr lang="en-US" b="0" dirty="0" smtClean="0"/>
                  <a:t>Log returns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s-E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s-E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𝐿𝑜𝑔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b="0" dirty="0" smtClean="0"/>
                  <a:t>jointly distributed as:</a:t>
                </a:r>
              </a:p>
              <a:p>
                <a:endParaRPr lang="en-US" b="0" dirty="0"/>
              </a:p>
              <a:p>
                <a:r>
                  <a:rPr lang="en-US" b="0" dirty="0" smtClean="0"/>
                  <a:t>With evolving volatilities:</a:t>
                </a:r>
              </a:p>
              <a:p>
                <a:endParaRPr lang="en-US" b="0" dirty="0"/>
              </a:p>
              <a:p>
                <a:r>
                  <a:rPr lang="en-US" b="0" dirty="0" smtClean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s-ES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b="0" dirty="0" smtClean="0"/>
                  <a:t>Defining the standardized log returns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b="0" dirty="0" smtClean="0"/>
                  <a:t> their correlation is given by:</a:t>
                </a:r>
              </a:p>
              <a:p>
                <a:endParaRPr lang="en-US" b="0" dirty="0"/>
              </a:p>
              <a:p>
                <a:endParaRPr lang="en-US" b="0" dirty="0" smtClean="0"/>
              </a:p>
              <a:p>
                <a:r>
                  <a:rPr lang="en-US" b="0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b="0" dirty="0" smtClean="0"/>
                  <a:t>evolving as:</a:t>
                </a:r>
              </a:p>
              <a:p>
                <a:endParaRPr lang="en-US" b="0" dirty="0"/>
              </a:p>
              <a:p>
                <a:r>
                  <a:rPr lang="en-US" b="0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the unconditional correlation matrix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Once </a:t>
                </a:r>
                <a14:m>
                  <m:oMath xmlns:m="http://schemas.openxmlformats.org/officeDocument/2006/math"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𝑉𝑗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𝑉𝑗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𝑉𝑗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𝑉𝑗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𝐶𝑗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𝐶𝑗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0" dirty="0" smtClean="0"/>
                  <a:t>are estimated,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𝐿𝑅𝑀𝐸𝑆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+1: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+1: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b="0" dirty="0" smtClean="0"/>
                  <a:t>can be estimated via simulation (generating joint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/>
                  <a:t> paths and averaging over those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+1: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 smtClean="0"/>
                  <a:t>) </a:t>
                </a:r>
                <a:endParaRPr lang="en-US" dirty="0"/>
              </a:p>
              <a:p>
                <a:endParaRPr lang="es-ES_tradnl" b="0" dirty="0"/>
              </a:p>
              <a:p>
                <a:r>
                  <a:rPr lang="en-GB" b="0" dirty="0" smtClean="0"/>
                  <a:t> </a:t>
                </a:r>
                <a:endParaRPr lang="es-ES_tradnl" b="0" dirty="0"/>
              </a:p>
            </p:txBody>
          </p:sp>
        </mc:Choice>
        <mc:Fallback xmlns="">
          <p:sp>
            <p:nvSpPr>
              <p:cNvPr id="7" name="Marcador de contenido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79844" y="1161355"/>
                <a:ext cx="8517503" cy="4859064"/>
              </a:xfrm>
              <a:blipFill>
                <a:blip r:embed="rId5"/>
                <a:stretch>
                  <a:fillRect l="-644" t="-1004" b="-903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5836" y="2434281"/>
            <a:ext cx="4065228" cy="75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C8573-A6E0-47AA-817A-34AF5765DF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Specification</a:t>
            </a:r>
            <a:r>
              <a:rPr lang="es-ES_tradnl" dirty="0" smtClean="0"/>
              <a:t> in </a:t>
            </a:r>
            <a:r>
              <a:rPr lang="es-ES_tradnl" dirty="0" err="1" smtClean="0"/>
              <a:t>logs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08720"/>
            <a:ext cx="3810150" cy="512399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644008" y="1340768"/>
            <a:ext cx="4248472" cy="28803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85750" marR="0" indent="-28575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Results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similar to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specification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in </a:t>
            </a:r>
            <a:r>
              <a:rPr kumimoji="0" 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levels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,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somewhat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less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significant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(</a:t>
            </a:r>
            <a:r>
              <a:rPr kumimoji="0" 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observations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with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SRIS&lt;0 </a:t>
            </a:r>
            <a:r>
              <a:rPr kumimoji="0" 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cannot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be </a:t>
            </a:r>
            <a:r>
              <a:rPr kumimoji="0" 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included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)</a:t>
            </a:r>
          </a:p>
          <a:p>
            <a:pPr marL="285750" indent="-285750">
              <a:lnSpc>
                <a:spcPts val="2160"/>
              </a:lnSpc>
              <a:spcAft>
                <a:spcPts val="432"/>
              </a:spcAft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0000"/>
              </a:solidFill>
              <a:latin typeface="BdE Neue Helvetica 55 Roman" pitchFamily="34" charset="0"/>
            </a:endParaRPr>
          </a:p>
          <a:p>
            <a:pPr marL="285750" indent="-285750">
              <a:lnSpc>
                <a:spcPts val="2160"/>
              </a:lnSpc>
              <a:spcAft>
                <a:spcPts val="432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BdE Neue Helvetica 55 Roman" pitchFamily="34" charset="0"/>
              </a:rPr>
              <a:t>1 </a:t>
            </a:r>
            <a:r>
              <a:rPr lang="es-ES" dirty="0" err="1">
                <a:solidFill>
                  <a:srgbClr val="000000"/>
                </a:solidFill>
                <a:latin typeface="BdE Neue Helvetica 55 Roman" pitchFamily="34" charset="0"/>
              </a:rPr>
              <a:t>pp</a:t>
            </a:r>
            <a:r>
              <a:rPr lang="es-ES" dirty="0">
                <a:solidFill>
                  <a:srgbClr val="000000"/>
                </a:solidFill>
                <a:latin typeface="BdE Neue Helvetica 55 Roman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BdE Neue Helvetica 55 Roman" pitchFamily="34" charset="0"/>
              </a:rPr>
              <a:t>increase</a:t>
            </a:r>
            <a:r>
              <a:rPr lang="es-ES" dirty="0">
                <a:solidFill>
                  <a:srgbClr val="000000"/>
                </a:solidFill>
                <a:latin typeface="BdE Neue Helvetica 55 Roman" pitchFamily="34" charset="0"/>
              </a:rPr>
              <a:t> in SII buffer, </a:t>
            </a:r>
            <a:r>
              <a:rPr lang="es-ES" dirty="0" smtClean="0">
                <a:solidFill>
                  <a:srgbClr val="000000"/>
                </a:solidFill>
                <a:latin typeface="BdE Neue Helvetica 55 Roman" pitchFamily="34" charset="0"/>
              </a:rPr>
              <a:t>14% </a:t>
            </a:r>
            <a:r>
              <a:rPr lang="es-ES" dirty="0" err="1">
                <a:solidFill>
                  <a:srgbClr val="000000"/>
                </a:solidFill>
                <a:latin typeface="BdE Neue Helvetica 55 Roman" pitchFamily="34" charset="0"/>
              </a:rPr>
              <a:t>decrease</a:t>
            </a:r>
            <a:r>
              <a:rPr lang="es-ES" dirty="0">
                <a:solidFill>
                  <a:srgbClr val="000000"/>
                </a:solidFill>
                <a:latin typeface="BdE Neue Helvetica 55 Roman" pitchFamily="34" charset="0"/>
              </a:rPr>
              <a:t> in SRISK</a:t>
            </a:r>
            <a:endParaRPr lang="en-GB" dirty="0">
              <a:solidFill>
                <a:srgbClr val="000000"/>
              </a:solidFill>
              <a:latin typeface="BdE Neue Helvetica 55 Roman" pitchFamily="34" charset="0"/>
            </a:endParaRPr>
          </a:p>
          <a:p>
            <a:pPr marL="285750" marR="0" indent="-28575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ES" sz="18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6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C8573-A6E0-47AA-817A-34AF5765DF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dE Neue 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dE Neue 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51520" y="126739"/>
            <a:ext cx="6368979" cy="282859"/>
          </a:xfrm>
        </p:spPr>
        <p:txBody>
          <a:bodyPr/>
          <a:lstStyle/>
          <a:p>
            <a:r>
              <a:rPr lang="es-ES" dirty="0" smtClean="0"/>
              <a:t>Bank </a:t>
            </a:r>
            <a:r>
              <a:rPr lang="es-ES" dirty="0" err="1" smtClean="0"/>
              <a:t>retunrs</a:t>
            </a:r>
            <a:r>
              <a:rPr lang="es-ES" dirty="0" smtClean="0"/>
              <a:t> </a:t>
            </a:r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Covid</a:t>
            </a:r>
            <a:r>
              <a:rPr lang="es-ES" dirty="0" smtClean="0"/>
              <a:t> Shock are </a:t>
            </a:r>
            <a:r>
              <a:rPr lang="es-ES" dirty="0" err="1" smtClean="0"/>
              <a:t>reasonably</a:t>
            </a:r>
            <a:r>
              <a:rPr lang="es-ES" dirty="0" smtClean="0"/>
              <a:t> in line </a:t>
            </a:r>
            <a:r>
              <a:rPr lang="es-ES" dirty="0" err="1" smtClean="0"/>
              <a:t>with</a:t>
            </a:r>
            <a:r>
              <a:rPr lang="es-ES" dirty="0" smtClean="0"/>
              <a:t> LRMES </a:t>
            </a:r>
            <a:r>
              <a:rPr lang="es-ES" dirty="0" err="1" smtClean="0"/>
              <a:t>predictions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39552" y="5848422"/>
            <a:ext cx="6571997" cy="6162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>
              <a:lnSpc>
                <a:spcPts val="2160"/>
              </a:lnSpc>
              <a:spcAft>
                <a:spcPts val="432"/>
              </a:spcAft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rPr>
              <a:t>Market value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rPr>
              <a:t>drops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rPr>
              <a:t>from Feb 2020 to June 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rPr>
              <a:t>2020, actual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rPr>
              <a:t> (solid </a:t>
            </a:r>
            <a:r>
              <a:rPr lang="en-US" sz="1400" dirty="0" smtClean="0">
                <a:solidFill>
                  <a:srgbClr val="000000"/>
                </a:solidFill>
                <a:latin typeface="BdE Neue Helvetica 55 Roman" pitchFamily="34" charset="0"/>
              </a:rPr>
              <a:t>blue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rPr>
              <a:t>)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rPr>
              <a:t>and predicted by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rPr>
              <a:t>LRMES (</a:t>
            </a:r>
            <a:r>
              <a:rPr lang="en-US" sz="1400" dirty="0" smtClean="0">
                <a:solidFill>
                  <a:srgbClr val="000000"/>
                </a:solidFill>
                <a:latin typeface="BdE Neue Helvetica 55 Roman" pitchFamily="34" charset="0"/>
              </a:rPr>
              <a:t>dashed red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rPr>
              <a:t>)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39552" y="908720"/>
            <a:ext cx="8136904" cy="5760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55711" y="765592"/>
            <a:ext cx="8425693" cy="1057528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285750" marR="0" indent="-28575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During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the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COVID shock </a:t>
            </a:r>
            <a:r>
              <a:rPr kumimoji="0" lang="es-E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the</a:t>
            </a:r>
            <a:r>
              <a:rPr kumimoji="0" lang="es-ES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stock </a:t>
            </a:r>
            <a:r>
              <a:rPr kumimoji="0" lang="es-E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market</a:t>
            </a:r>
            <a:r>
              <a:rPr kumimoji="0" lang="es-ES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fell</a:t>
            </a:r>
            <a:r>
              <a:rPr kumimoji="0" lang="es-ES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sharply</a:t>
            </a:r>
            <a:endParaRPr lang="es-ES" b="1" dirty="0">
              <a:solidFill>
                <a:srgbClr val="000000"/>
              </a:solidFill>
              <a:latin typeface="BdE Neue Helvetica 55 Roman" pitchFamily="34" charset="0"/>
            </a:endParaRPr>
          </a:p>
          <a:p>
            <a:pPr marL="285750" indent="-285750">
              <a:lnSpc>
                <a:spcPts val="2160"/>
              </a:lnSpc>
              <a:spcAft>
                <a:spcPts val="432"/>
              </a:spcAft>
              <a:buFont typeface="Arial" panose="020B0604020202020204" pitchFamily="34" charset="0"/>
              <a:buChar char="•"/>
            </a:pPr>
            <a:r>
              <a:rPr lang="es-ES" b="1" dirty="0" err="1" smtClean="0">
                <a:solidFill>
                  <a:srgbClr val="000000"/>
                </a:solidFill>
                <a:latin typeface="BdE Neue Helvetica 55 Roman" pitchFamily="34" charset="0"/>
              </a:rPr>
              <a:t>Does</a:t>
            </a:r>
            <a:r>
              <a:rPr lang="es-ES" b="1" dirty="0" smtClean="0">
                <a:solidFill>
                  <a:srgbClr val="000000"/>
                </a:solidFill>
                <a:latin typeface="BdE Neue Helvetica 55 Roman" pitchFamily="34" charset="0"/>
              </a:rPr>
              <a:t> LRMES</a:t>
            </a:r>
            <a:r>
              <a:rPr lang="es-ES" b="1" dirty="0">
                <a:solidFill>
                  <a:srgbClr val="000000"/>
                </a:solidFill>
                <a:latin typeface="BdE Neue Helvetica 55 Roman" pitchFamily="34" charset="0"/>
              </a:rPr>
              <a:t>, </a:t>
            </a:r>
            <a:r>
              <a:rPr lang="es-ES" b="1" dirty="0" err="1">
                <a:solidFill>
                  <a:srgbClr val="000000"/>
                </a:solidFill>
                <a:latin typeface="BdE Neue Helvetica 55 Roman" pitchFamily="34" charset="0"/>
              </a:rPr>
              <a:t>calculated</a:t>
            </a:r>
            <a:r>
              <a:rPr lang="es-ES" b="1" dirty="0">
                <a:solidFill>
                  <a:srgbClr val="000000"/>
                </a:solidFill>
                <a:latin typeface="BdE Neue Helvetica 55 Roman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BdE Neue Helvetica 55 Roman" pitchFamily="34" charset="0"/>
              </a:rPr>
              <a:t>with</a:t>
            </a:r>
            <a:r>
              <a:rPr lang="es-ES" b="1" dirty="0">
                <a:solidFill>
                  <a:srgbClr val="000000"/>
                </a:solidFill>
                <a:latin typeface="BdE Neue Helvetica 55 Roman" pitchFamily="34" charset="0"/>
              </a:rPr>
              <a:t> data up </a:t>
            </a:r>
            <a:r>
              <a:rPr lang="es-ES" b="1" dirty="0" err="1">
                <a:solidFill>
                  <a:srgbClr val="000000"/>
                </a:solidFill>
                <a:latin typeface="BdE Neue Helvetica 55 Roman" pitchFamily="34" charset="0"/>
              </a:rPr>
              <a:t>until</a:t>
            </a:r>
            <a:r>
              <a:rPr lang="es-ES" b="1" dirty="0">
                <a:solidFill>
                  <a:srgbClr val="000000"/>
                </a:solidFill>
                <a:latin typeface="BdE Neue Helvetica 55 Roman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BdE Neue Helvetica 55 Roman" pitchFamily="34" charset="0"/>
              </a:rPr>
              <a:t>end</a:t>
            </a:r>
            <a:r>
              <a:rPr lang="es-ES" b="1" dirty="0">
                <a:solidFill>
                  <a:srgbClr val="000000"/>
                </a:solidFill>
                <a:latin typeface="BdE Neue Helvetica 55 Roman" pitchFamily="34" charset="0"/>
              </a:rPr>
              <a:t> of </a:t>
            </a:r>
            <a:r>
              <a:rPr lang="es-ES" b="1" dirty="0" err="1">
                <a:solidFill>
                  <a:srgbClr val="000000"/>
                </a:solidFill>
                <a:latin typeface="BdE Neue Helvetica 55 Roman" pitchFamily="34" charset="0"/>
              </a:rPr>
              <a:t>January</a:t>
            </a:r>
            <a:r>
              <a:rPr lang="es-ES" b="1" dirty="0">
                <a:solidFill>
                  <a:srgbClr val="000000"/>
                </a:solidFill>
                <a:latin typeface="BdE Neue Helvetica 55 Roman" pitchFamily="34" charset="0"/>
              </a:rPr>
              <a:t> 2020, and </a:t>
            </a:r>
            <a:r>
              <a:rPr lang="es-ES" b="1" dirty="0" err="1">
                <a:solidFill>
                  <a:srgbClr val="000000"/>
                </a:solidFill>
                <a:latin typeface="BdE Neue Helvetica 55 Roman" pitchFamily="34" charset="0"/>
              </a:rPr>
              <a:t>assuming</a:t>
            </a:r>
            <a:endParaRPr lang="es-ES" b="1" dirty="0">
              <a:solidFill>
                <a:srgbClr val="000000"/>
              </a:solidFill>
              <a:latin typeface="BdE Neue Helvetica 55 Roman" pitchFamily="34" charset="0"/>
            </a:endParaRPr>
          </a:p>
          <a:p>
            <a:pPr>
              <a:lnSpc>
                <a:spcPts val="2160"/>
              </a:lnSpc>
              <a:spcAft>
                <a:spcPts val="432"/>
              </a:spcAft>
            </a:pPr>
            <a:r>
              <a:rPr lang="es-ES" b="1" dirty="0">
                <a:solidFill>
                  <a:srgbClr val="000000"/>
                </a:solidFill>
                <a:latin typeface="BdE Neue Helvetica 55 Roman" pitchFamily="34" charset="0"/>
              </a:rPr>
              <a:t> a 10% </a:t>
            </a:r>
            <a:r>
              <a:rPr lang="es-ES" b="1" dirty="0" err="1">
                <a:solidFill>
                  <a:srgbClr val="000000"/>
                </a:solidFill>
                <a:latin typeface="BdE Neue Helvetica 55 Roman" pitchFamily="34" charset="0"/>
              </a:rPr>
              <a:t>drop</a:t>
            </a:r>
            <a:r>
              <a:rPr lang="es-ES" b="1" dirty="0">
                <a:solidFill>
                  <a:srgbClr val="000000"/>
                </a:solidFill>
                <a:latin typeface="BdE Neue Helvetica 55 Roman" pitchFamily="34" charset="0"/>
              </a:rPr>
              <a:t> in </a:t>
            </a:r>
            <a:r>
              <a:rPr lang="es-ES" b="1" dirty="0" err="1">
                <a:solidFill>
                  <a:srgbClr val="000000"/>
                </a:solidFill>
                <a:latin typeface="BdE Neue Helvetica 55 Roman" pitchFamily="34" charset="0"/>
              </a:rPr>
              <a:t>one</a:t>
            </a:r>
            <a:r>
              <a:rPr lang="es-ES" b="1" dirty="0">
                <a:solidFill>
                  <a:srgbClr val="000000"/>
                </a:solidFill>
                <a:latin typeface="BdE Neue Helvetica 55 Roman" pitchFamily="34" charset="0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  <a:latin typeface="BdE Neue Helvetica 55 Roman" pitchFamily="34" charset="0"/>
              </a:rPr>
              <a:t>month</a:t>
            </a:r>
            <a:r>
              <a:rPr lang="es-ES" b="1" dirty="0" smtClean="0">
                <a:solidFill>
                  <a:srgbClr val="000000"/>
                </a:solidFill>
                <a:latin typeface="BdE Neue Helvetica 55 Roman" pitchFamily="34" charset="0"/>
              </a:rPr>
              <a:t>, capture </a:t>
            </a:r>
            <a:r>
              <a:rPr lang="es-ES" b="1" dirty="0" err="1" smtClean="0">
                <a:solidFill>
                  <a:srgbClr val="000000"/>
                </a:solidFill>
                <a:latin typeface="BdE Neue Helvetica 55 Roman" pitchFamily="34" charset="0"/>
              </a:rPr>
              <a:t>the</a:t>
            </a:r>
            <a:r>
              <a:rPr lang="es-ES" b="1" dirty="0" smtClean="0">
                <a:solidFill>
                  <a:srgbClr val="000000"/>
                </a:solidFill>
                <a:latin typeface="BdE Neue Helvetica 55 Roman" pitchFamily="34" charset="0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  <a:latin typeface="BdE Neue Helvetica 55 Roman" pitchFamily="34" charset="0"/>
              </a:rPr>
              <a:t>price</a:t>
            </a:r>
            <a:r>
              <a:rPr lang="es-ES" b="1" dirty="0" smtClean="0">
                <a:solidFill>
                  <a:srgbClr val="000000"/>
                </a:solidFill>
                <a:latin typeface="BdE Neue Helvetica 55 Roman" pitchFamily="34" charset="0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  <a:latin typeface="BdE Neue Helvetica 55 Roman" pitchFamily="34" charset="0"/>
              </a:rPr>
              <a:t>fall</a:t>
            </a:r>
            <a:r>
              <a:rPr lang="es-ES" b="1" dirty="0" smtClean="0">
                <a:solidFill>
                  <a:srgbClr val="000000"/>
                </a:solidFill>
                <a:latin typeface="BdE Neue Helvetica 55 Roman" pitchFamily="34" charset="0"/>
              </a:rPr>
              <a:t> in individual </a:t>
            </a:r>
            <a:r>
              <a:rPr lang="es-ES" b="1" dirty="0" err="1" smtClean="0">
                <a:solidFill>
                  <a:srgbClr val="000000"/>
                </a:solidFill>
                <a:latin typeface="BdE Neue Helvetica 55 Roman" pitchFamily="34" charset="0"/>
              </a:rPr>
              <a:t>banks</a:t>
            </a:r>
            <a:r>
              <a:rPr lang="es-ES" b="1" dirty="0" smtClean="0">
                <a:solidFill>
                  <a:srgbClr val="000000"/>
                </a:solidFill>
                <a:latin typeface="BdE Neue Helvetica 55 Roman" pitchFamily="34" charset="0"/>
              </a:rPr>
              <a:t>?</a:t>
            </a:r>
            <a:endParaRPr kumimoji="0" lang="es-E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010340" y="2035986"/>
            <a:ext cx="3133660" cy="254204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85750" marR="0" indent="-28575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LRMES captures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well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the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price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fall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of </a:t>
            </a:r>
            <a:r>
              <a:rPr kumimoji="0" 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large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Banks</a:t>
            </a:r>
          </a:p>
          <a:p>
            <a:pPr marL="285750" marR="0" indent="-28575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baseline="0" dirty="0" err="1" smtClean="0">
                <a:solidFill>
                  <a:srgbClr val="000000"/>
                </a:solidFill>
                <a:latin typeface="BdE Neue Helvetica 55 Roman" pitchFamily="34" charset="0"/>
              </a:rPr>
              <a:t>Even</a:t>
            </a:r>
            <a:r>
              <a:rPr lang="es-ES" baseline="0" dirty="0" smtClean="0">
                <a:solidFill>
                  <a:srgbClr val="000000"/>
                </a:solidFill>
                <a:latin typeface="BdE Neue Helvetica 55 Roman" pitchFamily="34" charset="0"/>
              </a:rPr>
              <a:t> </a:t>
            </a:r>
            <a:r>
              <a:rPr lang="es-ES" baseline="0" dirty="0" err="1" smtClean="0">
                <a:solidFill>
                  <a:srgbClr val="000000"/>
                </a:solidFill>
                <a:latin typeface="BdE Neue Helvetica 55 Roman" pitchFamily="34" charset="0"/>
              </a:rPr>
              <a:t>beyond</a:t>
            </a:r>
            <a:r>
              <a:rPr lang="es-ES" baseline="0" dirty="0" smtClean="0">
                <a:solidFill>
                  <a:srgbClr val="000000"/>
                </a:solidFill>
                <a:latin typeface="BdE Neue Helvetica 55 Roman" pitchFamily="34" charset="0"/>
              </a:rPr>
              <a:t> </a:t>
            </a:r>
            <a:r>
              <a:rPr lang="es-ES" baseline="0" dirty="0" err="1" smtClean="0">
                <a:solidFill>
                  <a:srgbClr val="000000"/>
                </a:solidFill>
                <a:latin typeface="BdE Neue Helvetica 55 Roman" pitchFamily="34" charset="0"/>
              </a:rPr>
              <a:t>the</a:t>
            </a:r>
            <a:r>
              <a:rPr lang="es-ES" baseline="0" dirty="0" smtClean="0">
                <a:solidFill>
                  <a:srgbClr val="000000"/>
                </a:solidFill>
                <a:latin typeface="BdE Neue Helvetica 55 Roman" pitchFamily="34" charset="0"/>
              </a:rPr>
              <a:t> </a:t>
            </a:r>
            <a:r>
              <a:rPr lang="es-ES" baseline="0" dirty="0" err="1" smtClean="0">
                <a:solidFill>
                  <a:srgbClr val="000000"/>
                </a:solidFill>
                <a:latin typeface="BdE Neue Helvetica 55 Roman" pitchFamily="34" charset="0"/>
              </a:rPr>
              <a:t>assumed</a:t>
            </a:r>
            <a:r>
              <a:rPr lang="es-ES" baseline="0" dirty="0" smtClean="0">
                <a:solidFill>
                  <a:srgbClr val="000000"/>
                </a:solidFill>
                <a:latin typeface="BdE Neue Helvetica 55 Roman" pitchFamily="34" charset="0"/>
              </a:rPr>
              <a:t> 10% </a:t>
            </a:r>
            <a:r>
              <a:rPr lang="es-ES" baseline="0" dirty="0" err="1" smtClean="0">
                <a:solidFill>
                  <a:srgbClr val="000000"/>
                </a:solidFill>
                <a:latin typeface="BdE Neue Helvetica 55 Roman" pitchFamily="34" charset="0"/>
              </a:rPr>
              <a:t>fall</a:t>
            </a:r>
            <a:r>
              <a:rPr lang="es-ES" baseline="0" dirty="0" smtClean="0">
                <a:solidFill>
                  <a:srgbClr val="000000"/>
                </a:solidFill>
                <a:latin typeface="BdE Neue Helvetica 55 Roman" pitchFamily="34" charset="0"/>
              </a:rPr>
              <a:t> in</a:t>
            </a:r>
            <a:r>
              <a:rPr lang="es-ES" dirty="0" smtClean="0">
                <a:solidFill>
                  <a:srgbClr val="000000"/>
                </a:solidFill>
                <a:latin typeface="BdE Neue Helvetica 55 Roman" pitchFamily="34" charset="0"/>
              </a:rPr>
              <a:t> 1 </a:t>
            </a:r>
            <a:r>
              <a:rPr lang="es-ES" dirty="0" err="1" smtClean="0">
                <a:solidFill>
                  <a:srgbClr val="000000"/>
                </a:solidFill>
                <a:latin typeface="BdE Neue Helvetica 55 Roman" pitchFamily="34" charset="0"/>
              </a:rPr>
              <a:t>month</a:t>
            </a:r>
            <a:endParaRPr lang="es-ES" dirty="0" smtClean="0">
              <a:solidFill>
                <a:srgbClr val="000000"/>
              </a:solidFill>
              <a:latin typeface="BdE Neue Helvetica 55 Roman" pitchFamily="34" charset="0"/>
            </a:endParaRPr>
          </a:p>
          <a:p>
            <a:pPr marL="285750" marR="0" indent="-28575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Not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so </a:t>
            </a:r>
            <a:r>
              <a:rPr kumimoji="0" 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accurate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for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smaller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banks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23138"/>
            <a:ext cx="5809742" cy="422526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948264" y="5013176"/>
            <a:ext cx="2016224" cy="935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uadroTexto 7">
            <a:hlinkClick r:id="rId3" action="ppaction://hlinksldjump"/>
          </p:cNvPr>
          <p:cNvSpPr txBox="1"/>
          <p:nvPr/>
        </p:nvSpPr>
        <p:spPr>
          <a:xfrm>
            <a:off x="7111549" y="5229200"/>
            <a:ext cx="1564907" cy="43204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Back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9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introduction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>
          <a:xfrm>
            <a:off x="251520" y="1003208"/>
            <a:ext cx="8517503" cy="5156186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Financial </a:t>
            </a:r>
            <a:r>
              <a:rPr lang="en-US" dirty="0"/>
              <a:t>C</a:t>
            </a:r>
            <a:r>
              <a:rPr lang="en-US" dirty="0" smtClean="0"/>
              <a:t>risis of 2007-2009 made </a:t>
            </a:r>
            <a:r>
              <a:rPr lang="en-US" dirty="0" smtClean="0">
                <a:solidFill>
                  <a:srgbClr val="B35C48"/>
                </a:solidFill>
              </a:rPr>
              <a:t>systemic risk </a:t>
            </a:r>
            <a:r>
              <a:rPr lang="en-US" dirty="0" smtClean="0"/>
              <a:t>a central topic of research and policy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Two dimensions of systemic risk: </a:t>
            </a:r>
            <a:r>
              <a:rPr lang="en-US" dirty="0"/>
              <a:t>c</a:t>
            </a:r>
            <a:r>
              <a:rPr lang="en-US" dirty="0" smtClean="0"/>
              <a:t>yclical and structural </a:t>
            </a:r>
          </a:p>
          <a:p>
            <a:pPr marL="82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Cyclical – evolution of risks over time  </a:t>
            </a:r>
          </a:p>
          <a:p>
            <a:pPr marL="82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Structural – “Too Big to Fail” problem posed by </a:t>
            </a:r>
            <a:r>
              <a:rPr lang="en-US" u="sng" dirty="0" smtClean="0"/>
              <a:t>s</a:t>
            </a:r>
            <a:r>
              <a:rPr lang="en-GB" u="sng" dirty="0" err="1" smtClean="0"/>
              <a:t>ystemically</a:t>
            </a:r>
            <a:r>
              <a:rPr lang="en-GB" u="sng" dirty="0" smtClean="0"/>
              <a:t> important institutions</a:t>
            </a:r>
            <a:r>
              <a:rPr lang="en-GB" dirty="0" smtClean="0"/>
              <a:t> (SII)</a:t>
            </a:r>
            <a:r>
              <a:rPr lang="en-US" dirty="0" smtClean="0"/>
              <a:t> </a:t>
            </a:r>
          </a:p>
          <a:p>
            <a:pPr marL="82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SII buffers mitigate risks posed by these institutions: </a:t>
            </a:r>
            <a:r>
              <a:rPr lang="en-US" dirty="0"/>
              <a:t>G-SII and O-SII </a:t>
            </a:r>
            <a:endParaRPr lang="en-US" dirty="0" smtClean="0"/>
          </a:p>
          <a:p>
            <a:pPr marL="82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Objective of SII buffers:</a:t>
            </a:r>
          </a:p>
          <a:p>
            <a:pPr marL="127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Increase loss absorption capacity</a:t>
            </a:r>
          </a:p>
          <a:p>
            <a:pPr marL="127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Reduce moral hazard incentives</a:t>
            </a:r>
          </a:p>
          <a:p>
            <a:pPr marL="127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Limit negative externalities to the financial system</a:t>
            </a:r>
          </a:p>
          <a:p>
            <a:pPr marL="825750" lvl="1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SII criteria </a:t>
            </a:r>
            <a:r>
              <a:rPr lang="en-US" dirty="0"/>
              <a:t>(</a:t>
            </a:r>
            <a:r>
              <a:rPr lang="es-ES" dirty="0"/>
              <a:t>BCBS 2011, 2012</a:t>
            </a:r>
            <a:r>
              <a:rPr lang="es-ES" dirty="0" smtClean="0"/>
              <a:t>)</a:t>
            </a:r>
            <a:r>
              <a:rPr lang="en-US" b="0" dirty="0" smtClean="0"/>
              <a:t>: (1) size</a:t>
            </a:r>
            <a:r>
              <a:rPr lang="en-US" b="0" dirty="0"/>
              <a:t>; </a:t>
            </a:r>
            <a:r>
              <a:rPr lang="en-US" b="0" dirty="0" smtClean="0"/>
              <a:t>(1) importance</a:t>
            </a:r>
            <a:r>
              <a:rPr lang="en-US" b="0" dirty="0"/>
              <a:t>; </a:t>
            </a:r>
            <a:r>
              <a:rPr lang="en-US" b="0" dirty="0" smtClean="0"/>
              <a:t>(3) complexity</a:t>
            </a:r>
            <a:r>
              <a:rPr lang="en-US" b="0" dirty="0"/>
              <a:t>; </a:t>
            </a:r>
            <a:r>
              <a:rPr lang="en-US" b="0" dirty="0" smtClean="0"/>
              <a:t>(4) cross-border</a:t>
            </a:r>
            <a:r>
              <a:rPr lang="en-US" b="0" dirty="0"/>
              <a:t>; </a:t>
            </a:r>
            <a:r>
              <a:rPr lang="en-US" b="0" dirty="0" smtClean="0"/>
              <a:t>(5) interconnectedness.</a:t>
            </a:r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517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introduction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>
          <a:xfrm>
            <a:off x="316923" y="980728"/>
            <a:ext cx="8517503" cy="485906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    Are these SII buffers really able to reduce the systemic risk of entities?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Previous related literature has been focused on 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dirty="0" smtClean="0"/>
              <a:t>Effect of countercyclical capital buffer (</a:t>
            </a:r>
            <a:r>
              <a:rPr lang="en-US" dirty="0" err="1" smtClean="0"/>
              <a:t>CCyB</a:t>
            </a:r>
            <a:r>
              <a:rPr lang="en-US" dirty="0" smtClean="0"/>
              <a:t>) on credit supply: </a:t>
            </a:r>
            <a:r>
              <a:rPr lang="en-US" b="0" dirty="0" err="1" smtClean="0"/>
              <a:t>Drehmann</a:t>
            </a:r>
            <a:r>
              <a:rPr lang="en-US" b="0" dirty="0" smtClean="0"/>
              <a:t> and </a:t>
            </a:r>
            <a:r>
              <a:rPr lang="en-US" b="0" dirty="0" err="1" smtClean="0"/>
              <a:t>Gambacorta</a:t>
            </a:r>
            <a:r>
              <a:rPr lang="en-US" b="0" dirty="0" smtClean="0"/>
              <a:t> (2012); </a:t>
            </a:r>
            <a:r>
              <a:rPr lang="en-US" b="0" dirty="0" err="1" smtClean="0"/>
              <a:t>Aiyar</a:t>
            </a:r>
            <a:r>
              <a:rPr lang="en-US" b="0" dirty="0" smtClean="0"/>
              <a:t> et al. (2014, 2016); Jimenez and </a:t>
            </a:r>
            <a:r>
              <a:rPr lang="en-US" b="0" dirty="0" err="1" smtClean="0"/>
              <a:t>Saurina</a:t>
            </a:r>
            <a:r>
              <a:rPr lang="en-US" b="0" dirty="0" smtClean="0"/>
              <a:t> (2017)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b="0" dirty="0" smtClean="0"/>
              <a:t> </a:t>
            </a:r>
            <a:r>
              <a:rPr lang="en-US" dirty="0" smtClean="0"/>
              <a:t>Effect of O-SII buffer on lending </a:t>
            </a:r>
            <a:r>
              <a:rPr lang="en-US" b="0" dirty="0" smtClean="0"/>
              <a:t>[</a:t>
            </a:r>
            <a:r>
              <a:rPr lang="en-US" b="0" dirty="0" err="1" smtClean="0"/>
              <a:t>Cappelletti</a:t>
            </a:r>
            <a:r>
              <a:rPr lang="en-US" b="0" dirty="0" smtClean="0"/>
              <a:t> et al. (2019), </a:t>
            </a:r>
            <a:r>
              <a:rPr lang="en-US" b="0" dirty="0" err="1" smtClean="0"/>
              <a:t>Reghezza</a:t>
            </a:r>
            <a:r>
              <a:rPr lang="en-US" b="0" dirty="0" smtClean="0"/>
              <a:t> et al. (2020)] </a:t>
            </a:r>
            <a:r>
              <a:rPr lang="en-US" dirty="0" smtClean="0"/>
              <a:t>, CET1 ratio </a:t>
            </a:r>
            <a:r>
              <a:rPr lang="en-US" b="0" dirty="0" smtClean="0"/>
              <a:t>[</a:t>
            </a:r>
            <a:r>
              <a:rPr lang="en-US" b="0" dirty="0" err="1" smtClean="0"/>
              <a:t>Dautović</a:t>
            </a:r>
            <a:r>
              <a:rPr lang="en-US" b="0" dirty="0" smtClean="0"/>
              <a:t> (2020)] </a:t>
            </a:r>
            <a:r>
              <a:rPr lang="en-US" dirty="0" smtClean="0"/>
              <a:t>, and CDS spreads </a:t>
            </a:r>
            <a:r>
              <a:rPr lang="en-US" b="0" dirty="0" smtClean="0"/>
              <a:t>[</a:t>
            </a:r>
            <a:r>
              <a:rPr lang="en-US" b="0" dirty="0" err="1" smtClean="0"/>
              <a:t>Andries</a:t>
            </a:r>
            <a:r>
              <a:rPr lang="en-US" b="0" dirty="0" smtClean="0"/>
              <a:t> et al. (2020), </a:t>
            </a:r>
            <a:r>
              <a:rPr lang="en-US" b="0" dirty="0" err="1" smtClean="0"/>
              <a:t>Gündüz</a:t>
            </a:r>
            <a:r>
              <a:rPr lang="en-US" b="0" dirty="0" smtClean="0"/>
              <a:t> (2020)] 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dirty="0" smtClean="0"/>
              <a:t>Effect of higher capital requirements on systemic risk: </a:t>
            </a:r>
            <a:r>
              <a:rPr lang="en-US" b="0" dirty="0" err="1" smtClean="0"/>
              <a:t>Bostandzic</a:t>
            </a:r>
            <a:r>
              <a:rPr lang="en-US" b="0" dirty="0" smtClean="0"/>
              <a:t> et al. (2021), </a:t>
            </a:r>
            <a:r>
              <a:rPr lang="en-US" b="0" dirty="0" err="1" smtClean="0"/>
              <a:t>Dautović</a:t>
            </a:r>
            <a:r>
              <a:rPr lang="en-US" b="0" dirty="0" smtClean="0"/>
              <a:t> (2020)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…</a:t>
            </a:r>
            <a:r>
              <a:rPr lang="en-US" u="sng" dirty="0" smtClean="0"/>
              <a:t>Scarce</a:t>
            </a:r>
            <a:r>
              <a:rPr lang="en-US" dirty="0" smtClean="0"/>
              <a:t> evidence and somewhat </a:t>
            </a:r>
            <a:r>
              <a:rPr lang="en-US" u="sng" dirty="0" smtClean="0"/>
              <a:t>contradictory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8" name="Rectángulo 7"/>
          <p:cNvSpPr/>
          <p:nvPr/>
        </p:nvSpPr>
        <p:spPr>
          <a:xfrm>
            <a:off x="484233" y="1108689"/>
            <a:ext cx="8097171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439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objective of this paper:</a:t>
            </a:r>
          </a:p>
          <a:p>
            <a:endParaRPr lang="en-US" dirty="0"/>
          </a:p>
          <a:p>
            <a:pPr marL="882900" lvl="1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nvestigate </a:t>
            </a:r>
            <a:r>
              <a:rPr lang="en-US" dirty="0">
                <a:solidFill>
                  <a:schemeClr val="tx1"/>
                </a:solidFill>
              </a:rPr>
              <a:t>whether imposing higher capital buffers on </a:t>
            </a:r>
            <a:r>
              <a:rPr lang="en-US" b="1" dirty="0"/>
              <a:t>G-SIB or O-SII reduce</a:t>
            </a:r>
            <a:r>
              <a:rPr lang="en-US" dirty="0">
                <a:solidFill>
                  <a:schemeClr val="tx1"/>
                </a:solidFill>
              </a:rPr>
              <a:t> their contribution to the </a:t>
            </a:r>
            <a:r>
              <a:rPr lang="en-US" b="1" dirty="0"/>
              <a:t>systemic </a:t>
            </a:r>
            <a:r>
              <a:rPr lang="en-US" b="1" dirty="0" smtClean="0"/>
              <a:t>risk </a:t>
            </a:r>
            <a:r>
              <a:rPr lang="en-US" dirty="0">
                <a:solidFill>
                  <a:schemeClr val="tx1"/>
                </a:solidFill>
              </a:rPr>
              <a:t>for a sample </a:t>
            </a:r>
            <a:r>
              <a:rPr lang="en-US" dirty="0" smtClean="0">
                <a:solidFill>
                  <a:schemeClr val="tx1"/>
                </a:solidFill>
              </a:rPr>
              <a:t>of European banks </a:t>
            </a:r>
            <a:endParaRPr lang="en-US" dirty="0">
              <a:solidFill>
                <a:schemeClr val="tx1"/>
              </a:solidFill>
            </a:endParaRPr>
          </a:p>
          <a:p>
            <a:pPr marL="882900" lvl="1" indent="-342900">
              <a:buFont typeface="+mj-lt"/>
              <a:buAutoNum type="arabicPeriod"/>
            </a:pPr>
            <a:endParaRPr lang="en-US" dirty="0"/>
          </a:p>
          <a:p>
            <a:pPr marL="882900" lvl="1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nalyze what </a:t>
            </a:r>
            <a:r>
              <a:rPr lang="en-US" dirty="0">
                <a:solidFill>
                  <a:schemeClr val="tx1"/>
                </a:solidFill>
              </a:rPr>
              <a:t>are the </a:t>
            </a:r>
            <a:r>
              <a:rPr lang="en-US" b="1" dirty="0"/>
              <a:t>adjustment </a:t>
            </a:r>
            <a:r>
              <a:rPr lang="en-US" b="1" dirty="0" smtClean="0"/>
              <a:t>mechanisms</a:t>
            </a:r>
            <a:r>
              <a:rPr lang="en-US" dirty="0" smtClean="0"/>
              <a:t> </a:t>
            </a: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dirty="0" smtClean="0">
                <a:solidFill>
                  <a:schemeClr val="tx1"/>
                </a:solidFill>
              </a:rPr>
              <a:t>this 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46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objective of this paper:</a:t>
            </a:r>
          </a:p>
          <a:p>
            <a:endParaRPr lang="en-US" dirty="0"/>
          </a:p>
          <a:p>
            <a:pPr marL="882900" lvl="1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nvestigate </a:t>
            </a:r>
            <a:r>
              <a:rPr lang="en-US" dirty="0">
                <a:solidFill>
                  <a:schemeClr val="tx1"/>
                </a:solidFill>
              </a:rPr>
              <a:t>whether imposing higher capital buffers on </a:t>
            </a:r>
            <a:r>
              <a:rPr lang="en-US" b="1" dirty="0"/>
              <a:t>G-SIB or O-SII reduce</a:t>
            </a:r>
            <a:r>
              <a:rPr lang="en-US" dirty="0">
                <a:solidFill>
                  <a:schemeClr val="tx1"/>
                </a:solidFill>
              </a:rPr>
              <a:t> their contribution to the </a:t>
            </a:r>
            <a:r>
              <a:rPr lang="en-US" b="1" dirty="0"/>
              <a:t>systemic </a:t>
            </a:r>
            <a:r>
              <a:rPr lang="en-US" b="1" dirty="0" smtClean="0"/>
              <a:t>risk </a:t>
            </a:r>
            <a:r>
              <a:rPr lang="en-US" dirty="0">
                <a:solidFill>
                  <a:schemeClr val="tx1"/>
                </a:solidFill>
              </a:rPr>
              <a:t>for a sample </a:t>
            </a:r>
            <a:r>
              <a:rPr lang="en-US" dirty="0" smtClean="0">
                <a:solidFill>
                  <a:schemeClr val="tx1"/>
                </a:solidFill>
              </a:rPr>
              <a:t>of European banks </a:t>
            </a:r>
            <a:endParaRPr lang="en-US" dirty="0">
              <a:solidFill>
                <a:schemeClr val="tx1"/>
              </a:solidFill>
            </a:endParaRPr>
          </a:p>
          <a:p>
            <a:pPr marL="882900" lvl="1" indent="-342900">
              <a:buFont typeface="+mj-lt"/>
              <a:buAutoNum type="arabicPeriod"/>
            </a:pPr>
            <a:endParaRPr lang="en-US" dirty="0"/>
          </a:p>
          <a:p>
            <a:pPr marL="882900" lvl="1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nalyze what </a:t>
            </a:r>
            <a:r>
              <a:rPr lang="en-US" dirty="0">
                <a:solidFill>
                  <a:schemeClr val="tx1"/>
                </a:solidFill>
              </a:rPr>
              <a:t>are the </a:t>
            </a:r>
            <a:r>
              <a:rPr lang="en-US" b="1" dirty="0"/>
              <a:t>adjustment </a:t>
            </a:r>
            <a:r>
              <a:rPr lang="en-US" b="1" dirty="0" smtClean="0"/>
              <a:t>mechanisms</a:t>
            </a:r>
            <a:r>
              <a:rPr lang="en-US" dirty="0" smtClean="0"/>
              <a:t> </a:t>
            </a: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dirty="0" smtClean="0">
                <a:solidFill>
                  <a:schemeClr val="tx1"/>
                </a:solidFill>
              </a:rPr>
              <a:t>this 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marL="0" lvl="1"/>
            <a:r>
              <a:rPr lang="en-US" b="1" dirty="0">
                <a:solidFill>
                  <a:schemeClr val="tx1"/>
                </a:solidFill>
              </a:rPr>
              <a:t>Main results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pPr marL="0" lvl="1"/>
            <a:endParaRPr lang="en-US" b="1" dirty="0" smtClean="0">
              <a:solidFill>
                <a:schemeClr val="tx1"/>
              </a:solidFill>
            </a:endParaRPr>
          </a:p>
          <a:p>
            <a:pPr marL="882900" lvl="1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SII buffers </a:t>
            </a:r>
            <a:r>
              <a:rPr lang="en-US" dirty="0" smtClean="0">
                <a:solidFill>
                  <a:schemeClr val="tx1"/>
                </a:solidFill>
              </a:rPr>
              <a:t>do </a:t>
            </a:r>
            <a:r>
              <a:rPr lang="en-US" dirty="0">
                <a:solidFill>
                  <a:schemeClr val="tx1"/>
                </a:solidFill>
              </a:rPr>
              <a:t>decrease the systemic risk of </a:t>
            </a:r>
            <a:r>
              <a:rPr lang="en-US" dirty="0" smtClean="0">
                <a:solidFill>
                  <a:schemeClr val="tx1"/>
                </a:solidFill>
              </a:rPr>
              <a:t>European banks in the medium term</a:t>
            </a:r>
          </a:p>
          <a:p>
            <a:pPr marL="882900" lvl="1" indent="-342900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pPr marL="8829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Increase in equity appears as an important </a:t>
            </a:r>
            <a:r>
              <a:rPr lang="en-US" dirty="0" err="1" smtClean="0">
                <a:solidFill>
                  <a:schemeClr val="tx1"/>
                </a:solidFill>
              </a:rPr>
              <a:t>chanel</a:t>
            </a:r>
            <a:endParaRPr lang="en-US" dirty="0" smtClean="0">
              <a:solidFill>
                <a:schemeClr val="tx1"/>
              </a:solidFill>
            </a:endParaRPr>
          </a:p>
          <a:p>
            <a:pPr marL="882900" lvl="1" indent="-342900">
              <a:buFont typeface="+mj-lt"/>
              <a:buAutoNum type="arabicPeriod"/>
            </a:pPr>
            <a:endParaRPr lang="es-ES" dirty="0">
              <a:solidFill>
                <a:schemeClr val="tx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00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measure systemic risk of </a:t>
            </a:r>
            <a:r>
              <a:rPr lang="en-GB" dirty="0" smtClean="0"/>
              <a:t>SII?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 err="1" smtClean="0"/>
              <a:t>Market</a:t>
            </a:r>
            <a:r>
              <a:rPr lang="es-ES_tradnl" dirty="0" smtClean="0"/>
              <a:t> </a:t>
            </a:r>
            <a:r>
              <a:rPr lang="es-ES_tradnl" dirty="0" err="1" smtClean="0"/>
              <a:t>based</a:t>
            </a:r>
            <a:r>
              <a:rPr lang="es-ES_tradnl" dirty="0" smtClean="0"/>
              <a:t> - </a:t>
            </a:r>
            <a:r>
              <a:rPr lang="es-ES_tradnl" dirty="0" err="1" smtClean="0"/>
              <a:t>systemic</a:t>
            </a:r>
            <a:r>
              <a:rPr lang="es-ES_tradnl" dirty="0" smtClean="0"/>
              <a:t> </a:t>
            </a:r>
            <a:r>
              <a:rPr lang="es-ES_tradnl" dirty="0" err="1" smtClean="0"/>
              <a:t>risk</a:t>
            </a:r>
            <a:r>
              <a:rPr lang="es-ES_tradnl" dirty="0" smtClean="0"/>
              <a:t> </a:t>
            </a:r>
            <a:r>
              <a:rPr lang="es-ES_tradnl" dirty="0" err="1" smtClean="0"/>
              <a:t>measures</a:t>
            </a:r>
            <a:endParaRPr lang="es-ES_tradnl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>
          <a:xfrm>
            <a:off x="301271" y="1234232"/>
            <a:ext cx="8517503" cy="478705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Systemic </a:t>
            </a:r>
            <a:r>
              <a:rPr lang="en-US" dirty="0"/>
              <a:t>risk </a:t>
            </a:r>
            <a:r>
              <a:rPr lang="en-US" dirty="0" smtClean="0"/>
              <a:t>is multidimensional and difficult to capture </a:t>
            </a:r>
            <a:r>
              <a:rPr lang="en-US" dirty="0"/>
              <a:t>in a unique, compact </a:t>
            </a:r>
            <a:r>
              <a:rPr lang="en-US" dirty="0" smtClean="0"/>
              <a:t>framework (Hansen</a:t>
            </a:r>
            <a:r>
              <a:rPr lang="en-US" dirty="0"/>
              <a:t>, </a:t>
            </a:r>
            <a:r>
              <a:rPr lang="en-US" dirty="0" smtClean="0"/>
              <a:t>2014)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Several measures explore the </a:t>
            </a:r>
            <a:r>
              <a:rPr lang="en-US" dirty="0"/>
              <a:t>s</a:t>
            </a:r>
            <a:r>
              <a:rPr lang="en-US" dirty="0" smtClean="0"/>
              <a:t>ystemic importance of individual institutions: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/>
              <a:t>Purely market-based indicators: </a:t>
            </a:r>
          </a:p>
          <a:p>
            <a:pPr marL="825750" lvl="1" indent="-285750" algn="just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</a:rPr>
              <a:t>VaR</a:t>
            </a:r>
            <a:r>
              <a:rPr lang="en-US" dirty="0" smtClean="0"/>
              <a:t> Adams et al. (2014</a:t>
            </a:r>
            <a:r>
              <a:rPr lang="en-US" dirty="0"/>
              <a:t>); </a:t>
            </a:r>
            <a:r>
              <a:rPr lang="en-US" dirty="0" smtClean="0"/>
              <a:t>White et al. (2015) </a:t>
            </a:r>
          </a:p>
          <a:p>
            <a:pPr marL="825750" lvl="1" indent="-285750" algn="just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b="1" dirty="0" err="1" smtClean="0">
                <a:solidFill>
                  <a:schemeClr val="tx1"/>
                </a:solidFill>
              </a:rPr>
              <a:t>CoVaR</a:t>
            </a:r>
            <a:r>
              <a:rPr lang="en-US" dirty="0" smtClean="0"/>
              <a:t> Adrian </a:t>
            </a:r>
            <a:r>
              <a:rPr lang="en-US" dirty="0"/>
              <a:t>and </a:t>
            </a:r>
            <a:r>
              <a:rPr lang="en-US" dirty="0" err="1"/>
              <a:t>Brunnermeier</a:t>
            </a:r>
            <a:r>
              <a:rPr lang="en-US" dirty="0"/>
              <a:t> (2016); Castro and Ferrari (2014</a:t>
            </a:r>
            <a:r>
              <a:rPr lang="en-US" dirty="0" smtClean="0"/>
              <a:t>)</a:t>
            </a:r>
          </a:p>
          <a:p>
            <a:pPr marL="825750" lvl="1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M</a:t>
            </a:r>
            <a:r>
              <a:rPr lang="en-US" dirty="0" smtClean="0"/>
              <a:t>arket </a:t>
            </a:r>
            <a:r>
              <a:rPr lang="en-US" dirty="0"/>
              <a:t>+ balance sheet information: </a:t>
            </a:r>
            <a:endParaRPr lang="en-US" dirty="0" smtClean="0"/>
          </a:p>
          <a:p>
            <a:pPr marL="825750" lvl="1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SRISK</a:t>
            </a:r>
            <a:r>
              <a:rPr lang="en-US" dirty="0" smtClean="0"/>
              <a:t> Acharya et al. (2012</a:t>
            </a:r>
            <a:r>
              <a:rPr lang="en-US" dirty="0"/>
              <a:t>); </a:t>
            </a:r>
            <a:r>
              <a:rPr lang="en-US" dirty="0" err="1"/>
              <a:t>Brownlees</a:t>
            </a:r>
            <a:r>
              <a:rPr lang="en-US" dirty="0"/>
              <a:t> and Engle (2017</a:t>
            </a:r>
            <a:r>
              <a:rPr lang="en-US" dirty="0" smtClean="0"/>
              <a:t>)</a:t>
            </a:r>
          </a:p>
          <a:p>
            <a:pPr marL="825750" lvl="1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SES</a:t>
            </a:r>
            <a:r>
              <a:rPr lang="en-US" dirty="0" smtClean="0"/>
              <a:t> Acharya et al. (2017) </a:t>
            </a:r>
          </a:p>
          <a:p>
            <a:endParaRPr lang="es-ES_tradnl" b="0" dirty="0"/>
          </a:p>
          <a:p>
            <a:endParaRPr lang="es-ES_tradnl" b="0" dirty="0"/>
          </a:p>
        </p:txBody>
      </p:sp>
      <p:sp>
        <p:nvSpPr>
          <p:cNvPr id="8" name="Marcador de contenido 6"/>
          <p:cNvSpPr txBox="1">
            <a:spLocks/>
          </p:cNvSpPr>
          <p:nvPr/>
        </p:nvSpPr>
        <p:spPr>
          <a:xfrm>
            <a:off x="596686" y="5877272"/>
            <a:ext cx="8517503" cy="1440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B35C48"/>
                </a:solidFill>
                <a:latin typeface="+mn-lt"/>
                <a:ea typeface="+mn-ea"/>
                <a:cs typeface="+mn-cs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measure systemic risk of </a:t>
            </a:r>
            <a:r>
              <a:rPr lang="en-GB" dirty="0" smtClean="0"/>
              <a:t>SII?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SRISK (</a:t>
            </a:r>
            <a:r>
              <a:rPr lang="en-US" dirty="0" err="1" smtClean="0"/>
              <a:t>Brownless</a:t>
            </a:r>
            <a:r>
              <a:rPr lang="en-US" dirty="0" smtClean="0"/>
              <a:t> </a:t>
            </a:r>
            <a:r>
              <a:rPr lang="en-US" dirty="0"/>
              <a:t>and Engle, </a:t>
            </a:r>
            <a:r>
              <a:rPr lang="en-US" dirty="0" smtClean="0"/>
              <a:t>2017)</a:t>
            </a:r>
            <a:endParaRPr lang="es-ES_trad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Marcador de contenido 6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3901" y="1009912"/>
                <a:ext cx="8517503" cy="5083384"/>
              </a:xfrm>
            </p:spPr>
            <p:txBody>
              <a:bodyPr/>
              <a:lstStyle/>
              <a:p>
                <a:pPr lvl="1" algn="just"/>
                <a:r>
                  <a:rPr lang="en-US" dirty="0" smtClean="0">
                    <a:solidFill>
                      <a:schemeClr val="tx1"/>
                    </a:solidFill>
                  </a:rPr>
                  <a:t>SRISK measures expected capital shortfall </a:t>
                </a:r>
                <a:r>
                  <a:rPr lang="es-ES" dirty="0" smtClean="0">
                    <a:solidFill>
                      <a:schemeClr val="tx1"/>
                    </a:solidFill>
                  </a:rPr>
                  <a:t>of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a bank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when </a:t>
                </a:r>
                <a:r>
                  <a:rPr lang="en-US" dirty="0">
                    <a:solidFill>
                      <a:schemeClr val="tx1"/>
                    </a:solidFill>
                  </a:rPr>
                  <a:t>there is a crisis affecting whole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financial system:  </a:t>
                </a:r>
              </a:p>
              <a:p>
                <a:pPr lvl="1" algn="ctr"/>
                <a:endParaRPr lang="en-GB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algn="ctr"/>
                <a:r>
                  <a:rPr lang="en-GB" dirty="0" smtClean="0">
                    <a:solidFill>
                      <a:schemeClr val="tx1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𝑆𝑅𝐼𝑆</m:t>
                    </m:r>
                    <m:sSub>
                      <m:sSub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s-E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E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𝐶𝑆</m:t>
                                </m:r>
                              </m:e>
                              <m:sub>
                                <m: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s-E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	</a:t>
                </a:r>
              </a:p>
              <a:p>
                <a:pPr lvl="1" algn="ctr"/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lvl="1" algn="ctr"/>
                <a:r>
                  <a:rPr lang="es-ES" dirty="0" smtClean="0">
                    <a:solidFill>
                      <a:schemeClr val="tx1"/>
                    </a:solidFill>
                  </a:rPr>
                  <a:t>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𝐶𝑆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E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𝑀𝑉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</m:e>
                    </m:d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𝑀𝑉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      	</a:t>
                </a:r>
              </a:p>
              <a:p>
                <a:pPr lvl="1" algn="ctr"/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b="1" i="0" dirty="0" smtClean="0">
                    <a:solidFill>
                      <a:schemeClr val="tx1"/>
                    </a:solidFill>
                  </a:rPr>
                  <a:t>CS</a:t>
                </a:r>
                <a:r>
                  <a:rPr lang="en-US" i="0" dirty="0">
                    <a:solidFill>
                      <a:schemeClr val="tx1"/>
                    </a:solidFill>
                  </a:rPr>
                  <a:t>: Capital </a:t>
                </a:r>
                <a:r>
                  <a:rPr lang="en-US" i="0" dirty="0" smtClean="0">
                    <a:solidFill>
                      <a:schemeClr val="tx1"/>
                    </a:solidFill>
                  </a:rPr>
                  <a:t>shortfall</a:t>
                </a:r>
                <a:r>
                  <a:rPr lang="en-US" i="0" dirty="0" smtClean="0"/>
                  <a:t>;</a:t>
                </a:r>
                <a:r>
                  <a:rPr lang="en-US" i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i="0" dirty="0">
                    <a:solidFill>
                      <a:schemeClr val="tx1"/>
                    </a:solidFill>
                  </a:rPr>
                  <a:t>D</a:t>
                </a:r>
                <a:r>
                  <a:rPr lang="en-US" i="0" dirty="0">
                    <a:solidFill>
                      <a:schemeClr val="tx1"/>
                    </a:solidFill>
                  </a:rPr>
                  <a:t>: </a:t>
                </a:r>
                <a:r>
                  <a:rPr lang="en-US" i="0" dirty="0" smtClean="0">
                    <a:solidFill>
                      <a:schemeClr val="tx1"/>
                    </a:solidFill>
                  </a:rPr>
                  <a:t>Book </a:t>
                </a:r>
                <a:r>
                  <a:rPr lang="en-US" i="0" dirty="0">
                    <a:solidFill>
                      <a:schemeClr val="tx1"/>
                    </a:solidFill>
                  </a:rPr>
                  <a:t>value of liabilities; </a:t>
                </a:r>
                <a:r>
                  <a:rPr lang="en-US" b="1" i="0" dirty="0">
                    <a:solidFill>
                      <a:schemeClr val="tx1"/>
                    </a:solidFill>
                  </a:rPr>
                  <a:t>MV</a:t>
                </a:r>
                <a:r>
                  <a:rPr lang="en-US" i="0" dirty="0">
                    <a:solidFill>
                      <a:schemeClr val="tx1"/>
                    </a:solidFill>
                  </a:rPr>
                  <a:t>: Market value; </a:t>
                </a:r>
                <a:r>
                  <a:rPr lang="en-US" i="0" dirty="0" smtClean="0">
                    <a:solidFill>
                      <a:schemeClr val="tx1"/>
                    </a:solidFill>
                  </a:rPr>
                  <a:t>      </a:t>
                </a:r>
                <a:r>
                  <a:rPr lang="en-US" b="1" i="0" dirty="0" smtClean="0">
                    <a:solidFill>
                      <a:schemeClr val="tx1"/>
                    </a:solidFill>
                  </a:rPr>
                  <a:t>k</a:t>
                </a:r>
                <a:r>
                  <a:rPr lang="en-US" i="0" dirty="0" smtClean="0">
                    <a:solidFill>
                      <a:schemeClr val="tx1"/>
                    </a:solidFill>
                  </a:rPr>
                  <a:t>: Prudential capital ratio; </a:t>
                </a:r>
                <a:r>
                  <a:rPr lang="en-US" b="1" i="0" dirty="0" smtClean="0">
                    <a:solidFill>
                      <a:schemeClr val="tx1"/>
                    </a:solidFill>
                  </a:rPr>
                  <a:t>R</a:t>
                </a:r>
                <a:r>
                  <a:rPr lang="en-US" b="1" i="0" baseline="-25000" dirty="0" smtClean="0">
                    <a:solidFill>
                      <a:schemeClr val="tx1"/>
                    </a:solidFill>
                  </a:rPr>
                  <a:t>m</a:t>
                </a:r>
                <a:r>
                  <a:rPr lang="en-US" b="1" i="0" dirty="0" smtClean="0"/>
                  <a:t>: </a:t>
                </a:r>
                <a:r>
                  <a:rPr lang="en-US" i="0" dirty="0" smtClean="0"/>
                  <a:t>Market </a:t>
                </a:r>
                <a:r>
                  <a:rPr lang="en-US" i="0" dirty="0"/>
                  <a:t>return between </a:t>
                </a:r>
                <a:r>
                  <a:rPr lang="en-US" dirty="0"/>
                  <a:t>t + 1 </a:t>
                </a:r>
                <a:r>
                  <a:rPr lang="en-US" i="0" dirty="0"/>
                  <a:t>and </a:t>
                </a:r>
                <a:r>
                  <a:rPr lang="en-US" dirty="0"/>
                  <a:t>t + </a:t>
                </a:r>
                <a:r>
                  <a:rPr lang="en-US" dirty="0" smtClean="0"/>
                  <a:t>h</a:t>
                </a:r>
                <a:r>
                  <a:rPr lang="en-US" i="0" dirty="0" smtClean="0"/>
                  <a:t>;       </a:t>
                </a:r>
                <a:r>
                  <a:rPr lang="en-US" b="1" i="0" dirty="0" smtClean="0"/>
                  <a:t>C</a:t>
                </a:r>
                <a:r>
                  <a:rPr lang="en-US" i="0" dirty="0" smtClean="0"/>
                  <a:t>: Threshold </a:t>
                </a:r>
                <a:r>
                  <a:rPr lang="en-US" i="0" dirty="0"/>
                  <a:t>for market decline over time horizon </a:t>
                </a:r>
                <a:r>
                  <a:rPr lang="en-US" dirty="0" smtClean="0"/>
                  <a:t>h</a:t>
                </a:r>
                <a:r>
                  <a:rPr lang="en-US" i="0" dirty="0" smtClean="0"/>
                  <a:t>, defining a crisis.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2"/>
                <a:endParaRPr lang="en-US" b="1" i="0" dirty="0"/>
              </a:p>
              <a:p>
                <a:pPr lvl="2"/>
                <a:endParaRPr lang="en-US" b="1" i="0" dirty="0" smtClean="0"/>
              </a:p>
              <a:p>
                <a:pPr lvl="2"/>
                <a:endParaRPr lang="en-US" b="1" i="0" dirty="0" smtClean="0"/>
              </a:p>
              <a:p>
                <a:pPr lvl="2"/>
                <a:endParaRPr lang="en-US" b="1" i="0" dirty="0" smtClean="0"/>
              </a:p>
              <a:p>
                <a:endParaRPr lang="es-ES_tradnl" b="0" dirty="0"/>
              </a:p>
            </p:txBody>
          </p:sp>
        </mc:Choice>
        <mc:Fallback>
          <p:sp>
            <p:nvSpPr>
              <p:cNvPr id="7" name="Marcador de contenido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3901" y="1009912"/>
                <a:ext cx="8517503" cy="5083384"/>
              </a:xfrm>
              <a:blipFill>
                <a:blip r:embed="rId3"/>
                <a:stretch>
                  <a:fillRect t="-1079" r="-14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arcador de contenido 6"/>
          <p:cNvSpPr txBox="1">
            <a:spLocks/>
          </p:cNvSpPr>
          <p:nvPr/>
        </p:nvSpPr>
        <p:spPr>
          <a:xfrm>
            <a:off x="596686" y="5877272"/>
            <a:ext cx="8517503" cy="1440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kern="1200">
                <a:solidFill>
                  <a:srgbClr val="B35C48"/>
                </a:solidFill>
                <a:latin typeface="+mn-lt"/>
                <a:ea typeface="+mn-ea"/>
                <a:cs typeface="+mn-cs"/>
              </a:defRPr>
            </a:lvl2pPr>
            <a:lvl3pPr marL="9900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280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.PORTADA">
  <a:themeElements>
    <a:clrScheme name="Personalizado 28">
      <a:dk1>
        <a:sysClr val="windowText" lastClr="000000"/>
      </a:dk1>
      <a:lt1>
        <a:sysClr val="window" lastClr="FFFFFF"/>
      </a:lt1>
      <a:dk2>
        <a:srgbClr val="B2967A"/>
      </a:dk2>
      <a:lt2>
        <a:srgbClr val="B94105"/>
      </a:lt2>
      <a:accent1>
        <a:srgbClr val="B35C48"/>
      </a:accent1>
      <a:accent2>
        <a:srgbClr val="858585"/>
      </a:accent2>
      <a:accent3>
        <a:srgbClr val="DE9738"/>
      </a:accent3>
      <a:accent4>
        <a:srgbClr val="643C28"/>
      </a:accent4>
      <a:accent5>
        <a:srgbClr val="D6AB98"/>
      </a:accent5>
      <a:accent6>
        <a:srgbClr val="C39269"/>
      </a:accent6>
      <a:hlink>
        <a:srgbClr val="B35C48"/>
      </a:hlink>
      <a:folHlink>
        <a:srgbClr val="800080"/>
      </a:folHlink>
    </a:clrScheme>
    <a:fontScheme name="Presentacion_fondo_blanco_1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n_blanca.potx" id="{B5E0418E-4C07-4A5B-AF74-E2BB7761E0E4}" vid="{85899C9A-6FA9-4CC3-B221-661C04CF986B}"/>
    </a:ext>
  </a:extLst>
</a:theme>
</file>

<file path=ppt/theme/theme2.xml><?xml version="1.0" encoding="utf-8"?>
<a:theme xmlns:a="http://schemas.openxmlformats.org/drawingml/2006/main" name="2.INDICE">
  <a:themeElements>
    <a:clrScheme name="Corporativo">
      <a:dk1>
        <a:sysClr val="windowText" lastClr="000000"/>
      </a:dk1>
      <a:lt1>
        <a:sysClr val="window" lastClr="FFFFFF"/>
      </a:lt1>
      <a:dk2>
        <a:srgbClr val="B2967A"/>
      </a:dk2>
      <a:lt2>
        <a:srgbClr val="B94105"/>
      </a:lt2>
      <a:accent1>
        <a:srgbClr val="B35C48"/>
      </a:accent1>
      <a:accent2>
        <a:srgbClr val="858585"/>
      </a:accent2>
      <a:accent3>
        <a:srgbClr val="DE9738"/>
      </a:accent3>
      <a:accent4>
        <a:srgbClr val="643C28"/>
      </a:accent4>
      <a:accent5>
        <a:srgbClr val="D6AB98"/>
      </a:accent5>
      <a:accent6>
        <a:srgbClr val="C39269"/>
      </a:accent6>
      <a:hlink>
        <a:srgbClr val="B35C48"/>
      </a:hlink>
      <a:folHlink>
        <a:srgbClr val="800080"/>
      </a:folHlink>
    </a:clrScheme>
    <a:fontScheme name="Corporativo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n_blanca.potx" id="{B5E0418E-4C07-4A5B-AF74-E2BB7761E0E4}" vid="{7449D766-AF7C-4B9D-AD99-B0043CD6316D}"/>
    </a:ext>
  </a:extLst>
</a:theme>
</file>

<file path=ppt/theme/theme3.xml><?xml version="1.0" encoding="utf-8"?>
<a:theme xmlns:a="http://schemas.openxmlformats.org/drawingml/2006/main" name="3.CONTENIDO">
  <a:themeElements>
    <a:clrScheme name="Corporativo">
      <a:dk1>
        <a:sysClr val="windowText" lastClr="000000"/>
      </a:dk1>
      <a:lt1>
        <a:sysClr val="window" lastClr="FFFFFF"/>
      </a:lt1>
      <a:dk2>
        <a:srgbClr val="B2967A"/>
      </a:dk2>
      <a:lt2>
        <a:srgbClr val="B94105"/>
      </a:lt2>
      <a:accent1>
        <a:srgbClr val="B35C48"/>
      </a:accent1>
      <a:accent2>
        <a:srgbClr val="858585"/>
      </a:accent2>
      <a:accent3>
        <a:srgbClr val="DE9738"/>
      </a:accent3>
      <a:accent4>
        <a:srgbClr val="643C28"/>
      </a:accent4>
      <a:accent5>
        <a:srgbClr val="D6AB98"/>
      </a:accent5>
      <a:accent6>
        <a:srgbClr val="C39269"/>
      </a:accent6>
      <a:hlink>
        <a:srgbClr val="B35C48"/>
      </a:hlink>
      <a:folHlink>
        <a:srgbClr val="800080"/>
      </a:folHlink>
    </a:clrScheme>
    <a:fontScheme name="Corporativo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marR="0" indent="0" algn="l" defTabSz="914400" rtl="0" eaLnBrk="1" fontAlgn="auto" latinLnBrk="0" hangingPunct="1">
          <a:lnSpc>
            <a:spcPts val="2160"/>
          </a:lnSpc>
          <a:spcBef>
            <a:spcPts val="0"/>
          </a:spcBef>
          <a:spcAft>
            <a:spcPts val="432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dE Neue Helvetica 55 Roman" pitchFamily="34" charset="0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on_blanca.potx" id="{B5E0418E-4C07-4A5B-AF74-E2BB7761E0E4}" vid="{7D23D54A-17FB-4AB5-A213-B512A26FD4FD}"/>
    </a:ext>
  </a:extLst>
</a:theme>
</file>

<file path=ppt/theme/theme4.xml><?xml version="1.0" encoding="utf-8"?>
<a:theme xmlns:a="http://schemas.openxmlformats.org/drawingml/2006/main" name="4.CIERRE">
  <a:themeElements>
    <a:clrScheme name="Personalizado 29">
      <a:dk1>
        <a:sysClr val="windowText" lastClr="000000"/>
      </a:dk1>
      <a:lt1>
        <a:sysClr val="window" lastClr="FFFFFF"/>
      </a:lt1>
      <a:dk2>
        <a:srgbClr val="B2967A"/>
      </a:dk2>
      <a:lt2>
        <a:srgbClr val="B94105"/>
      </a:lt2>
      <a:accent1>
        <a:srgbClr val="B35C48"/>
      </a:accent1>
      <a:accent2>
        <a:srgbClr val="858585"/>
      </a:accent2>
      <a:accent3>
        <a:srgbClr val="DE9738"/>
      </a:accent3>
      <a:accent4>
        <a:srgbClr val="643C28"/>
      </a:accent4>
      <a:accent5>
        <a:srgbClr val="D6AB98"/>
      </a:accent5>
      <a:accent6>
        <a:srgbClr val="C39269"/>
      </a:accent6>
      <a:hlink>
        <a:srgbClr val="B35C48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n_blanca.potx" id="{B5E0418E-4C07-4A5B-AF74-E2BB7761E0E4}" vid="{5A8A187B-AD0E-4E03-9596-169388DAA3C0}"/>
    </a:ext>
  </a:extLst>
</a:theme>
</file>

<file path=ppt/theme/theme5.xml><?xml version="1.0" encoding="utf-8"?>
<a:theme xmlns:a="http://schemas.openxmlformats.org/drawingml/2006/main" name="Tema de Office">
  <a:themeElements>
    <a:clrScheme name="Presentacion_fondo_blanco_1">
      <a:dk1>
        <a:srgbClr val="000000"/>
      </a:dk1>
      <a:lt1>
        <a:srgbClr val="FFFFFF"/>
      </a:lt1>
      <a:dk2>
        <a:srgbClr val="000000"/>
      </a:dk2>
      <a:lt2>
        <a:srgbClr val="D6AB98"/>
      </a:lt2>
      <a:accent1>
        <a:srgbClr val="B35C48"/>
      </a:accent1>
      <a:accent2>
        <a:srgbClr val="858585"/>
      </a:accent2>
      <a:accent3>
        <a:srgbClr val="FFFFFF"/>
      </a:accent3>
      <a:accent4>
        <a:srgbClr val="000000"/>
      </a:accent4>
      <a:accent5>
        <a:srgbClr val="D6B5B1"/>
      </a:accent5>
      <a:accent6>
        <a:srgbClr val="787878"/>
      </a:accent6>
      <a:hlink>
        <a:srgbClr val="3F3F3F"/>
      </a:hlink>
      <a:folHlink>
        <a:srgbClr val="643C28"/>
      </a:folHlink>
    </a:clrScheme>
    <a:fontScheme name="Presentacion_fondo_blanco_1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Presentacion_fondo_blanco_1">
      <a:dk1>
        <a:srgbClr val="000000"/>
      </a:dk1>
      <a:lt1>
        <a:srgbClr val="FFFFFF"/>
      </a:lt1>
      <a:dk2>
        <a:srgbClr val="000000"/>
      </a:dk2>
      <a:lt2>
        <a:srgbClr val="D6AB98"/>
      </a:lt2>
      <a:accent1>
        <a:srgbClr val="B35C48"/>
      </a:accent1>
      <a:accent2>
        <a:srgbClr val="858585"/>
      </a:accent2>
      <a:accent3>
        <a:srgbClr val="FFFFFF"/>
      </a:accent3>
      <a:accent4>
        <a:srgbClr val="000000"/>
      </a:accent4>
      <a:accent5>
        <a:srgbClr val="D6B5B1"/>
      </a:accent5>
      <a:accent6>
        <a:srgbClr val="787878"/>
      </a:accent6>
      <a:hlink>
        <a:srgbClr val="3F3F3F"/>
      </a:hlink>
      <a:folHlink>
        <a:srgbClr val="643C28"/>
      </a:folHlink>
    </a:clrScheme>
    <a:fontScheme name="Presentacion_fondo_blanco_1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ueva Paleta 2019">
    <a:dk1>
      <a:srgbClr val="000000"/>
    </a:dk1>
    <a:lt1>
      <a:srgbClr val="FFFFFF"/>
    </a:lt1>
    <a:dk2>
      <a:srgbClr val="A32938"/>
    </a:dk2>
    <a:lt2>
      <a:srgbClr val="004081"/>
    </a:lt2>
    <a:accent1>
      <a:srgbClr val="F06800"/>
    </a:accent1>
    <a:accent2>
      <a:srgbClr val="246C24"/>
    </a:accent2>
    <a:accent3>
      <a:srgbClr val="00B8AF"/>
    </a:accent3>
    <a:accent4>
      <a:srgbClr val="EE0213"/>
    </a:accent4>
    <a:accent5>
      <a:srgbClr val="694B37"/>
    </a:accent5>
    <a:accent6>
      <a:srgbClr val="F53FAB"/>
    </a:accent6>
    <a:hlink>
      <a:srgbClr val="FFFFFF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Presentacion_blanca</Template>
  <TotalTime>0</TotalTime>
  <Words>3403</Words>
  <Application>Microsoft Office PowerPoint</Application>
  <PresentationFormat>Presentación en pantalla (4:3)</PresentationFormat>
  <Paragraphs>348</Paragraphs>
  <Slides>33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33</vt:i4>
      </vt:variant>
    </vt:vector>
  </HeadingPairs>
  <TitlesOfParts>
    <vt:vector size="47" baseType="lpstr">
      <vt:lpstr>Arial</vt:lpstr>
      <vt:lpstr>BdE Neue Helvetica 45 Light</vt:lpstr>
      <vt:lpstr>BdE Neue Helvetica 55 Roman</vt:lpstr>
      <vt:lpstr>Calibri</vt:lpstr>
      <vt:lpstr>Cambria Math</vt:lpstr>
      <vt:lpstr>Gill Sans</vt:lpstr>
      <vt:lpstr>Helvetica</vt:lpstr>
      <vt:lpstr>Symbol</vt:lpstr>
      <vt:lpstr>Times</vt:lpstr>
      <vt:lpstr>Times New Roman</vt:lpstr>
      <vt:lpstr>1.PORTADA</vt:lpstr>
      <vt:lpstr>2.INDICE</vt:lpstr>
      <vt:lpstr>3.CONTENIDO</vt:lpstr>
      <vt:lpstr>4.CIERRE</vt:lpstr>
      <vt:lpstr>Do Buffer requirements for European systemically important banks make them less systemic?</vt:lpstr>
      <vt:lpstr>OUTLINE</vt:lpstr>
      <vt:lpstr>introduction</vt:lpstr>
      <vt:lpstr>introduction</vt:lpstr>
      <vt:lpstr>introduction</vt:lpstr>
      <vt:lpstr>introduction</vt:lpstr>
      <vt:lpstr>introduction</vt:lpstr>
      <vt:lpstr>How do we measure systemic risk of SII?</vt:lpstr>
      <vt:lpstr>How do we measure systemic risk of SII?</vt:lpstr>
      <vt:lpstr>How do we measure systemic risk of SII?</vt:lpstr>
      <vt:lpstr>How do we measure systemic risk of SII?</vt:lpstr>
      <vt:lpstr>How do we measure systemic risk of SII?</vt:lpstr>
      <vt:lpstr>How do we measure systemic risk of SII?</vt:lpstr>
      <vt:lpstr>How do we measure systemic risk of SII?</vt:lpstr>
      <vt:lpstr>Methodological approach</vt:lpstr>
      <vt:lpstr>Methodological approach</vt:lpstr>
      <vt:lpstr>The dataset</vt:lpstr>
      <vt:lpstr>Main results</vt:lpstr>
      <vt:lpstr>Main results</vt:lpstr>
      <vt:lpstr>Main results</vt:lpstr>
      <vt:lpstr>Main results</vt:lpstr>
      <vt:lpstr>Main results</vt:lpstr>
      <vt:lpstr>Main results</vt:lpstr>
      <vt:lpstr>Main results</vt:lpstr>
      <vt:lpstr>Main results</vt:lpstr>
      <vt:lpstr>CONCLUSIONs</vt:lpstr>
      <vt:lpstr>CONCLUSIONs</vt:lpstr>
      <vt:lpstr>Thank you for your attention!</vt:lpstr>
      <vt:lpstr>How do we measure systemic risk of SII?</vt:lpstr>
      <vt:lpstr>Descriptive statistics</vt:lpstr>
      <vt:lpstr>How do we measure systemic risk of SII?</vt:lpstr>
      <vt:lpstr>Specification in logs</vt:lpstr>
      <vt:lpstr>Bank retunrs during the Covid Shock are reasonably in line with LRMES predictions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2020-06-19T09:17:35Z</dcterms:created>
  <dcterms:modified xsi:type="dcterms:W3CDTF">2023-05-28T22:12:36Z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ViewSlideMasterView" visible="true"/>
        <mso:control idQ="mso:ViewNormalViewPowerPoint" visible="true"/>
      </mso:documentControls>
    </mso:qat>
  </mso:ribbon>
</mso:customUI>
</file>