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ppt" ContentType="application/vnd.ms-powerpoi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s/slide17.xml" ContentType="application/vnd.openxmlformats-officedocument.presentationml.slide+xml"/>
  <Override PartName="/ppt/slides/slide30.xml" ContentType="application/vnd.openxmlformats-officedocument.presentationml.slide+xml"/>
  <Override PartName="/ppt/slides/slide19.xml" ContentType="application/vnd.openxmlformats-officedocument.presentationml.slide+xml"/>
  <Override PartName="/ppt/slides/slide32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31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34"/>
  </p:notesMasterIdLst>
  <p:handoutMasterIdLst>
    <p:handoutMasterId r:id="rId35"/>
  </p:handoutMasterIdLst>
  <p:sldIdLst>
    <p:sldId id="350" r:id="rId2"/>
    <p:sldId id="365" r:id="rId3"/>
    <p:sldId id="352" r:id="rId4"/>
    <p:sldId id="289" r:id="rId5"/>
    <p:sldId id="288" r:id="rId6"/>
    <p:sldId id="311" r:id="rId7"/>
    <p:sldId id="366" r:id="rId8"/>
    <p:sldId id="354" r:id="rId9"/>
    <p:sldId id="349" r:id="rId10"/>
    <p:sldId id="313" r:id="rId11"/>
    <p:sldId id="364" r:id="rId12"/>
    <p:sldId id="298" r:id="rId13"/>
    <p:sldId id="307" r:id="rId14"/>
    <p:sldId id="262" r:id="rId15"/>
    <p:sldId id="264" r:id="rId16"/>
    <p:sldId id="263" r:id="rId17"/>
    <p:sldId id="265" r:id="rId18"/>
    <p:sldId id="355" r:id="rId19"/>
    <p:sldId id="259" r:id="rId20"/>
    <p:sldId id="260" r:id="rId21"/>
    <p:sldId id="261" r:id="rId22"/>
    <p:sldId id="267" r:id="rId23"/>
    <p:sldId id="367" r:id="rId24"/>
    <p:sldId id="357" r:id="rId25"/>
    <p:sldId id="358" r:id="rId26"/>
    <p:sldId id="359" r:id="rId27"/>
    <p:sldId id="360" r:id="rId28"/>
    <p:sldId id="361" r:id="rId29"/>
    <p:sldId id="329" r:id="rId30"/>
    <p:sldId id="368" r:id="rId31"/>
    <p:sldId id="331" r:id="rId32"/>
    <p:sldId id="363" r:id="rId33"/>
  </p:sldIdLst>
  <p:sldSz cx="9144000" cy="6858000" type="screen4x3"/>
  <p:notesSz cx="6794500" cy="9931400"/>
  <p:defaultTextStyle>
    <a:defPPr>
      <a:defRPr lang="fi-FI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6F"/>
    <a:srgbClr val="00356C"/>
    <a:srgbClr val="FF7C80"/>
    <a:srgbClr val="FFFFFF"/>
    <a:srgbClr val="E9E9E9"/>
    <a:srgbClr val="FFFF00"/>
    <a:srgbClr val="A60000"/>
    <a:srgbClr val="800000"/>
    <a:srgbClr val="E8A3A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5" autoAdjust="0"/>
    <p:restoredTop sz="94444" autoAdjust="0"/>
  </p:normalViewPr>
  <p:slideViewPr>
    <p:cSldViewPr>
      <p:cViewPr varScale="1">
        <p:scale>
          <a:sx n="125" d="100"/>
          <a:sy n="125" d="100"/>
        </p:scale>
        <p:origin x="-3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330" y="-120"/>
      </p:cViewPr>
      <p:guideLst>
        <p:guide orient="horz" pos="3223"/>
        <p:guide orient="horz" pos="3128"/>
        <p:guide pos="2236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3965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946" y="0"/>
            <a:ext cx="2943965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3877"/>
            <a:ext cx="2943965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946" y="9433877"/>
            <a:ext cx="2943965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21144D54-B8F4-45E9-AC81-CB04EA0404D2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961245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3965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946" y="0"/>
            <a:ext cx="2943965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34" y="4717733"/>
            <a:ext cx="5436236" cy="446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3877"/>
            <a:ext cx="2943965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946" y="9433877"/>
            <a:ext cx="2943965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A189561-A48B-4550-9CA1-E2E33612C40C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143160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754761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24595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11</a:t>
            </a:fld>
            <a:endParaRPr lang="fi-F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277051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069344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24595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801259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004958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529765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174007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0231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7039089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775419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8167349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1687012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862903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7106802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5197750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7086676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8772020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8124124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898649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3873869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30</a:t>
            </a:fld>
            <a:endParaRPr lang="fi-FI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134" y="4717733"/>
            <a:ext cx="5436236" cy="4872834"/>
          </a:xfrm>
        </p:spPr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8307040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32</a:t>
            </a:fld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200317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179602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157950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698429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8</a:t>
            </a:fld>
            <a:endParaRPr lang="fi-F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33F6EA-1AD4-4C51-9547-C0CBA05F2BB9}" type="slidenum">
              <a:rPr lang="fi-FI" altLang="fi-FI" smtClean="0">
                <a:latin typeface="Calibri" panose="020F0502020204030204" pitchFamily="34" charset="0"/>
              </a:rPr>
              <a:pPr/>
              <a:t>9</a:t>
            </a:fld>
            <a:endParaRPr lang="fi-FI" altLang="fi-FI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797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_-_2003_-esitys1.ppt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94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6175" r:id="rId3" imgW="0" imgH="0" progId="PowerPoint.Show.8">
              <p:embed/>
            </p:oleObj>
          </a:graphicData>
        </a:graphic>
      </p:graphicFrame>
      <p:pic>
        <p:nvPicPr>
          <p:cNvPr id="10" name="Picture 8" descr="BOF_illustration_ppt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99592" y="1943"/>
            <a:ext cx="7323650" cy="5265704"/>
          </a:xfrm>
          <a:prstGeom prst="rect">
            <a:avLst/>
          </a:prstGeom>
        </p:spPr>
      </p:pic>
      <p:sp>
        <p:nvSpPr>
          <p:cNvPr id="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12000" y="5012779"/>
            <a:ext cx="6120680" cy="504453"/>
          </a:xfrm>
        </p:spPr>
        <p:txBody>
          <a:bodyPr anchor="b" anchorCtr="0"/>
          <a:lstStyle>
            <a:lvl1pPr algn="l">
              <a:defRPr sz="2900" b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11760" y="5728585"/>
            <a:ext cx="6111875" cy="436719"/>
          </a:xfrm>
        </p:spPr>
        <p:txBody>
          <a:bodyPr/>
          <a:lstStyle>
            <a:lvl1pPr marL="0" indent="0" algn="l">
              <a:buFont typeface="Symbol" pitchFamily="18" charset="2"/>
              <a:buNone/>
              <a:defRPr sz="2200">
                <a:solidFill>
                  <a:srgbClr val="00356C"/>
                </a:solidFill>
              </a:defRPr>
            </a:lvl1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3" name="Rectangle 24"/>
          <p:cNvSpPr>
            <a:spLocks noGrp="1" noChangeArrowheads="1"/>
          </p:cNvSpPr>
          <p:nvPr>
            <p:ph type="ftr" sz="quarter" idx="3"/>
          </p:nvPr>
        </p:nvSpPr>
        <p:spPr>
          <a:xfrm>
            <a:off x="2411760" y="5471889"/>
            <a:ext cx="6120680" cy="333375"/>
          </a:xfrm>
        </p:spPr>
        <p:txBody>
          <a:bodyPr/>
          <a:lstStyle>
            <a:lvl1pPr>
              <a:defRPr sz="2200"/>
            </a:lvl1pPr>
          </a:lstStyle>
          <a:p>
            <a:r>
              <a:rPr lang="fi-FI" smtClean="0"/>
              <a:t> </a:t>
            </a:r>
            <a:endParaRPr lang="fi-FI" dirty="0"/>
          </a:p>
        </p:txBody>
      </p:sp>
      <p:sp>
        <p:nvSpPr>
          <p:cNvPr id="14" name="Rectangle 26"/>
          <p:cNvSpPr>
            <a:spLocks noGrp="1" noChangeArrowheads="1"/>
          </p:cNvSpPr>
          <p:nvPr>
            <p:ph type="dt" sz="half" idx="2"/>
          </p:nvPr>
        </p:nvSpPr>
        <p:spPr>
          <a:xfrm>
            <a:off x="2411760" y="6335985"/>
            <a:ext cx="6120680" cy="333375"/>
          </a:xfrm>
        </p:spPr>
        <p:txBody>
          <a:bodyPr/>
          <a:lstStyle>
            <a:lvl1pPr>
              <a:defRPr sz="2200"/>
            </a:lvl1pPr>
          </a:lstStyle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15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028000" y="6552000"/>
            <a:ext cx="975600" cy="3348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>
                <a:solidFill>
                  <a:srgbClr val="00356C"/>
                </a:solidFill>
              </a:defRPr>
            </a:lvl1pPr>
          </a:lstStyle>
          <a:p>
            <a:fld id="{471A5582-A9DA-4417-AD47-C383050DF7E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9" descr="logo_musta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044000" y="5014800"/>
            <a:ext cx="1100581" cy="1579331"/>
          </a:xfrm>
          <a:prstGeom prst="rect">
            <a:avLst/>
          </a:prstGeom>
        </p:spPr>
      </p:pic>
      <p:sp>
        <p:nvSpPr>
          <p:cNvPr id="17" name="d_distribution_title"/>
          <p:cNvSpPr txBox="1"/>
          <p:nvPr userDrawn="1"/>
        </p:nvSpPr>
        <p:spPr>
          <a:xfrm>
            <a:off x="6372000" y="6372000"/>
            <a:ext cx="2159999" cy="334800"/>
          </a:xfrm>
          <a:prstGeom prst="rect">
            <a:avLst/>
          </a:prstGeom>
          <a:noFill/>
        </p:spPr>
        <p:txBody>
          <a:bodyPr vert="horz" wrap="square" rtlCol="0" anchor="ctr">
            <a:noAutofit/>
          </a:bodyPr>
          <a:lstStyle/>
          <a:p>
            <a:pPr algn="r"/>
            <a:endParaRPr lang="fi-FI" sz="1000" dirty="0" err="1" smtClean="0">
              <a:solidFill>
                <a:srgbClr val="00356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757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d_distribution_slide"/>
          <p:cNvSpPr txBox="1"/>
          <p:nvPr userDrawn="1"/>
        </p:nvSpPr>
        <p:spPr>
          <a:xfrm>
            <a:off x="6372000" y="6552000"/>
            <a:ext cx="2159999" cy="334800"/>
          </a:xfrm>
          <a:prstGeom prst="rect">
            <a:avLst/>
          </a:prstGeom>
          <a:noFill/>
        </p:spPr>
        <p:txBody>
          <a:bodyPr vert="horz" wrap="square" rtlCol="0" anchor="ctr">
            <a:noAutofit/>
          </a:bodyPr>
          <a:lstStyle/>
          <a:p>
            <a:pPr algn="r"/>
            <a:endParaRPr lang="fi-FI" sz="1000" dirty="0" err="1" smtClean="0">
              <a:solidFill>
                <a:srgbClr val="00356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5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d_distribution_slide"/>
          <p:cNvSpPr txBox="1"/>
          <p:nvPr userDrawn="1"/>
        </p:nvSpPr>
        <p:spPr>
          <a:xfrm>
            <a:off x="6372000" y="6552000"/>
            <a:ext cx="2159999" cy="334800"/>
          </a:xfrm>
          <a:prstGeom prst="rect">
            <a:avLst/>
          </a:prstGeom>
          <a:noFill/>
        </p:spPr>
        <p:txBody>
          <a:bodyPr vert="horz" wrap="square" rtlCol="0" anchor="ctr">
            <a:noAutofit/>
          </a:bodyPr>
          <a:lstStyle/>
          <a:p>
            <a:pPr algn="r"/>
            <a:endParaRPr lang="fi-FI" sz="1000" dirty="0" err="1" smtClean="0">
              <a:solidFill>
                <a:srgbClr val="00356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276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ontent" preserve="1" userDrawn="1">
  <p:cSld name="Title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7544" y="1548000"/>
            <a:ext cx="4039200" cy="452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656" y="1548000"/>
            <a:ext cx="4039200" cy="452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8" name="d_distribution_slide"/>
          <p:cNvSpPr txBox="1"/>
          <p:nvPr userDrawn="1"/>
        </p:nvSpPr>
        <p:spPr>
          <a:xfrm>
            <a:off x="6372000" y="6552000"/>
            <a:ext cx="2159999" cy="334800"/>
          </a:xfrm>
          <a:prstGeom prst="rect">
            <a:avLst/>
          </a:prstGeom>
          <a:noFill/>
        </p:spPr>
        <p:txBody>
          <a:bodyPr vert="horz" wrap="square" rtlCol="0" anchor="ctr">
            <a:noAutofit/>
          </a:bodyPr>
          <a:lstStyle/>
          <a:p>
            <a:pPr algn="r"/>
            <a:endParaRPr lang="fi-FI" sz="1000" dirty="0" err="1" smtClean="0">
              <a:solidFill>
                <a:srgbClr val="00356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8007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d_distribution_slide"/>
          <p:cNvSpPr txBox="1"/>
          <p:nvPr userDrawn="1"/>
        </p:nvSpPr>
        <p:spPr>
          <a:xfrm>
            <a:off x="6372000" y="6552000"/>
            <a:ext cx="2159999" cy="334800"/>
          </a:xfrm>
          <a:prstGeom prst="rect">
            <a:avLst/>
          </a:prstGeom>
          <a:noFill/>
        </p:spPr>
        <p:txBody>
          <a:bodyPr vert="horz" wrap="square" rtlCol="0" anchor="ctr">
            <a:noAutofit/>
          </a:bodyPr>
          <a:lstStyle/>
          <a:p>
            <a:pPr algn="r"/>
            <a:endParaRPr lang="fi-FI" sz="1000" dirty="0" err="1" smtClean="0">
              <a:solidFill>
                <a:srgbClr val="00356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938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d_distribution_slide"/>
          <p:cNvSpPr txBox="1"/>
          <p:nvPr userDrawn="1"/>
        </p:nvSpPr>
        <p:spPr>
          <a:xfrm>
            <a:off x="6372000" y="6552000"/>
            <a:ext cx="2159999" cy="334800"/>
          </a:xfrm>
          <a:prstGeom prst="rect">
            <a:avLst/>
          </a:prstGeom>
          <a:noFill/>
        </p:spPr>
        <p:txBody>
          <a:bodyPr vert="horz" wrap="square" rtlCol="0" anchor="ctr">
            <a:noAutofit/>
          </a:bodyPr>
          <a:lstStyle/>
          <a:p>
            <a:pPr algn="r"/>
            <a:endParaRPr lang="fi-FI" sz="1000" dirty="0" err="1" smtClean="0">
              <a:solidFill>
                <a:srgbClr val="00356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60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" type="two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480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480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d_distribution_slide"/>
          <p:cNvSpPr txBox="1"/>
          <p:nvPr userDrawn="1"/>
        </p:nvSpPr>
        <p:spPr>
          <a:xfrm>
            <a:off x="6372000" y="6552000"/>
            <a:ext cx="2159999" cy="334800"/>
          </a:xfrm>
          <a:prstGeom prst="rect">
            <a:avLst/>
          </a:prstGeom>
          <a:noFill/>
        </p:spPr>
        <p:txBody>
          <a:bodyPr vert="horz" wrap="square" rtlCol="0" anchor="ctr">
            <a:noAutofit/>
          </a:bodyPr>
          <a:lstStyle/>
          <a:p>
            <a:pPr algn="r"/>
            <a:endParaRPr lang="fi-FI" sz="1000" dirty="0" err="1" smtClean="0">
              <a:solidFill>
                <a:srgbClr val="00356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307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" name="d_distribution_slide"/>
          <p:cNvSpPr txBox="1"/>
          <p:nvPr userDrawn="1"/>
        </p:nvSpPr>
        <p:spPr>
          <a:xfrm>
            <a:off x="6372000" y="6552000"/>
            <a:ext cx="2159999" cy="334800"/>
          </a:xfrm>
          <a:prstGeom prst="rect">
            <a:avLst/>
          </a:prstGeom>
          <a:noFill/>
        </p:spPr>
        <p:txBody>
          <a:bodyPr vert="horz" wrap="square" rtlCol="0" anchor="ctr">
            <a:noAutofit/>
          </a:bodyPr>
          <a:lstStyle/>
          <a:p>
            <a:pPr algn="r"/>
            <a:endParaRPr lang="fi-FI" sz="1000" dirty="0" err="1" smtClean="0">
              <a:solidFill>
                <a:srgbClr val="00356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79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d_distribution_slide"/>
          <p:cNvSpPr txBox="1"/>
          <p:nvPr userDrawn="1"/>
        </p:nvSpPr>
        <p:spPr>
          <a:xfrm>
            <a:off x="6372000" y="6552000"/>
            <a:ext cx="2159999" cy="334800"/>
          </a:xfrm>
          <a:prstGeom prst="rect">
            <a:avLst/>
          </a:prstGeom>
          <a:noFill/>
        </p:spPr>
        <p:txBody>
          <a:bodyPr vert="horz" wrap="square" rtlCol="0" anchor="ctr">
            <a:noAutofit/>
          </a:bodyPr>
          <a:lstStyle/>
          <a:p>
            <a:pPr algn="r"/>
            <a:endParaRPr lang="fi-FI" sz="1000" dirty="0" err="1" smtClean="0">
              <a:solidFill>
                <a:srgbClr val="00356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41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d_distribution_slide"/>
          <p:cNvSpPr txBox="1"/>
          <p:nvPr userDrawn="1"/>
        </p:nvSpPr>
        <p:spPr>
          <a:xfrm>
            <a:off x="6372000" y="6552000"/>
            <a:ext cx="2159999" cy="334800"/>
          </a:xfrm>
          <a:prstGeom prst="rect">
            <a:avLst/>
          </a:prstGeom>
          <a:noFill/>
        </p:spPr>
        <p:txBody>
          <a:bodyPr vert="horz" wrap="square" rtlCol="0" anchor="ctr">
            <a:noAutofit/>
          </a:bodyPr>
          <a:lstStyle/>
          <a:p>
            <a:pPr algn="r"/>
            <a:endParaRPr lang="fi-FI" sz="1000" dirty="0" err="1" smtClean="0">
              <a:solidFill>
                <a:srgbClr val="00356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15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d_distribution_slide"/>
          <p:cNvSpPr txBox="1"/>
          <p:nvPr userDrawn="1"/>
        </p:nvSpPr>
        <p:spPr>
          <a:xfrm>
            <a:off x="6372000" y="6552000"/>
            <a:ext cx="2159999" cy="334800"/>
          </a:xfrm>
          <a:prstGeom prst="rect">
            <a:avLst/>
          </a:prstGeom>
          <a:noFill/>
        </p:spPr>
        <p:txBody>
          <a:bodyPr vert="horz" wrap="square" rtlCol="0" anchor="ctr">
            <a:noAutofit/>
          </a:bodyPr>
          <a:lstStyle/>
          <a:p>
            <a:pPr algn="r"/>
            <a:endParaRPr lang="fi-FI" sz="1000" dirty="0" err="1" smtClean="0">
              <a:solidFill>
                <a:srgbClr val="00356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23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d_distribution_slide"/>
          <p:cNvSpPr txBox="1"/>
          <p:nvPr userDrawn="1"/>
        </p:nvSpPr>
        <p:spPr>
          <a:xfrm>
            <a:off x="6372000" y="6552000"/>
            <a:ext cx="2159999" cy="334800"/>
          </a:xfrm>
          <a:prstGeom prst="rect">
            <a:avLst/>
          </a:prstGeom>
          <a:noFill/>
        </p:spPr>
        <p:txBody>
          <a:bodyPr vert="horz" wrap="square" rtlCol="0" anchor="ctr">
            <a:noAutofit/>
          </a:bodyPr>
          <a:lstStyle/>
          <a:p>
            <a:pPr algn="r"/>
            <a:endParaRPr lang="fi-FI" sz="1000" dirty="0" err="1" smtClean="0">
              <a:solidFill>
                <a:srgbClr val="00356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911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2800" y="1152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48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552000"/>
            <a:ext cx="11509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436F"/>
                </a:solidFill>
              </a:defRPr>
            </a:lvl1pPr>
          </a:lstStyle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31912" y="6552000"/>
            <a:ext cx="187193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356C"/>
                </a:solidFill>
              </a:defRPr>
            </a:lvl1pPr>
          </a:lstStyle>
          <a:p>
            <a:r>
              <a:rPr lang="fi-FI" smtClean="0"/>
              <a:t> 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028000" y="6552000"/>
            <a:ext cx="975600" cy="3348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>
                <a:solidFill>
                  <a:srgbClr val="00356C"/>
                </a:solidFill>
              </a:defRPr>
            </a:lvl1pPr>
          </a:lstStyle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28011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i="0" baseline="0">
          <a:solidFill>
            <a:srgbClr val="00436F"/>
          </a:solidFill>
          <a:latin typeface="+mn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>
          <a:solidFill>
            <a:srgbClr val="00436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00356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436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56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rgbClr val="00356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412000" y="5012779"/>
            <a:ext cx="6120680" cy="720477"/>
          </a:xfrm>
        </p:spPr>
        <p:txBody>
          <a:bodyPr/>
          <a:lstStyle/>
          <a:p>
            <a:r>
              <a:rPr lang="en-US" dirty="0"/>
              <a:t>Bank</a:t>
            </a:r>
            <a:r>
              <a:rPr lang="en-US"/>
              <a:t> of Finland Bulletin 2/2014: Financial stability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Pentti </a:t>
            </a:r>
            <a:r>
              <a:rPr lang="fi-FI" smtClean="0"/>
              <a:t>Hakkarainen, </a:t>
            </a:r>
            <a:r>
              <a:rPr lang="fi-FI"/>
              <a:t>Deputy Governor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768614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800" y="1339505"/>
            <a:ext cx="7855624" cy="513119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Growth rate of MFI corporate loans has remained subdued</a:t>
            </a:r>
            <a:endParaRPr lang="en-GB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10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Interest rates on corporate loan stock in euro area countries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11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800" y="1258200"/>
            <a:ext cx="8115201" cy="52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0280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r="17787"/>
          <a:stretch/>
        </p:blipFill>
        <p:spPr>
          <a:xfrm>
            <a:off x="1187624" y="1340768"/>
            <a:ext cx="6480720" cy="513922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115200"/>
            <a:ext cx="8568952" cy="1297576"/>
          </a:xfrm>
        </p:spPr>
        <p:txBody>
          <a:bodyPr/>
          <a:lstStyle/>
          <a:p>
            <a:r>
              <a:rPr lang="en-GB" sz="2800" dirty="0" smtClean="0"/>
              <a:t>Access to finance has remained good in the </a:t>
            </a:r>
            <a:r>
              <a:rPr lang="en-GB" sz="2800" smtClean="0"/>
              <a:t>corporate sector in Finland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3138489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188640"/>
            <a:ext cx="91805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436F"/>
                </a:solidFill>
                <a:latin typeface="+mn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9pPr>
          </a:lstStyle>
          <a:p>
            <a:r>
              <a:rPr lang="en-GB" sz="2800" kern="0" dirty="0" smtClean="0"/>
              <a:t>Bankruptcies increasing slightly, but still </a:t>
            </a:r>
          </a:p>
          <a:p>
            <a:r>
              <a:rPr lang="en-GB" sz="2800" kern="0" dirty="0" smtClean="0"/>
              <a:t>at a moderate level</a:t>
            </a:r>
            <a:endParaRPr lang="en-GB" sz="28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13</a:t>
            </a:fld>
            <a:endParaRPr lang="fi-F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406" y="1340768"/>
            <a:ext cx="7824042" cy="510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5782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96752"/>
            <a:ext cx="8168536" cy="532859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Household </a:t>
            </a:r>
            <a:r>
              <a:rPr lang="en-GB" sz="2800" smtClean="0"/>
              <a:t>indebtedness continued to grow but at a slower pace</a:t>
            </a:r>
            <a:endParaRPr lang="en-GB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14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15200"/>
            <a:ext cx="8610000" cy="1143000"/>
          </a:xfrm>
        </p:spPr>
        <p:txBody>
          <a:bodyPr/>
          <a:lstStyle/>
          <a:p>
            <a:r>
              <a:rPr lang="en-GB" dirty="0" smtClean="0"/>
              <a:t>Half of household debts held by a tenth of households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401612"/>
            <a:ext cx="7900001" cy="51503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419" y="1307478"/>
            <a:ext cx="7968802" cy="519524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536" y="115200"/>
            <a:ext cx="8077200" cy="1143000"/>
          </a:xfrm>
        </p:spPr>
        <p:txBody>
          <a:bodyPr/>
          <a:lstStyle/>
          <a:p>
            <a:r>
              <a:rPr lang="en-GB" sz="2800" dirty="0" smtClean="0"/>
              <a:t>Growth rate of housing loans </a:t>
            </a:r>
            <a:r>
              <a:rPr lang="en-GB" sz="2800" smtClean="0"/>
              <a:t>has decelerated</a:t>
            </a:r>
            <a:endParaRPr lang="en-GB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16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636" y="1436726"/>
            <a:ext cx="7841528" cy="511527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4488" y="115200"/>
            <a:ext cx="8610000" cy="1143000"/>
          </a:xfrm>
        </p:spPr>
        <p:txBody>
          <a:bodyPr/>
          <a:lstStyle/>
          <a:p>
            <a:r>
              <a:rPr lang="en-GB" sz="2800" dirty="0" smtClean="0"/>
              <a:t>Real housing prices have declined, regional differences in price developments</a:t>
            </a:r>
            <a:endParaRPr lang="en-GB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17</a:t>
            </a:fld>
            <a:endParaRPr lang="fi-FI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9552" y="2636912"/>
            <a:ext cx="8077200" cy="11430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fi-FI" sz="3200" b="1" kern="0" dirty="0" smtClean="0">
                <a:solidFill>
                  <a:srgbClr val="00436F"/>
                </a:solidFill>
              </a:rPr>
              <a:t>Financial </a:t>
            </a:r>
            <a:r>
              <a:rPr lang="fi-FI" sz="3200" b="1" kern="0" dirty="0" err="1" smtClean="0">
                <a:solidFill>
                  <a:srgbClr val="00436F"/>
                </a:solidFill>
              </a:rPr>
              <a:t>system</a:t>
            </a:r>
            <a:r>
              <a:rPr lang="fi-FI" sz="3200" b="1" kern="0" dirty="0" smtClean="0">
                <a:solidFill>
                  <a:srgbClr val="00436F"/>
                </a:solidFill>
              </a:rPr>
              <a:t> </a:t>
            </a:r>
            <a:r>
              <a:rPr lang="fi-FI" sz="3200" b="1" kern="0" dirty="0" err="1" smtClean="0">
                <a:solidFill>
                  <a:srgbClr val="00436F"/>
                </a:solidFill>
              </a:rPr>
              <a:t>risk</a:t>
            </a:r>
            <a:r>
              <a:rPr lang="fi-FI" sz="3200" b="1" kern="0" dirty="0" smtClean="0">
                <a:solidFill>
                  <a:srgbClr val="00436F"/>
                </a:solidFill>
              </a:rPr>
              <a:t> </a:t>
            </a:r>
            <a:r>
              <a:rPr lang="fi-FI" sz="3200" b="1" kern="0" dirty="0" err="1" smtClean="0">
                <a:solidFill>
                  <a:srgbClr val="00436F"/>
                </a:solidFill>
              </a:rPr>
              <a:t>resilience</a:t>
            </a:r>
            <a:r>
              <a:rPr lang="fi-FI" sz="3200" b="1" kern="0" dirty="0" smtClean="0">
                <a:solidFill>
                  <a:srgbClr val="00436F"/>
                </a:solidFill>
              </a:rPr>
              <a:t> and </a:t>
            </a:r>
            <a:r>
              <a:rPr lang="fi-FI" sz="3200" b="1" kern="0" dirty="0" err="1" smtClean="0">
                <a:solidFill>
                  <a:srgbClr val="00436F"/>
                </a:solidFill>
              </a:rPr>
              <a:t>structural</a:t>
            </a:r>
            <a:r>
              <a:rPr lang="fi-FI" sz="3200" b="1" kern="0" dirty="0" smtClean="0">
                <a:solidFill>
                  <a:srgbClr val="00436F"/>
                </a:solidFill>
              </a:rPr>
              <a:t> </a:t>
            </a:r>
            <a:r>
              <a:rPr lang="fi-FI" sz="3200" b="1" kern="0" dirty="0" err="1" smtClean="0">
                <a:solidFill>
                  <a:srgbClr val="00436F"/>
                </a:solidFill>
              </a:rPr>
              <a:t>risks</a:t>
            </a:r>
            <a:endParaRPr lang="fi-FI" sz="3200" b="1" kern="0" dirty="0">
              <a:solidFill>
                <a:srgbClr val="00436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945057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318885"/>
            <a:ext cx="8026892" cy="523311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115200"/>
            <a:ext cx="8077200" cy="1143000"/>
          </a:xfrm>
        </p:spPr>
        <p:txBody>
          <a:bodyPr/>
          <a:lstStyle/>
          <a:p>
            <a:r>
              <a:rPr lang="fi-FI" sz="2800" dirty="0" err="1" smtClean="0"/>
              <a:t>Finnish</a:t>
            </a:r>
            <a:r>
              <a:rPr lang="fi-FI" sz="2800" dirty="0" smtClean="0"/>
              <a:t> </a:t>
            </a:r>
            <a:r>
              <a:rPr lang="fi-FI" sz="2800" dirty="0" err="1" smtClean="0"/>
              <a:t>banking</a:t>
            </a:r>
            <a:r>
              <a:rPr lang="fi-FI" sz="2800" dirty="0" smtClean="0"/>
              <a:t> </a:t>
            </a:r>
            <a:r>
              <a:rPr lang="fi-FI" sz="2800" dirty="0" err="1" smtClean="0"/>
              <a:t>sector’s</a:t>
            </a:r>
            <a:r>
              <a:rPr lang="fi-FI" sz="2800" dirty="0" smtClean="0"/>
              <a:t> </a:t>
            </a:r>
            <a:r>
              <a:rPr lang="fi-FI" sz="2800" dirty="0" err="1" smtClean="0"/>
              <a:t>risk</a:t>
            </a:r>
            <a:r>
              <a:rPr lang="fi-FI" sz="2800" dirty="0" smtClean="0"/>
              <a:t> </a:t>
            </a:r>
            <a:r>
              <a:rPr lang="fi-FI" sz="2800" dirty="0" err="1" smtClean="0"/>
              <a:t>resilience</a:t>
            </a:r>
            <a:r>
              <a:rPr lang="fi-FI" sz="2800" dirty="0" smtClean="0"/>
              <a:t> </a:t>
            </a:r>
            <a:r>
              <a:rPr lang="fi-FI" sz="2800" dirty="0" err="1" smtClean="0"/>
              <a:t>has</a:t>
            </a:r>
            <a:r>
              <a:rPr lang="fi-FI" sz="2800" dirty="0" smtClean="0"/>
              <a:t> </a:t>
            </a:r>
            <a:r>
              <a:rPr lang="fi-FI" sz="2800" err="1" smtClean="0"/>
              <a:t>remained</a:t>
            </a:r>
            <a:r>
              <a:rPr lang="fi-FI" sz="2800" smtClean="0"/>
              <a:t> good</a:t>
            </a:r>
            <a:endParaRPr lang="fi-FI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19</a:t>
            </a:fld>
            <a:endParaRPr lang="fi-F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Themes of the stability report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33195"/>
          </a:xfrm>
        </p:spPr>
        <p:txBody>
          <a:bodyPr/>
          <a:lstStyle/>
          <a:p>
            <a:r>
              <a:rPr lang="en-GB" sz="2000" dirty="0" smtClean="0"/>
              <a:t>Owing to the weak outlook for the real economy, particular attention needs to be devoted to the vulnerabilities of the domestic </a:t>
            </a:r>
            <a:r>
              <a:rPr lang="en-GB" sz="2000" smtClean="0"/>
              <a:t>financial system.</a:t>
            </a:r>
          </a:p>
          <a:p>
            <a:endParaRPr lang="en-GB" sz="2000"/>
          </a:p>
          <a:p>
            <a:r>
              <a:rPr lang="en-GB" sz="2000" smtClean="0"/>
              <a:t>Risks </a:t>
            </a:r>
            <a:r>
              <a:rPr lang="en-GB" sz="2000"/>
              <a:t>can be created by: housing price developments and households’ considerable debt levels, effects of low interest rates and transmission of bank lending</a:t>
            </a:r>
            <a:r>
              <a:rPr lang="fi-FI" sz="2000"/>
              <a:t>.</a:t>
            </a:r>
          </a:p>
          <a:p>
            <a:pPr>
              <a:buNone/>
            </a:pPr>
            <a:endParaRPr lang="fi-FI" sz="2000" dirty="0" smtClean="0"/>
          </a:p>
          <a:p>
            <a:r>
              <a:rPr lang="en-GB" sz="2000" dirty="0" smtClean="0"/>
              <a:t>As demonstrated by the financial crisis, Finland also needs internationally comparable instruments for prevention of systemic risks. </a:t>
            </a:r>
          </a:p>
          <a:p>
            <a:pPr>
              <a:buNone/>
            </a:pPr>
            <a:endParaRPr lang="fi-FI" sz="2000" dirty="0" smtClean="0"/>
          </a:p>
          <a:p>
            <a:r>
              <a:rPr lang="en-GB" sz="2000" dirty="0" smtClean="0"/>
              <a:t>Banking union marks an important step forward. Supervision and resolution should be on the same cross-border level as the actual operations of financial institutions.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28000" y="6552000"/>
            <a:ext cx="975600" cy="334800"/>
          </a:xfrm>
        </p:spPr>
        <p:txBody>
          <a:bodyPr/>
          <a:lstStyle/>
          <a:p>
            <a:r>
              <a:rPr lang="fi-FI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3314658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2800" y="115200"/>
            <a:ext cx="8077200" cy="1143000"/>
          </a:xfrm>
        </p:spPr>
        <p:txBody>
          <a:bodyPr/>
          <a:lstStyle/>
          <a:p>
            <a:r>
              <a:rPr lang="fi-FI" sz="2800" dirty="0" err="1" smtClean="0"/>
              <a:t>Banking</a:t>
            </a:r>
            <a:r>
              <a:rPr lang="fi-FI" sz="2800" dirty="0" smtClean="0"/>
              <a:t> </a:t>
            </a:r>
            <a:r>
              <a:rPr lang="fi-FI" sz="2800" dirty="0" err="1" smtClean="0"/>
              <a:t>sector</a:t>
            </a:r>
            <a:r>
              <a:rPr lang="fi-FI" sz="2800" dirty="0" smtClean="0"/>
              <a:t> </a:t>
            </a:r>
            <a:r>
              <a:rPr lang="fi-FI" sz="2800" dirty="0" err="1" smtClean="0"/>
              <a:t>performance</a:t>
            </a:r>
            <a:r>
              <a:rPr lang="fi-FI" sz="2800" dirty="0" smtClean="0"/>
              <a:t> </a:t>
            </a:r>
            <a:r>
              <a:rPr lang="fi-FI" sz="2800" smtClean="0"/>
              <a:t>unchanged </a:t>
            </a:r>
            <a:r>
              <a:rPr lang="fi-FI" sz="2800" dirty="0" smtClean="0"/>
              <a:t>and loan </a:t>
            </a:r>
            <a:r>
              <a:rPr lang="fi-FI" sz="2800" dirty="0" err="1" smtClean="0"/>
              <a:t>losses</a:t>
            </a:r>
            <a:r>
              <a:rPr lang="fi-FI" sz="2800" dirty="0" smtClean="0"/>
              <a:t> </a:t>
            </a:r>
            <a:r>
              <a:rPr lang="fi-FI" sz="2800" dirty="0" err="1" smtClean="0"/>
              <a:t>small</a:t>
            </a:r>
            <a:endParaRPr lang="fi-FI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484784"/>
            <a:ext cx="7968802" cy="519524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332233"/>
            <a:ext cx="7968802" cy="519524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err="1" smtClean="0"/>
              <a:t>Low</a:t>
            </a:r>
            <a:r>
              <a:rPr lang="fi-FI" sz="2800" dirty="0" smtClean="0"/>
              <a:t> </a:t>
            </a:r>
            <a:r>
              <a:rPr lang="fi-FI" sz="2800" dirty="0" err="1" smtClean="0"/>
              <a:t>interest</a:t>
            </a:r>
            <a:r>
              <a:rPr lang="fi-FI" sz="2800" dirty="0" smtClean="0"/>
              <a:t> </a:t>
            </a:r>
            <a:r>
              <a:rPr lang="fi-FI" sz="2800" dirty="0" err="1" smtClean="0"/>
              <a:t>rates</a:t>
            </a:r>
            <a:r>
              <a:rPr lang="fi-FI" sz="2800" dirty="0" smtClean="0"/>
              <a:t> and </a:t>
            </a:r>
            <a:r>
              <a:rPr lang="fi-FI" sz="2800" dirty="0" err="1" smtClean="0"/>
              <a:t>slower</a:t>
            </a:r>
            <a:r>
              <a:rPr lang="fi-FI" sz="2800" dirty="0" smtClean="0"/>
              <a:t> </a:t>
            </a:r>
            <a:r>
              <a:rPr lang="fi-FI" sz="2800" dirty="0" err="1" smtClean="0"/>
              <a:t>growth</a:t>
            </a:r>
            <a:r>
              <a:rPr lang="fi-FI" sz="2800" dirty="0" smtClean="0"/>
              <a:t> of </a:t>
            </a:r>
            <a:r>
              <a:rPr lang="fi-FI" sz="2800" dirty="0" err="1" smtClean="0"/>
              <a:t>lending</a:t>
            </a:r>
            <a:r>
              <a:rPr lang="fi-FI" sz="2800" dirty="0" smtClean="0"/>
              <a:t> </a:t>
            </a:r>
            <a:r>
              <a:rPr lang="fi-FI" sz="2800" dirty="0" err="1" smtClean="0"/>
              <a:t>stock</a:t>
            </a:r>
            <a:r>
              <a:rPr lang="fi-FI" sz="2800" dirty="0" smtClean="0"/>
              <a:t> </a:t>
            </a:r>
            <a:r>
              <a:rPr lang="fi-FI" sz="2800" dirty="0" err="1" smtClean="0"/>
              <a:t>strain</a:t>
            </a:r>
            <a:r>
              <a:rPr lang="fi-FI" sz="2800" dirty="0" smtClean="0"/>
              <a:t> </a:t>
            </a:r>
            <a:r>
              <a:rPr lang="fi-FI" sz="2800" dirty="0" err="1" smtClean="0"/>
              <a:t>profitability</a:t>
            </a:r>
            <a:endParaRPr lang="fi-FI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21</a:t>
            </a:fld>
            <a:endParaRPr lang="fi-FI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err="1" smtClean="0"/>
              <a:t>Dependency</a:t>
            </a:r>
            <a:r>
              <a:rPr lang="fi-FI" sz="2800" dirty="0" smtClean="0"/>
              <a:t> on international </a:t>
            </a:r>
            <a:r>
              <a:rPr lang="fi-FI" sz="2800" dirty="0" err="1" smtClean="0"/>
              <a:t>wholesale</a:t>
            </a:r>
            <a:r>
              <a:rPr lang="fi-FI" sz="2800" dirty="0" smtClean="0"/>
              <a:t> </a:t>
            </a:r>
            <a:r>
              <a:rPr lang="fi-FI" sz="2800" dirty="0" err="1" smtClean="0"/>
              <a:t>funding</a:t>
            </a:r>
            <a:r>
              <a:rPr lang="fi-FI" sz="2800" dirty="0" smtClean="0"/>
              <a:t> </a:t>
            </a:r>
            <a:r>
              <a:rPr lang="fi-FI" sz="2800" dirty="0" err="1" smtClean="0"/>
              <a:t>increases</a:t>
            </a:r>
            <a:r>
              <a:rPr lang="fi-FI" sz="2800" dirty="0" smtClean="0"/>
              <a:t> </a:t>
            </a:r>
            <a:r>
              <a:rPr lang="fi-FI" sz="2800" dirty="0" err="1" smtClean="0"/>
              <a:t>vulnerability</a:t>
            </a:r>
            <a:endParaRPr lang="fi-FI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960" y="1404365"/>
            <a:ext cx="7895778" cy="51476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22</a:t>
            </a:fld>
            <a:endParaRPr lang="fi-FI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err="1" smtClean="0"/>
              <a:t>Banking</a:t>
            </a:r>
            <a:r>
              <a:rPr lang="fi-FI" sz="2800" dirty="0" smtClean="0"/>
              <a:t> </a:t>
            </a:r>
            <a:r>
              <a:rPr lang="fi-FI" sz="2800" dirty="0" err="1" smtClean="0"/>
              <a:t>sector</a:t>
            </a:r>
            <a:r>
              <a:rPr lang="fi-FI" sz="2800" dirty="0" smtClean="0"/>
              <a:t> </a:t>
            </a:r>
            <a:r>
              <a:rPr lang="fi-FI" sz="2800" dirty="0" err="1" smtClean="0"/>
              <a:t>sensitive</a:t>
            </a:r>
            <a:r>
              <a:rPr lang="fi-FI" sz="2800" dirty="0" smtClean="0"/>
              <a:t> to </a:t>
            </a:r>
            <a:r>
              <a:rPr lang="fi-FI" sz="2800" dirty="0" err="1" smtClean="0"/>
              <a:t>contagion</a:t>
            </a:r>
            <a:endParaRPr lang="fi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45163"/>
          </a:xfrm>
        </p:spPr>
        <p:txBody>
          <a:bodyPr/>
          <a:lstStyle/>
          <a:p>
            <a:r>
              <a:rPr lang="fi-FI" sz="2000" dirty="0" err="1" smtClean="0"/>
              <a:t>Finnish</a:t>
            </a:r>
            <a:r>
              <a:rPr lang="fi-FI" sz="2000" dirty="0" smtClean="0"/>
              <a:t> </a:t>
            </a:r>
            <a:r>
              <a:rPr lang="fi-FI" sz="2000" dirty="0" err="1" smtClean="0"/>
              <a:t>banking</a:t>
            </a:r>
            <a:r>
              <a:rPr lang="fi-FI" sz="2000" dirty="0" smtClean="0"/>
              <a:t> </a:t>
            </a:r>
            <a:r>
              <a:rPr lang="fi-FI" sz="2000" dirty="0" err="1" smtClean="0"/>
              <a:t>sector’s</a:t>
            </a:r>
            <a:r>
              <a:rPr lang="fi-FI" sz="2000" dirty="0" smtClean="0"/>
              <a:t> </a:t>
            </a:r>
            <a:r>
              <a:rPr lang="fi-FI" sz="2000" dirty="0" err="1" smtClean="0"/>
              <a:t>degree</a:t>
            </a:r>
            <a:r>
              <a:rPr lang="fi-FI" sz="2000" dirty="0" smtClean="0"/>
              <a:t> of </a:t>
            </a:r>
            <a:r>
              <a:rPr lang="fi-FI" sz="2000" dirty="0" err="1" smtClean="0"/>
              <a:t>concentration</a:t>
            </a:r>
            <a:r>
              <a:rPr lang="fi-FI" sz="2000" dirty="0" smtClean="0"/>
              <a:t> </a:t>
            </a:r>
            <a:r>
              <a:rPr lang="fi-FI" sz="2000" dirty="0" err="1" smtClean="0"/>
              <a:t>among</a:t>
            </a:r>
            <a:r>
              <a:rPr lang="fi-FI" sz="2000" dirty="0" smtClean="0"/>
              <a:t> the </a:t>
            </a:r>
            <a:r>
              <a:rPr lang="fi-FI" sz="2000" dirty="0" err="1" smtClean="0"/>
              <a:t>highest</a:t>
            </a:r>
            <a:r>
              <a:rPr lang="fi-FI" sz="2000" dirty="0" smtClean="0"/>
              <a:t> in the EU. </a:t>
            </a:r>
          </a:p>
          <a:p>
            <a:endParaRPr lang="fi-FI" sz="2000" dirty="0" smtClean="0"/>
          </a:p>
          <a:p>
            <a:r>
              <a:rPr lang="fi-FI" sz="2000" dirty="0" err="1" smtClean="0"/>
              <a:t>Strong</a:t>
            </a:r>
            <a:r>
              <a:rPr lang="fi-FI" sz="2000" dirty="0" smtClean="0"/>
              <a:t> </a:t>
            </a:r>
            <a:r>
              <a:rPr lang="fi-FI" sz="2000" dirty="0" err="1" smtClean="0"/>
              <a:t>interconnectedness</a:t>
            </a:r>
            <a:r>
              <a:rPr lang="fi-FI" sz="2000" dirty="0" smtClean="0"/>
              <a:t> </a:t>
            </a:r>
            <a:r>
              <a:rPr lang="fi-FI" sz="2000" dirty="0" err="1" smtClean="0"/>
              <a:t>within</a:t>
            </a:r>
            <a:r>
              <a:rPr lang="fi-FI" sz="2000" dirty="0" smtClean="0"/>
              <a:t> the </a:t>
            </a:r>
            <a:r>
              <a:rPr lang="fi-FI" sz="2000" dirty="0" err="1" smtClean="0"/>
              <a:t>Nordic</a:t>
            </a:r>
            <a:r>
              <a:rPr lang="fi-FI" sz="2000" dirty="0" smtClean="0"/>
              <a:t> </a:t>
            </a:r>
            <a:r>
              <a:rPr lang="fi-FI" sz="2000" dirty="0" err="1" smtClean="0"/>
              <a:t>banking</a:t>
            </a:r>
            <a:r>
              <a:rPr lang="fi-FI" sz="2000" dirty="0" smtClean="0"/>
              <a:t> </a:t>
            </a:r>
            <a:r>
              <a:rPr lang="fi-FI" sz="2000" dirty="0" err="1" smtClean="0"/>
              <a:t>system</a:t>
            </a:r>
            <a:r>
              <a:rPr lang="fi-FI" sz="2000" dirty="0" smtClean="0"/>
              <a:t>. </a:t>
            </a:r>
            <a:r>
              <a:rPr lang="fi-FI" sz="2000" err="1" smtClean="0"/>
              <a:t>Large</a:t>
            </a:r>
            <a:r>
              <a:rPr lang="fi-FI" sz="2000" smtClean="0"/>
              <a:t> amount of assets in the </a:t>
            </a:r>
            <a:r>
              <a:rPr lang="fi-FI" sz="2000" dirty="0" err="1" smtClean="0"/>
              <a:t>Nordic</a:t>
            </a:r>
            <a:r>
              <a:rPr lang="fi-FI" sz="2000" dirty="0" smtClean="0"/>
              <a:t> </a:t>
            </a:r>
            <a:r>
              <a:rPr lang="fi-FI" sz="2000" dirty="0" err="1" smtClean="0"/>
              <a:t>countries</a:t>
            </a:r>
            <a:r>
              <a:rPr lang="fi-FI" sz="2000" dirty="0" smtClean="0"/>
              <a:t>, </a:t>
            </a:r>
            <a:r>
              <a:rPr lang="fi-FI" sz="2000" dirty="0" err="1" smtClean="0"/>
              <a:t>only</a:t>
            </a:r>
            <a:r>
              <a:rPr lang="fi-FI" sz="2000" dirty="0" smtClean="0"/>
              <a:t> </a:t>
            </a:r>
            <a:r>
              <a:rPr lang="fi-FI" sz="2000" err="1" smtClean="0"/>
              <a:t>small</a:t>
            </a:r>
            <a:r>
              <a:rPr lang="fi-FI" sz="2000" smtClean="0"/>
              <a:t> amount in </a:t>
            </a:r>
            <a:r>
              <a:rPr lang="fi-FI" sz="2000" dirty="0" smtClean="0"/>
              <a:t>the </a:t>
            </a:r>
            <a:r>
              <a:rPr lang="fi-FI" sz="2000" dirty="0" err="1" smtClean="0"/>
              <a:t>higher-risk</a:t>
            </a:r>
            <a:r>
              <a:rPr lang="fi-FI" sz="2000" dirty="0" smtClean="0"/>
              <a:t> </a:t>
            </a:r>
            <a:r>
              <a:rPr lang="fi-FI" sz="2000" err="1" smtClean="0"/>
              <a:t>countries</a:t>
            </a:r>
            <a:r>
              <a:rPr lang="fi-FI" sz="2000" smtClean="0"/>
              <a:t>.</a:t>
            </a:r>
            <a:endParaRPr lang="fi-FI" sz="2000" dirty="0" smtClean="0"/>
          </a:p>
          <a:p>
            <a:pPr>
              <a:buNone/>
            </a:pPr>
            <a:endParaRPr lang="fi-FI" sz="2000" dirty="0" smtClean="0"/>
          </a:p>
          <a:p>
            <a:r>
              <a:rPr lang="fi-FI" sz="2000" dirty="0" err="1" smtClean="0"/>
              <a:t>Significant</a:t>
            </a:r>
            <a:r>
              <a:rPr lang="fi-FI" sz="2000" dirty="0" smtClean="0"/>
              <a:t> </a:t>
            </a:r>
            <a:r>
              <a:rPr lang="fi-FI" sz="2000" dirty="0" err="1" smtClean="0"/>
              <a:t>share</a:t>
            </a:r>
            <a:r>
              <a:rPr lang="fi-FI" sz="2000" dirty="0" smtClean="0"/>
              <a:t> of the </a:t>
            </a:r>
            <a:r>
              <a:rPr lang="fi-FI" sz="2000" dirty="0" err="1" smtClean="0"/>
              <a:t>Finnish</a:t>
            </a:r>
            <a:r>
              <a:rPr lang="fi-FI" sz="2000" dirty="0" smtClean="0"/>
              <a:t> </a:t>
            </a:r>
            <a:r>
              <a:rPr lang="fi-FI" sz="2000" dirty="0" err="1" smtClean="0"/>
              <a:t>banking</a:t>
            </a:r>
            <a:r>
              <a:rPr lang="fi-FI" sz="2000" dirty="0" smtClean="0"/>
              <a:t> </a:t>
            </a:r>
            <a:r>
              <a:rPr lang="fi-FI" sz="2000" dirty="0" err="1" smtClean="0"/>
              <a:t>sector</a:t>
            </a:r>
            <a:r>
              <a:rPr lang="fi-FI" sz="2000" dirty="0" smtClean="0"/>
              <a:t> in the </a:t>
            </a:r>
            <a:r>
              <a:rPr lang="fi-FI" sz="2000" dirty="0" err="1" smtClean="0"/>
              <a:t>ownership</a:t>
            </a:r>
            <a:r>
              <a:rPr lang="fi-FI" sz="2000" dirty="0" smtClean="0"/>
              <a:t> of </a:t>
            </a:r>
            <a:r>
              <a:rPr lang="fi-FI" sz="2000" dirty="0" err="1" smtClean="0"/>
              <a:t>Nordic</a:t>
            </a:r>
            <a:r>
              <a:rPr lang="fi-FI" sz="2000" dirty="0" smtClean="0"/>
              <a:t> </a:t>
            </a:r>
            <a:r>
              <a:rPr lang="fi-FI" sz="2000" dirty="0" err="1" smtClean="0"/>
              <a:t>parent</a:t>
            </a:r>
            <a:r>
              <a:rPr lang="fi-FI" sz="2000" dirty="0" smtClean="0"/>
              <a:t> </a:t>
            </a:r>
            <a:r>
              <a:rPr lang="fi-FI" sz="2000" dirty="0" err="1" smtClean="0"/>
              <a:t>banks</a:t>
            </a:r>
            <a:r>
              <a:rPr lang="fi-FI" sz="2000" dirty="0" smtClean="0"/>
              <a:t>.</a:t>
            </a:r>
          </a:p>
          <a:p>
            <a:endParaRPr lang="fi-FI" sz="2000" dirty="0" smtClean="0"/>
          </a:p>
          <a:p>
            <a:r>
              <a:rPr lang="fi-FI" sz="2000" dirty="0" err="1" smtClean="0"/>
              <a:t>Domestic</a:t>
            </a:r>
            <a:r>
              <a:rPr lang="fi-FI" sz="2000" dirty="0" smtClean="0"/>
              <a:t> </a:t>
            </a:r>
            <a:r>
              <a:rPr lang="fi-FI" sz="2000" dirty="0" err="1" smtClean="0"/>
              <a:t>banks</a:t>
            </a:r>
            <a:r>
              <a:rPr lang="fi-FI" sz="2000" dirty="0" smtClean="0"/>
              <a:t>’ </a:t>
            </a:r>
            <a:r>
              <a:rPr lang="fi-FI" sz="2000" dirty="0" err="1" smtClean="0"/>
              <a:t>foreign</a:t>
            </a:r>
            <a:r>
              <a:rPr lang="fi-FI" sz="2000" dirty="0" smtClean="0"/>
              <a:t> </a:t>
            </a:r>
            <a:r>
              <a:rPr lang="fi-FI" sz="2000" dirty="0" err="1" smtClean="0"/>
              <a:t>assets</a:t>
            </a:r>
            <a:r>
              <a:rPr lang="fi-FI" sz="2000" dirty="0" smtClean="0"/>
              <a:t> and </a:t>
            </a:r>
            <a:r>
              <a:rPr lang="fi-FI" sz="2000" dirty="0" err="1" smtClean="0"/>
              <a:t>liabilities</a:t>
            </a:r>
            <a:r>
              <a:rPr lang="fi-FI" sz="2000" dirty="0" smtClean="0"/>
              <a:t> </a:t>
            </a:r>
            <a:r>
              <a:rPr lang="fi-FI" sz="2000" dirty="0" err="1" smtClean="0"/>
              <a:t>have</a:t>
            </a:r>
            <a:r>
              <a:rPr lang="fi-FI" sz="2000" dirty="0" smtClean="0"/>
              <a:t> </a:t>
            </a:r>
            <a:r>
              <a:rPr lang="fi-FI" sz="2000" dirty="0" err="1" smtClean="0"/>
              <a:t>increased</a:t>
            </a:r>
            <a:r>
              <a:rPr lang="fi-FI" sz="2000" dirty="0" smtClean="0"/>
              <a:t> in the 2000s.</a:t>
            </a:r>
          </a:p>
          <a:p>
            <a:endParaRPr lang="fi-FI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28000" y="6552000"/>
            <a:ext cx="975600" cy="334800"/>
          </a:xfrm>
        </p:spPr>
        <p:txBody>
          <a:bodyPr/>
          <a:lstStyle/>
          <a:p>
            <a:fld id="{471A5582-A9DA-4417-AD47-C383050DF7ED}" type="slidenum">
              <a:rPr lang="fi-FI" smtClean="0"/>
              <a:pPr/>
              <a:t>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750459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Insurance </a:t>
            </a:r>
            <a:r>
              <a:rPr lang="fi-FI" dirty="0" err="1" smtClean="0"/>
              <a:t>sector</a:t>
            </a:r>
            <a:r>
              <a:rPr lang="fi-FI" dirty="0" smtClean="0"/>
              <a:t> </a:t>
            </a:r>
            <a:r>
              <a:rPr lang="fi-FI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maintained</a:t>
            </a:r>
            <a:r>
              <a:rPr lang="fi-FI" dirty="0" smtClean="0"/>
              <a:t> </a:t>
            </a:r>
            <a:r>
              <a:rPr lang="fi-FI" dirty="0" err="1" smtClean="0"/>
              <a:t>its</a:t>
            </a:r>
            <a:r>
              <a:rPr lang="fi-FI" dirty="0" smtClean="0"/>
              <a:t> </a:t>
            </a:r>
            <a:r>
              <a:rPr lang="fi-FI" dirty="0" err="1" smtClean="0"/>
              <a:t>solvency</a:t>
            </a:r>
            <a:r>
              <a:rPr lang="fi-FI" dirty="0" smtClean="0"/>
              <a:t>  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639341"/>
            <a:ext cx="8229600" cy="4525963"/>
          </a:xfrm>
        </p:spPr>
        <p:txBody>
          <a:bodyPr/>
          <a:lstStyle/>
          <a:p>
            <a:r>
              <a:rPr lang="fi-FI" dirty="0" smtClean="0"/>
              <a:t>Insurance </a:t>
            </a:r>
            <a:r>
              <a:rPr lang="fi-FI" dirty="0" err="1" smtClean="0"/>
              <a:t>sector</a:t>
            </a:r>
            <a:r>
              <a:rPr lang="fi-FI" dirty="0" smtClean="0"/>
              <a:t> </a:t>
            </a:r>
            <a:r>
              <a:rPr lang="fi-FI" dirty="0" err="1" smtClean="0"/>
              <a:t>profitability</a:t>
            </a:r>
            <a:r>
              <a:rPr lang="fi-FI" dirty="0" smtClean="0"/>
              <a:t> and </a:t>
            </a:r>
            <a:r>
              <a:rPr lang="fi-FI" dirty="0" err="1" smtClean="0"/>
              <a:t>solvency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remained</a:t>
            </a:r>
            <a:r>
              <a:rPr lang="fi-FI" dirty="0" smtClean="0"/>
              <a:t> </a:t>
            </a:r>
            <a:r>
              <a:rPr lang="fi-FI" dirty="0" err="1" smtClean="0"/>
              <a:t>good</a:t>
            </a:r>
            <a:r>
              <a:rPr lang="fi-FI" dirty="0" smtClean="0"/>
              <a:t>, </a:t>
            </a:r>
            <a:r>
              <a:rPr lang="fi-FI" err="1" smtClean="0"/>
              <a:t>but</a:t>
            </a:r>
            <a:r>
              <a:rPr lang="fi-FI" smtClean="0"/>
              <a:t> considerable </a:t>
            </a:r>
            <a:r>
              <a:rPr lang="fi-FI" dirty="0" err="1" smtClean="0"/>
              <a:t>differences</a:t>
            </a:r>
            <a:r>
              <a:rPr lang="fi-FI" dirty="0" smtClean="0"/>
              <a:t> </a:t>
            </a:r>
            <a:r>
              <a:rPr lang="fi-FI" dirty="0" err="1" smtClean="0"/>
              <a:t>between</a:t>
            </a:r>
            <a:r>
              <a:rPr lang="fi-FI" dirty="0" smtClean="0"/>
              <a:t> </a:t>
            </a:r>
            <a:r>
              <a:rPr lang="fi-FI" dirty="0" err="1" smtClean="0"/>
              <a:t>companies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observed</a:t>
            </a:r>
            <a:r>
              <a:rPr lang="fi-FI" dirty="0" smtClean="0"/>
              <a:t>.</a:t>
            </a:r>
          </a:p>
          <a:p>
            <a:r>
              <a:rPr lang="fi-FI" dirty="0" smtClean="0"/>
              <a:t>Insurance </a:t>
            </a:r>
            <a:r>
              <a:rPr lang="fi-FI" dirty="0" err="1" smtClean="0"/>
              <a:t>companies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able</a:t>
            </a:r>
            <a:r>
              <a:rPr lang="fi-FI" dirty="0" smtClean="0"/>
              <a:t> to </a:t>
            </a:r>
            <a:r>
              <a:rPr lang="fi-FI" dirty="0" err="1" smtClean="0"/>
              <a:t>adjust</a:t>
            </a:r>
            <a:r>
              <a:rPr lang="fi-FI" dirty="0" smtClean="0"/>
              <a:t> </a:t>
            </a:r>
            <a:r>
              <a:rPr lang="fi-FI" dirty="0" err="1" smtClean="0"/>
              <a:t>their</a:t>
            </a:r>
            <a:r>
              <a:rPr lang="fi-FI" dirty="0" smtClean="0"/>
              <a:t> business </a:t>
            </a:r>
            <a:r>
              <a:rPr lang="fi-FI" dirty="0" err="1" smtClean="0"/>
              <a:t>models</a:t>
            </a:r>
            <a:r>
              <a:rPr lang="fi-FI" dirty="0" smtClean="0"/>
              <a:t> in the </a:t>
            </a:r>
            <a:r>
              <a:rPr lang="fi-FI" dirty="0" err="1" smtClean="0"/>
              <a:t>low</a:t>
            </a:r>
            <a:r>
              <a:rPr lang="fi-FI" dirty="0" smtClean="0"/>
              <a:t> </a:t>
            </a:r>
            <a:r>
              <a:rPr lang="fi-FI" dirty="0" err="1" smtClean="0"/>
              <a:t>interest</a:t>
            </a:r>
            <a:r>
              <a:rPr lang="fi-FI" dirty="0" smtClean="0"/>
              <a:t> </a:t>
            </a:r>
            <a:r>
              <a:rPr lang="fi-FI" dirty="0" err="1" smtClean="0"/>
              <a:t>rate</a:t>
            </a:r>
            <a:r>
              <a:rPr lang="fi-FI" dirty="0" smtClean="0"/>
              <a:t> </a:t>
            </a:r>
            <a:r>
              <a:rPr lang="fi-FI" dirty="0" err="1" smtClean="0"/>
              <a:t>environment</a:t>
            </a:r>
            <a:r>
              <a:rPr lang="fi-FI" dirty="0" smtClean="0"/>
              <a:t>.</a:t>
            </a:r>
          </a:p>
          <a:p>
            <a:r>
              <a:rPr lang="fi-FI" dirty="0" err="1" smtClean="0"/>
              <a:t>Unexpected</a:t>
            </a:r>
            <a:r>
              <a:rPr lang="fi-FI" dirty="0" smtClean="0"/>
              <a:t> </a:t>
            </a:r>
            <a:r>
              <a:rPr lang="fi-FI" dirty="0" err="1" smtClean="0"/>
              <a:t>shocks</a:t>
            </a:r>
            <a:r>
              <a:rPr lang="fi-FI" dirty="0" smtClean="0"/>
              <a:t> in the </a:t>
            </a:r>
            <a:r>
              <a:rPr lang="fi-FI" dirty="0" err="1" smtClean="0"/>
              <a:t>investment</a:t>
            </a:r>
            <a:r>
              <a:rPr lang="fi-FI" dirty="0" smtClean="0"/>
              <a:t> </a:t>
            </a:r>
            <a:r>
              <a:rPr lang="fi-FI" dirty="0" err="1" smtClean="0"/>
              <a:t>market</a:t>
            </a:r>
            <a:r>
              <a:rPr lang="fi-FI" dirty="0" smtClean="0"/>
              <a:t> </a:t>
            </a:r>
            <a:r>
              <a:rPr lang="fi-FI" dirty="0" err="1" smtClean="0"/>
              <a:t>pose</a:t>
            </a:r>
            <a:r>
              <a:rPr lang="fi-FI" dirty="0" smtClean="0"/>
              <a:t> the main </a:t>
            </a:r>
            <a:r>
              <a:rPr lang="fi-FI" dirty="0" err="1" smtClean="0"/>
              <a:t>risk</a:t>
            </a:r>
            <a:r>
              <a:rPr lang="fi-FI" dirty="0" smtClean="0"/>
              <a:t> to </a:t>
            </a:r>
            <a:r>
              <a:rPr lang="fi-FI" dirty="0" err="1" smtClean="0"/>
              <a:t>profitability</a:t>
            </a:r>
            <a:r>
              <a:rPr lang="fi-FI" dirty="0" smtClean="0"/>
              <a:t> and </a:t>
            </a:r>
            <a:r>
              <a:rPr lang="fi-FI" dirty="0" err="1" smtClean="0"/>
              <a:t>solvency</a:t>
            </a:r>
            <a:r>
              <a:rPr lang="fi-FI" dirty="0" smtClean="0"/>
              <a:t>.</a:t>
            </a:r>
          </a:p>
          <a:p>
            <a:pPr lvl="1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xmlns="" val="1844551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Infrastructure</a:t>
            </a:r>
            <a:r>
              <a:rPr lang="fi-FI" dirty="0" smtClean="0"/>
              <a:t> </a:t>
            </a:r>
            <a:r>
              <a:rPr lang="fi-FI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operated</a:t>
            </a:r>
            <a:r>
              <a:rPr lang="fi-FI" dirty="0" smtClean="0"/>
              <a:t> </a:t>
            </a:r>
            <a:r>
              <a:rPr lang="fi-FI" dirty="0" err="1" smtClean="0"/>
              <a:t>reliably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8000"/>
            <a:ext cx="8291264" cy="4689312"/>
          </a:xfrm>
        </p:spPr>
        <p:txBody>
          <a:bodyPr/>
          <a:lstStyle/>
          <a:p>
            <a:r>
              <a:rPr lang="fi-FI" dirty="0" smtClean="0"/>
              <a:t>A </a:t>
            </a:r>
            <a:r>
              <a:rPr lang="fi-FI" dirty="0" err="1" smtClean="0"/>
              <a:t>reliable</a:t>
            </a:r>
            <a:r>
              <a:rPr lang="fi-FI" dirty="0" smtClean="0"/>
              <a:t> </a:t>
            </a:r>
            <a:r>
              <a:rPr lang="fi-FI" dirty="0" err="1" smtClean="0"/>
              <a:t>infrastructure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functions</a:t>
            </a:r>
            <a:r>
              <a:rPr lang="fi-FI" dirty="0" smtClean="0"/>
              <a:t> </a:t>
            </a:r>
            <a:r>
              <a:rPr lang="fi-FI" dirty="0" err="1" smtClean="0"/>
              <a:t>under</a:t>
            </a:r>
            <a:r>
              <a:rPr lang="fi-FI" dirty="0" smtClean="0"/>
              <a:t> </a:t>
            </a:r>
            <a:r>
              <a:rPr lang="fi-FI" dirty="0" err="1" smtClean="0"/>
              <a:t>all</a:t>
            </a:r>
            <a:r>
              <a:rPr lang="fi-FI" dirty="0" smtClean="0"/>
              <a:t> </a:t>
            </a:r>
            <a:r>
              <a:rPr lang="fi-FI" dirty="0" err="1" smtClean="0"/>
              <a:t>circumstances</a:t>
            </a:r>
            <a:r>
              <a:rPr lang="fi-FI" dirty="0" smtClean="0"/>
              <a:t> is a </a:t>
            </a:r>
            <a:r>
              <a:rPr lang="fi-FI" dirty="0" err="1" smtClean="0"/>
              <a:t>key</a:t>
            </a:r>
            <a:r>
              <a:rPr lang="fi-FI" dirty="0" smtClean="0"/>
              <a:t> </a:t>
            </a:r>
            <a:r>
              <a:rPr lang="fi-FI" dirty="0" err="1" smtClean="0"/>
              <a:t>part</a:t>
            </a:r>
            <a:r>
              <a:rPr lang="fi-FI" dirty="0" smtClean="0"/>
              <a:t> of a </a:t>
            </a:r>
            <a:r>
              <a:rPr lang="fi-FI" dirty="0" err="1" smtClean="0"/>
              <a:t>stable</a:t>
            </a:r>
            <a:r>
              <a:rPr lang="fi-FI" dirty="0" smtClean="0"/>
              <a:t> </a:t>
            </a:r>
            <a:r>
              <a:rPr lang="fi-FI" dirty="0" err="1" smtClean="0"/>
              <a:t>financial</a:t>
            </a:r>
            <a:r>
              <a:rPr lang="fi-FI" dirty="0" smtClean="0"/>
              <a:t> </a:t>
            </a:r>
            <a:r>
              <a:rPr lang="fi-FI" dirty="0" err="1" smtClean="0"/>
              <a:t>system</a:t>
            </a:r>
            <a:r>
              <a:rPr lang="fi-FI" dirty="0" smtClean="0"/>
              <a:t> </a:t>
            </a:r>
          </a:p>
          <a:p>
            <a:pPr lvl="1"/>
            <a:r>
              <a:rPr lang="fi-FI" dirty="0" smtClean="0"/>
              <a:t>International </a:t>
            </a:r>
            <a:r>
              <a:rPr lang="fi-FI" dirty="0" err="1" smtClean="0"/>
              <a:t>cooperative</a:t>
            </a:r>
            <a:r>
              <a:rPr lang="fi-FI" dirty="0" smtClean="0"/>
              <a:t> </a:t>
            </a:r>
            <a:r>
              <a:rPr lang="fi-FI" dirty="0" err="1" smtClean="0"/>
              <a:t>oversight</a:t>
            </a:r>
            <a:r>
              <a:rPr lang="fi-FI" dirty="0" smtClean="0"/>
              <a:t> </a:t>
            </a:r>
            <a:r>
              <a:rPr lang="fi-FI" dirty="0" err="1" smtClean="0"/>
              <a:t>plays</a:t>
            </a:r>
            <a:r>
              <a:rPr lang="fi-FI" dirty="0" smtClean="0"/>
              <a:t> an </a:t>
            </a:r>
            <a:r>
              <a:rPr lang="fi-FI" dirty="0" err="1" smtClean="0"/>
              <a:t>important</a:t>
            </a:r>
            <a:r>
              <a:rPr lang="fi-FI" dirty="0" smtClean="0"/>
              <a:t> </a:t>
            </a:r>
            <a:r>
              <a:rPr lang="fi-FI" dirty="0" err="1" smtClean="0"/>
              <a:t>role</a:t>
            </a:r>
            <a:endParaRPr lang="fi-FI" dirty="0"/>
          </a:p>
          <a:p>
            <a:pPr>
              <a:spcBef>
                <a:spcPts val="1200"/>
              </a:spcBef>
            </a:pPr>
            <a:r>
              <a:rPr lang="fi-FI" dirty="0" err="1" smtClean="0"/>
              <a:t>Fragmentation</a:t>
            </a:r>
            <a:r>
              <a:rPr lang="fi-FI" dirty="0" smtClean="0"/>
              <a:t> of </a:t>
            </a:r>
            <a:r>
              <a:rPr lang="fi-FI" dirty="0" err="1" smtClean="0"/>
              <a:t>functions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endanger</a:t>
            </a:r>
            <a:r>
              <a:rPr lang="fi-FI" dirty="0" smtClean="0"/>
              <a:t> </a:t>
            </a:r>
            <a:r>
              <a:rPr lang="fi-FI" dirty="0" err="1" smtClean="0"/>
              <a:t>continuity</a:t>
            </a:r>
            <a:r>
              <a:rPr lang="fi-FI" dirty="0" smtClean="0"/>
              <a:t> </a:t>
            </a:r>
          </a:p>
          <a:p>
            <a:pPr lvl="1">
              <a:spcBef>
                <a:spcPts val="1200"/>
              </a:spcBef>
            </a:pPr>
            <a:r>
              <a:rPr lang="fi-FI" dirty="0" smtClean="0"/>
              <a:t>National </a:t>
            </a:r>
            <a:r>
              <a:rPr lang="fi-FI" dirty="0" err="1" smtClean="0"/>
              <a:t>contingency</a:t>
            </a:r>
            <a:r>
              <a:rPr lang="fi-FI" dirty="0" smtClean="0"/>
              <a:t> </a:t>
            </a:r>
            <a:r>
              <a:rPr lang="fi-FI" dirty="0" err="1" smtClean="0"/>
              <a:t>arrangements</a:t>
            </a:r>
            <a:r>
              <a:rPr lang="fi-FI" dirty="0" smtClean="0"/>
              <a:t> </a:t>
            </a:r>
            <a:r>
              <a:rPr lang="fi-FI" dirty="0" err="1" smtClean="0"/>
              <a:t>important</a:t>
            </a:r>
            <a:endParaRPr lang="fi-FI" dirty="0" smtClean="0"/>
          </a:p>
          <a:p>
            <a:pPr>
              <a:spcBef>
                <a:spcPts val="1200"/>
              </a:spcBef>
            </a:pPr>
            <a:r>
              <a:rPr lang="fi-FI" dirty="0" smtClean="0"/>
              <a:t>Finland </a:t>
            </a:r>
            <a:r>
              <a:rPr lang="fi-FI" dirty="0" err="1" smtClean="0"/>
              <a:t>migrated</a:t>
            </a:r>
            <a:r>
              <a:rPr lang="fi-FI" dirty="0" smtClean="0"/>
              <a:t> to SEPA on </a:t>
            </a:r>
            <a:r>
              <a:rPr lang="fi-FI" dirty="0" err="1" smtClean="0"/>
              <a:t>schedule</a:t>
            </a:r>
            <a:r>
              <a:rPr lang="fi-FI" dirty="0" smtClean="0"/>
              <a:t>, </a:t>
            </a:r>
            <a:r>
              <a:rPr lang="fi-FI" dirty="0" err="1" smtClean="0"/>
              <a:t>development</a:t>
            </a:r>
            <a:r>
              <a:rPr lang="fi-FI" dirty="0" smtClean="0"/>
              <a:t> </a:t>
            </a:r>
            <a:r>
              <a:rPr lang="fi-FI" dirty="0" err="1" smtClean="0"/>
              <a:t>continues</a:t>
            </a:r>
            <a:r>
              <a:rPr lang="fi-FI" dirty="0" smtClean="0"/>
              <a:t> </a:t>
            </a:r>
            <a:endParaRPr lang="fi-FI" dirty="0"/>
          </a:p>
          <a:p>
            <a:pPr lvl="1"/>
            <a:r>
              <a:rPr lang="fi-FI" dirty="0" smtClean="0"/>
              <a:t>New </a:t>
            </a:r>
            <a:r>
              <a:rPr lang="fi-FI" dirty="0" err="1" smtClean="0"/>
              <a:t>cooperation</a:t>
            </a:r>
            <a:r>
              <a:rPr lang="fi-FI" dirty="0" smtClean="0"/>
              <a:t> </a:t>
            </a:r>
            <a:r>
              <a:rPr lang="fi-FI" dirty="0" err="1" smtClean="0"/>
              <a:t>groups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established</a:t>
            </a:r>
            <a:r>
              <a:rPr lang="fi-FI" dirty="0" smtClean="0"/>
              <a:t>: the Euro </a:t>
            </a:r>
            <a:r>
              <a:rPr lang="fi-FI" dirty="0"/>
              <a:t>Retail </a:t>
            </a:r>
            <a:r>
              <a:rPr lang="fi-FI" dirty="0" err="1"/>
              <a:t>Payments</a:t>
            </a:r>
            <a:r>
              <a:rPr lang="fi-FI" dirty="0"/>
              <a:t> </a:t>
            </a:r>
            <a:r>
              <a:rPr lang="fi-FI" dirty="0" smtClean="0"/>
              <a:t>Board (ERPB) in </a:t>
            </a:r>
            <a:r>
              <a:rPr lang="fi-FI" dirty="0" err="1" smtClean="0"/>
              <a:t>Europe</a:t>
            </a:r>
            <a:r>
              <a:rPr lang="fi-FI" dirty="0" smtClean="0"/>
              <a:t> and the </a:t>
            </a:r>
            <a:r>
              <a:rPr lang="fi-FI" dirty="0" err="1" smtClean="0"/>
              <a:t>Payments</a:t>
            </a:r>
            <a:r>
              <a:rPr lang="fi-FI" dirty="0" smtClean="0"/>
              <a:t> </a:t>
            </a:r>
            <a:r>
              <a:rPr lang="fi-FI" dirty="0" err="1" smtClean="0"/>
              <a:t>Council</a:t>
            </a:r>
            <a:r>
              <a:rPr lang="fi-FI" dirty="0" smtClean="0"/>
              <a:t> in Finland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870183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9552" y="2636912"/>
            <a:ext cx="80772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436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Measures</a:t>
            </a:r>
            <a:r>
              <a:rPr kumimoji="0" lang="fi-FI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436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to </a:t>
            </a:r>
            <a:r>
              <a:rPr kumimoji="0" lang="fi-FI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436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ensure</a:t>
            </a:r>
            <a:r>
              <a:rPr kumimoji="0" lang="fi-FI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436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fi-FI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436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financial</a:t>
            </a:r>
            <a:r>
              <a:rPr kumimoji="0" lang="fi-FI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436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fi-FI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436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stability</a:t>
            </a:r>
            <a:endParaRPr kumimoji="0" lang="fi-FI" sz="3200" b="1" i="0" u="none" strike="noStrike" kern="0" cap="none" spc="0" normalizeH="0" baseline="0" noProof="0" dirty="0">
              <a:ln>
                <a:noFill/>
              </a:ln>
              <a:solidFill>
                <a:srgbClr val="00436F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309125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The </a:t>
            </a:r>
            <a:r>
              <a:rPr lang="fi-FI" dirty="0" err="1" smtClean="0"/>
              <a:t>macroprudential</a:t>
            </a:r>
            <a:r>
              <a:rPr lang="fi-FI" dirty="0" smtClean="0"/>
              <a:t> </a:t>
            </a:r>
            <a:r>
              <a:rPr lang="fi-FI" dirty="0" err="1" smtClean="0"/>
              <a:t>tools</a:t>
            </a:r>
            <a:r>
              <a:rPr lang="fi-FI" dirty="0" smtClean="0"/>
              <a:t> to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introduced</a:t>
            </a:r>
            <a:r>
              <a:rPr lang="fi-FI" dirty="0" smtClean="0"/>
              <a:t> in Finland 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smtClean="0"/>
              <a:t>Countercyclical </a:t>
            </a:r>
            <a:r>
              <a:rPr lang="fi-FI" sz="2400" dirty="0" smtClean="0"/>
              <a:t>capital </a:t>
            </a:r>
            <a:r>
              <a:rPr lang="fi-FI" sz="2400" err="1" smtClean="0"/>
              <a:t>buffer</a:t>
            </a:r>
            <a:r>
              <a:rPr lang="fi-FI" sz="2400" smtClean="0"/>
              <a:t> requirement: </a:t>
            </a:r>
            <a:r>
              <a:rPr lang="fi-FI" sz="2400" dirty="0" smtClean="0"/>
              <a:t>2015</a:t>
            </a:r>
          </a:p>
          <a:p>
            <a:pPr>
              <a:buNone/>
            </a:pPr>
            <a:endParaRPr lang="fi-FI" sz="2400" dirty="0" smtClean="0"/>
          </a:p>
          <a:p>
            <a:r>
              <a:rPr lang="fi-FI" sz="2400" dirty="0" err="1" smtClean="0"/>
              <a:t>Binding</a:t>
            </a:r>
            <a:r>
              <a:rPr lang="fi-FI" sz="2400" dirty="0" smtClean="0"/>
              <a:t> </a:t>
            </a:r>
            <a:r>
              <a:rPr lang="en-US" sz="2400" dirty="0" smtClean="0"/>
              <a:t>maximum loan-to-value (LTV) ratio for housing </a:t>
            </a:r>
            <a:r>
              <a:rPr lang="en-US" sz="2400" dirty="0" err="1" smtClean="0"/>
              <a:t>loand</a:t>
            </a:r>
            <a:r>
              <a:rPr lang="en-US" sz="2400" dirty="0" smtClean="0"/>
              <a:t> (</a:t>
            </a:r>
            <a:r>
              <a:rPr lang="en-US" sz="2400" smtClean="0"/>
              <a:t>loan-to-value cap)</a:t>
            </a:r>
            <a:r>
              <a:rPr lang="fi-FI" sz="2400" dirty="0" smtClean="0"/>
              <a:t>: 7/2016</a:t>
            </a:r>
          </a:p>
          <a:p>
            <a:endParaRPr lang="fi-FI" sz="2400" dirty="0" smtClean="0"/>
          </a:p>
          <a:p>
            <a:r>
              <a:rPr lang="fi-FI" sz="2400" smtClean="0"/>
              <a:t>Minimum </a:t>
            </a:r>
            <a:r>
              <a:rPr lang="en-US" sz="2400" dirty="0" smtClean="0"/>
              <a:t>risk weights for housing loans</a:t>
            </a:r>
            <a:r>
              <a:rPr lang="fi-FI" sz="2400" dirty="0" smtClean="0"/>
              <a:t>: 2015</a:t>
            </a:r>
          </a:p>
          <a:p>
            <a:endParaRPr lang="fi-FI" sz="2400" dirty="0" smtClean="0"/>
          </a:p>
          <a:p>
            <a:r>
              <a:rPr lang="en-US" sz="2400" dirty="0" smtClean="0"/>
              <a:t>Additional capital requirement for domestic systemically important credit institutions</a:t>
            </a:r>
            <a:r>
              <a:rPr lang="fi-FI" sz="2400" dirty="0" smtClean="0"/>
              <a:t> (O-SII </a:t>
            </a:r>
            <a:r>
              <a:rPr lang="fi-FI" sz="2400" dirty="0" err="1" smtClean="0"/>
              <a:t>requirement</a:t>
            </a:r>
            <a:r>
              <a:rPr lang="fi-FI" sz="2400" dirty="0" smtClean="0"/>
              <a:t>): 2016</a:t>
            </a:r>
          </a:p>
          <a:p>
            <a:pPr lvl="1">
              <a:buNone/>
            </a:pP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993397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…. </a:t>
            </a:r>
            <a:r>
              <a:rPr lang="fi-FI" dirty="0" err="1" smtClean="0"/>
              <a:t>should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supplemented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600" y="1340768"/>
            <a:ext cx="8229600" cy="4525963"/>
          </a:xfrm>
        </p:spPr>
        <p:txBody>
          <a:bodyPr/>
          <a:lstStyle/>
          <a:p>
            <a:r>
              <a:rPr lang="en-GB" dirty="0" smtClean="0"/>
              <a:t>Use of the systemic risk buffer should also be made possible in Finland </a:t>
            </a:r>
          </a:p>
          <a:p>
            <a:pPr lvl="1"/>
            <a:r>
              <a:rPr lang="en-GB" dirty="0" smtClean="0"/>
              <a:t>Additional capital requirement permitted by the Capital Requirements Directive if the national banking sector is structurally vulnerable</a:t>
            </a:r>
          </a:p>
          <a:p>
            <a:pPr lvl="1"/>
            <a:r>
              <a:rPr lang="en-GB" smtClean="0"/>
              <a:t>There should not be big differences in regulation and supervision in an integrated banking market</a:t>
            </a:r>
            <a:endParaRPr lang="en-GB" dirty="0" smtClean="0"/>
          </a:p>
          <a:p>
            <a:pPr lvl="1"/>
            <a:r>
              <a:rPr lang="en-GB" dirty="0" smtClean="0"/>
              <a:t>Nearly all EU countries will incorporate the requirement in their legislation</a:t>
            </a:r>
          </a:p>
          <a:p>
            <a:pPr lvl="1">
              <a:buNone/>
            </a:pPr>
            <a:endParaRPr lang="en-GB" dirty="0" smtClean="0"/>
          </a:p>
          <a:p>
            <a:r>
              <a:rPr lang="en-GB"/>
              <a:t>An internationally comparable set of instruments is necessary; use of the instruments to be determined separately.</a:t>
            </a:r>
            <a:endParaRPr lang="fi-F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440501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sz="2400" smtClean="0">
                <a:latin typeface="Arial" panose="020B0604020202020204" pitchFamily="34" charset="0"/>
                <a:cs typeface="Arial" panose="020B0604020202020204" pitchFamily="34" charset="0"/>
              </a:rPr>
              <a:t>National additional capital requirements for systemically important credit institutions in the Nordic countries, maximum requirement</a:t>
            </a: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t="18396"/>
          <a:stretch/>
        </p:blipFill>
        <p:spPr>
          <a:xfrm>
            <a:off x="84134" y="1556792"/>
            <a:ext cx="9024370" cy="480394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934528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9552" y="2636912"/>
            <a:ext cx="80772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 smtClean="0">
                <a:solidFill>
                  <a:srgbClr val="00436F"/>
                </a:solidFill>
                <a:latin typeface="+mn-lt"/>
                <a:ea typeface="+mj-ea"/>
                <a:cs typeface="+mj-cs"/>
              </a:rPr>
              <a:t>Risks related to economic and credit cycles</a:t>
            </a: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rgbClr val="00436F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769052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Banking</a:t>
            </a:r>
            <a:r>
              <a:rPr lang="fi-FI" dirty="0" smtClean="0"/>
              <a:t> </a:t>
            </a:r>
            <a:r>
              <a:rPr lang="fi-FI" dirty="0" err="1" smtClean="0"/>
              <a:t>union</a:t>
            </a:r>
            <a:r>
              <a:rPr lang="fi-FI" dirty="0" smtClean="0"/>
              <a:t> </a:t>
            </a:r>
            <a:r>
              <a:rPr lang="fi-FI" dirty="0" err="1" smtClean="0"/>
              <a:t>about</a:t>
            </a:r>
            <a:r>
              <a:rPr lang="fi-FI" dirty="0" smtClean="0"/>
              <a:t> to </a:t>
            </a:r>
            <a:r>
              <a:rPr lang="fi-FI" dirty="0" err="1" smtClean="0"/>
              <a:t>start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The </a:t>
            </a:r>
            <a:r>
              <a:rPr lang="fi-FI" dirty="0" err="1" smtClean="0"/>
              <a:t>two</a:t>
            </a:r>
            <a:r>
              <a:rPr lang="fi-FI" dirty="0" smtClean="0"/>
              <a:t> </a:t>
            </a:r>
            <a:r>
              <a:rPr lang="fi-FI" dirty="0" err="1" smtClean="0"/>
              <a:t>key</a:t>
            </a:r>
            <a:r>
              <a:rPr lang="fi-FI" dirty="0" smtClean="0"/>
              <a:t> </a:t>
            </a:r>
            <a:r>
              <a:rPr lang="fi-FI" dirty="0" err="1" smtClean="0"/>
              <a:t>elements</a:t>
            </a:r>
            <a:r>
              <a:rPr lang="fi-FI" dirty="0" smtClean="0"/>
              <a:t> of </a:t>
            </a:r>
            <a:r>
              <a:rPr lang="fi-FI" dirty="0" err="1" smtClean="0"/>
              <a:t>banking</a:t>
            </a:r>
            <a:r>
              <a:rPr lang="fi-FI" dirty="0" smtClean="0"/>
              <a:t> </a:t>
            </a:r>
            <a:r>
              <a:rPr lang="fi-FI" dirty="0" err="1" smtClean="0"/>
              <a:t>union</a:t>
            </a:r>
            <a:r>
              <a:rPr lang="fi-FI" dirty="0" smtClean="0"/>
              <a:t> – single supervision of </a:t>
            </a:r>
            <a:r>
              <a:rPr lang="fi-FI" dirty="0" err="1" smtClean="0"/>
              <a:t>banks</a:t>
            </a:r>
            <a:r>
              <a:rPr lang="fi-FI" dirty="0" smtClean="0"/>
              <a:t> and single </a:t>
            </a:r>
            <a:r>
              <a:rPr lang="fi-FI" dirty="0" err="1" smtClean="0"/>
              <a:t>resolution</a:t>
            </a:r>
            <a:r>
              <a:rPr lang="fi-FI" dirty="0" smtClean="0"/>
              <a:t>  –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about</a:t>
            </a:r>
            <a:r>
              <a:rPr lang="fi-FI" dirty="0" smtClean="0"/>
              <a:t> to </a:t>
            </a:r>
            <a:r>
              <a:rPr lang="fi-FI" dirty="0" err="1" smtClean="0"/>
              <a:t>start</a:t>
            </a:r>
            <a:r>
              <a:rPr lang="fi-FI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fi-FI" dirty="0" smtClean="0"/>
              <a:t>The </a:t>
            </a:r>
            <a:r>
              <a:rPr lang="fi-FI" dirty="0" err="1" smtClean="0"/>
              <a:t>resolution</a:t>
            </a:r>
            <a:r>
              <a:rPr lang="fi-FI" dirty="0" smtClean="0"/>
              <a:t> </a:t>
            </a:r>
            <a:r>
              <a:rPr lang="fi-FI" dirty="0" err="1" smtClean="0"/>
              <a:t>mechanism</a:t>
            </a:r>
            <a:r>
              <a:rPr lang="fi-FI" dirty="0" smtClean="0"/>
              <a:t> and </a:t>
            </a:r>
            <a:r>
              <a:rPr lang="fi-FI" dirty="0" err="1" smtClean="0"/>
              <a:t>bail-in</a:t>
            </a:r>
            <a:r>
              <a:rPr lang="fi-FI" dirty="0" smtClean="0"/>
              <a:t> </a:t>
            </a:r>
            <a:r>
              <a:rPr lang="fi-FI" dirty="0" err="1" smtClean="0"/>
              <a:t>remove/reduce</a:t>
            </a:r>
            <a:r>
              <a:rPr lang="fi-FI" dirty="0" smtClean="0"/>
              <a:t> the </a:t>
            </a:r>
            <a:r>
              <a:rPr lang="fi-FI" dirty="0" err="1" smtClean="0"/>
              <a:t>costs</a:t>
            </a:r>
            <a:r>
              <a:rPr lang="fi-FI" dirty="0" smtClean="0"/>
              <a:t> of </a:t>
            </a:r>
            <a:r>
              <a:rPr lang="fi-FI" dirty="0" err="1" smtClean="0"/>
              <a:t>banking</a:t>
            </a:r>
            <a:r>
              <a:rPr lang="fi-FI" dirty="0" smtClean="0"/>
              <a:t> </a:t>
            </a:r>
            <a:r>
              <a:rPr lang="fi-FI" dirty="0" err="1" smtClean="0"/>
              <a:t>crises</a:t>
            </a:r>
            <a:r>
              <a:rPr lang="fi-FI" dirty="0" smtClean="0"/>
              <a:t> to </a:t>
            </a:r>
            <a:r>
              <a:rPr lang="fi-FI" dirty="0" err="1" smtClean="0"/>
              <a:t>taxpayers</a:t>
            </a:r>
            <a:r>
              <a:rPr lang="fi-FI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fi-FI" dirty="0" err="1" smtClean="0"/>
              <a:t>Also</a:t>
            </a:r>
            <a:r>
              <a:rPr lang="fi-FI" dirty="0" smtClean="0"/>
              <a:t> in Finland, </a:t>
            </a:r>
            <a:r>
              <a:rPr lang="fi-FI" dirty="0" err="1" smtClean="0"/>
              <a:t>resolution</a:t>
            </a:r>
            <a:r>
              <a:rPr lang="fi-FI" dirty="0" smtClean="0"/>
              <a:t> </a:t>
            </a:r>
            <a:r>
              <a:rPr lang="fi-FI" dirty="0" err="1" smtClean="0"/>
              <a:t>legislation</a:t>
            </a:r>
            <a:r>
              <a:rPr lang="fi-FI" dirty="0" smtClean="0"/>
              <a:t> and the </a:t>
            </a:r>
            <a:r>
              <a:rPr lang="fi-FI" dirty="0" err="1" smtClean="0"/>
              <a:t>related</a:t>
            </a:r>
            <a:r>
              <a:rPr lang="fi-FI" dirty="0" smtClean="0"/>
              <a:t> </a:t>
            </a:r>
            <a:r>
              <a:rPr lang="fi-FI" dirty="0" err="1" smtClean="0"/>
              <a:t>powers</a:t>
            </a:r>
            <a:r>
              <a:rPr lang="fi-FI" dirty="0" smtClean="0"/>
              <a:t> for </a:t>
            </a:r>
            <a:r>
              <a:rPr lang="fi-FI" dirty="0" err="1" smtClean="0"/>
              <a:t>authorities</a:t>
            </a:r>
            <a:r>
              <a:rPr lang="fi-FI" dirty="0" smtClean="0"/>
              <a:t> </a:t>
            </a:r>
            <a:r>
              <a:rPr lang="fi-FI" dirty="0" err="1" smtClean="0"/>
              <a:t>must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implemented</a:t>
            </a:r>
            <a:r>
              <a:rPr lang="fi-FI" dirty="0" smtClean="0"/>
              <a:t> </a:t>
            </a:r>
            <a:r>
              <a:rPr lang="fi-FI" dirty="0" err="1" smtClean="0"/>
              <a:t>promptly</a:t>
            </a:r>
            <a:r>
              <a:rPr lang="fi-FI" dirty="0" smtClean="0"/>
              <a:t> in </a:t>
            </a:r>
            <a:r>
              <a:rPr lang="fi-FI" dirty="0" err="1" smtClean="0"/>
              <a:t>all</a:t>
            </a:r>
            <a:r>
              <a:rPr lang="fi-FI" dirty="0" smtClean="0"/>
              <a:t> </a:t>
            </a:r>
            <a:r>
              <a:rPr lang="fi-FI" dirty="0" err="1" smtClean="0"/>
              <a:t>respects</a:t>
            </a:r>
            <a:r>
              <a:rPr lang="fi-FI" dirty="0" smtClean="0"/>
              <a:t>.</a:t>
            </a:r>
          </a:p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28000" y="6552000"/>
            <a:ext cx="975600" cy="334800"/>
          </a:xfrm>
        </p:spPr>
        <p:txBody>
          <a:bodyPr/>
          <a:lstStyle/>
          <a:p>
            <a:fld id="{471A5582-A9DA-4417-AD47-C383050DF7ED}" type="slidenum">
              <a:rPr lang="fi-FI" smtClean="0"/>
              <a:pPr/>
              <a:t>30</a:t>
            </a:fld>
            <a:endParaRPr lang="fi-F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690838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smtClean="0"/>
              <a:t>Single Resolution Mechanism</a:t>
            </a:r>
            <a:endParaRPr lang="fi-FI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t="10154"/>
          <a:stretch/>
        </p:blipFill>
        <p:spPr>
          <a:xfrm>
            <a:off x="223492" y="1484784"/>
            <a:ext cx="8668988" cy="482572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5618375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  <p:pic>
        <p:nvPicPr>
          <p:cNvPr id="6" name="Picture 5" descr="rakenn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567505"/>
            <a:ext cx="3600400" cy="2709300"/>
          </a:xfrm>
          <a:prstGeom prst="rect">
            <a:avLst/>
          </a:prstGeom>
        </p:spPr>
      </p:pic>
      <p:sp>
        <p:nvSpPr>
          <p:cNvPr id="7" name="Title 6"/>
          <p:cNvSpPr txBox="1">
            <a:spLocks/>
          </p:cNvSpPr>
          <p:nvPr/>
        </p:nvSpPr>
        <p:spPr>
          <a:xfrm>
            <a:off x="395536" y="267905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436F"/>
                </a:solidFill>
                <a:latin typeface="+mn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9pPr>
          </a:lstStyle>
          <a:p>
            <a:r>
              <a:rPr lang="fi-FI" sz="3600" kern="0" dirty="0" err="1" smtClean="0">
                <a:latin typeface="Arial" pitchFamily="34" charset="0"/>
                <a:cs typeface="Arial" pitchFamily="34" charset="0"/>
              </a:rPr>
              <a:t>Thank</a:t>
            </a:r>
            <a:r>
              <a:rPr lang="fi-FI" sz="36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i-FI" sz="3600" kern="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fi-FI" sz="3600" kern="0" dirty="0" smtClean="0"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79554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383" y="1412776"/>
            <a:ext cx="7752034" cy="505392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599256" y="116632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436F"/>
                </a:solidFill>
                <a:latin typeface="+mn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9pPr>
          </a:lstStyle>
          <a:p>
            <a:r>
              <a:rPr lang="en-GB" sz="2800" kern="0" smtClean="0"/>
              <a:t>Improved access to finance supports euro area’s gradual recovery from the crisis</a:t>
            </a:r>
            <a:endParaRPr lang="en-GB" sz="28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4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sz="2000" dirty="0" smtClean="0"/>
          </a:p>
          <a:p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189" y="1330586"/>
            <a:ext cx="7968058" cy="519475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2800" y="115200"/>
            <a:ext cx="8077200" cy="1143000"/>
          </a:xfrm>
        </p:spPr>
        <p:txBody>
          <a:bodyPr/>
          <a:lstStyle/>
          <a:p>
            <a:r>
              <a:rPr lang="en-GB" sz="2800" dirty="0" smtClean="0"/>
              <a:t>Increased risk appetite may distort prices on securities markets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smtClean="0"/>
              <a:t>Share prices on the increase</a:t>
            </a:r>
            <a:endParaRPr lang="fi-FI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482" y="1309496"/>
            <a:ext cx="7963465" cy="519120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6</a:t>
            </a:fld>
            <a:endParaRPr lang="fi-FI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Risks transmitted from abroad to Finland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73155"/>
          </a:xfrm>
        </p:spPr>
        <p:txBody>
          <a:bodyPr/>
          <a:lstStyle/>
          <a:p>
            <a:r>
              <a:rPr lang="en-GB" dirty="0" smtClean="0"/>
              <a:t>The development of the international economy and financial markets has a great impact on the prospects and risks for the Finnish economy and financial system</a:t>
            </a:r>
            <a:r>
              <a:rPr lang="fi-FI" dirty="0" smtClean="0"/>
              <a:t>.</a:t>
            </a:r>
          </a:p>
          <a:p>
            <a:endParaRPr lang="fi-FI" dirty="0" smtClean="0"/>
          </a:p>
          <a:p>
            <a:pPr>
              <a:buNone/>
            </a:pPr>
            <a:r>
              <a:rPr lang="fi-FI" dirty="0" smtClean="0"/>
              <a:t> </a:t>
            </a:r>
            <a:r>
              <a:rPr lang="en-GB" sz="2000" dirty="0" smtClean="0"/>
              <a:t>Risks of key concern for Finland</a:t>
            </a:r>
            <a:r>
              <a:rPr lang="fi-FI" sz="20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Emergence of renewed instability on international financial markets.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Long-sustained low level of interest rates and excessive rise in asset prices.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Impact of geopolitical tensions on the Finnish economic outlook.</a:t>
            </a:r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28000" y="6552000"/>
            <a:ext cx="975600" cy="334800"/>
          </a:xfrm>
        </p:spPr>
        <p:txBody>
          <a:bodyPr/>
          <a:lstStyle/>
          <a:p>
            <a:r>
              <a:rPr lang="fi-FI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2384122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/>
            <a:r>
              <a:rPr lang="en-GB" dirty="0" smtClean="0"/>
              <a:t>Domestic economy, non-financial corporations, households, public finances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33275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28000" y="6552000"/>
            <a:ext cx="975600" cy="33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i-FI" altLang="fi-FI">
                <a:solidFill>
                  <a:srgbClr val="00356C"/>
                </a:solidFill>
              </a:rPr>
              <a:t> </a:t>
            </a:r>
            <a:endParaRPr lang="fi-FI" dirty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124" t="81993" r="50711" b="12082"/>
          <a:stretch>
            <a:fillRect/>
          </a:stretch>
        </p:blipFill>
        <p:spPr bwMode="auto">
          <a:xfrm>
            <a:off x="3385071" y="5589142"/>
            <a:ext cx="2508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959" t="81993" r="34555" b="12082"/>
          <a:stretch>
            <a:fillRect/>
          </a:stretch>
        </p:blipFill>
        <p:spPr bwMode="auto">
          <a:xfrm>
            <a:off x="5580806" y="5589240"/>
            <a:ext cx="2873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14"/>
          <p:cNvSpPr txBox="1">
            <a:spLocks noChangeArrowheads="1"/>
          </p:cNvSpPr>
          <p:nvPr/>
        </p:nvSpPr>
        <p:spPr bwMode="auto">
          <a:xfrm>
            <a:off x="1404640" y="5611713"/>
            <a:ext cx="172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Symbol" panose="05050102010706020507" pitchFamily="18" charset="2"/>
              <a:buChar char="¨"/>
              <a:defRPr sz="2400">
                <a:solidFill>
                  <a:srgbClr val="00436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436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fi-FI" altLang="fi-FI" sz="1600" smtClean="0">
                <a:solidFill>
                  <a:schemeClr val="tx1"/>
                </a:solidFill>
              </a:rPr>
              <a:t>June </a:t>
            </a:r>
            <a:r>
              <a:rPr lang="fi-FI" altLang="fi-FI" sz="1600">
                <a:solidFill>
                  <a:schemeClr val="tx1"/>
                </a:solidFill>
              </a:rPr>
              <a:t>2012</a:t>
            </a:r>
          </a:p>
        </p:txBody>
      </p:sp>
      <p:sp>
        <p:nvSpPr>
          <p:cNvPr id="5127" name="TextBox 15"/>
          <p:cNvSpPr txBox="1">
            <a:spLocks noChangeArrowheads="1"/>
          </p:cNvSpPr>
          <p:nvPr/>
        </p:nvSpPr>
        <p:spPr bwMode="auto">
          <a:xfrm>
            <a:off x="3602037" y="5611713"/>
            <a:ext cx="1728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Symbol" panose="05050102010706020507" pitchFamily="18" charset="2"/>
              <a:buChar char="¨"/>
              <a:defRPr sz="2400">
                <a:solidFill>
                  <a:srgbClr val="00436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436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fi-FI" altLang="fi-FI" sz="1600" smtClean="0">
                <a:solidFill>
                  <a:schemeClr val="tx1"/>
                </a:solidFill>
              </a:rPr>
              <a:t>June </a:t>
            </a:r>
            <a:r>
              <a:rPr lang="fi-FI" altLang="fi-FI" sz="1600">
                <a:solidFill>
                  <a:schemeClr val="tx1"/>
                </a:solidFill>
              </a:rPr>
              <a:t>2013</a:t>
            </a:r>
          </a:p>
        </p:txBody>
      </p:sp>
      <p:sp>
        <p:nvSpPr>
          <p:cNvPr id="5128" name="TextBox 16"/>
          <p:cNvSpPr txBox="1">
            <a:spLocks noChangeArrowheads="1"/>
          </p:cNvSpPr>
          <p:nvPr/>
        </p:nvSpPr>
        <p:spPr bwMode="auto">
          <a:xfrm>
            <a:off x="5863381" y="5632235"/>
            <a:ext cx="172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Symbol" panose="05050102010706020507" pitchFamily="18" charset="2"/>
              <a:buChar char="¨"/>
              <a:defRPr sz="2400">
                <a:solidFill>
                  <a:srgbClr val="00436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436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fi-FI" altLang="fi-FI" sz="1600" smtClean="0">
                <a:solidFill>
                  <a:schemeClr val="tx1"/>
                </a:solidFill>
              </a:rPr>
              <a:t>May </a:t>
            </a:r>
            <a:r>
              <a:rPr lang="fi-FI" altLang="fi-FI" sz="1600">
                <a:solidFill>
                  <a:schemeClr val="tx1"/>
                </a:solidFill>
              </a:rPr>
              <a:t>2014</a:t>
            </a:r>
          </a:p>
        </p:txBody>
      </p:sp>
      <p:pic>
        <p:nvPicPr>
          <p:cNvPr id="512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08" t="81993" r="68407" b="12082"/>
          <a:stretch>
            <a:fillRect/>
          </a:stretch>
        </p:blipFill>
        <p:spPr bwMode="auto">
          <a:xfrm>
            <a:off x="1116013" y="5573613"/>
            <a:ext cx="2873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Box 52"/>
          <p:cNvSpPr txBox="1">
            <a:spLocks noChangeArrowheads="1"/>
          </p:cNvSpPr>
          <p:nvPr/>
        </p:nvSpPr>
        <p:spPr bwMode="auto">
          <a:xfrm>
            <a:off x="1120775" y="5968400"/>
            <a:ext cx="75612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Symbol" panose="05050102010706020507" pitchFamily="18" charset="2"/>
              <a:buChar char="¨"/>
              <a:defRPr sz="2400">
                <a:solidFill>
                  <a:srgbClr val="00436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436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None/>
            </a:pPr>
            <a:r>
              <a:rPr lang="en-GB" altLang="fi-FI" sz="1600">
                <a:solidFill>
                  <a:schemeClr val="tx1"/>
                </a:solidFill>
              </a:rPr>
              <a:t>The outer values reflect higher systemic risks.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fi-FI" altLang="fi-FI" sz="1600" smtClean="0">
                <a:solidFill>
                  <a:schemeClr val="tx1"/>
                </a:solidFill>
              </a:rPr>
              <a:t>Sources: </a:t>
            </a:r>
            <a:r>
              <a:rPr lang="fi-FI" altLang="fi-FI" sz="1600">
                <a:solidFill>
                  <a:schemeClr val="tx1"/>
                </a:solidFill>
              </a:rPr>
              <a:t>NASDAQ OMX Helsinki, </a:t>
            </a:r>
            <a:r>
              <a:rPr lang="fi-FI" altLang="fi-FI" sz="1600" smtClean="0">
                <a:solidFill>
                  <a:schemeClr val="tx1"/>
                </a:solidFill>
              </a:rPr>
              <a:t>banks, Statistics Finland and Bank of Finland. </a:t>
            </a:r>
            <a:endParaRPr lang="fi-FI" altLang="fi-FI" sz="1600">
              <a:solidFill>
                <a:schemeClr val="tx1"/>
              </a:solidFill>
            </a:endParaRPr>
          </a:p>
        </p:txBody>
      </p:sp>
      <p:sp>
        <p:nvSpPr>
          <p:cNvPr id="5132" name="Slide Number Placeholder 30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552000"/>
            <a:ext cx="88956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Symbol" panose="05050102010706020507" pitchFamily="18" charset="2"/>
              <a:buChar char="¨"/>
              <a:defRPr sz="2400">
                <a:solidFill>
                  <a:srgbClr val="00436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436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A42C21-A255-4AD1-8C13-D49619DC7B22}" type="slidenum">
              <a:rPr lang="fi-FI" altLang="fi-FI" sz="9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fi-FI" altLang="fi-FI" sz="900"/>
          </a:p>
        </p:txBody>
      </p:sp>
      <p:grpSp>
        <p:nvGrpSpPr>
          <p:cNvPr id="5134" name="Group 11297"/>
          <p:cNvGrpSpPr>
            <a:grpSpLocks/>
          </p:cNvGrpSpPr>
          <p:nvPr/>
        </p:nvGrpSpPr>
        <p:grpSpPr bwMode="auto">
          <a:xfrm>
            <a:off x="828017" y="1328412"/>
            <a:ext cx="6845713" cy="4214317"/>
            <a:chOff x="-3831020" y="1253672"/>
            <a:chExt cx="6845712" cy="4213609"/>
          </a:xfrm>
        </p:grpSpPr>
        <p:sp>
          <p:nvSpPr>
            <p:cNvPr id="5135" name="TextBox 7"/>
            <p:cNvSpPr txBox="1">
              <a:spLocks noChangeArrowheads="1"/>
            </p:cNvSpPr>
            <p:nvPr/>
          </p:nvSpPr>
          <p:spPr bwMode="auto">
            <a:xfrm>
              <a:off x="1141442" y="2686769"/>
              <a:ext cx="1873250" cy="646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Symbol" panose="05050102010706020507" pitchFamily="18" charset="2"/>
                <a:buChar char="¨"/>
                <a:defRPr sz="2400">
                  <a:solidFill>
                    <a:srgbClr val="00436F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436F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800" smtClean="0">
                  <a:solidFill>
                    <a:schemeClr val="tx1"/>
                  </a:solidFill>
                </a:rPr>
                <a:t>Housing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800" smtClean="0">
                  <a:solidFill>
                    <a:schemeClr val="tx1"/>
                  </a:solidFill>
                </a:rPr>
                <a:t>prices</a:t>
              </a:r>
              <a:endParaRPr lang="fi-FI" altLang="fi-FI" sz="1800">
                <a:solidFill>
                  <a:schemeClr val="tx1"/>
                </a:solidFill>
              </a:endParaRPr>
            </a:p>
          </p:txBody>
        </p:sp>
        <p:sp>
          <p:nvSpPr>
            <p:cNvPr id="5136" name="TextBox 8"/>
            <p:cNvSpPr txBox="1">
              <a:spLocks noChangeArrowheads="1"/>
            </p:cNvSpPr>
            <p:nvPr/>
          </p:nvSpPr>
          <p:spPr bwMode="auto">
            <a:xfrm>
              <a:off x="-1322386" y="1253672"/>
              <a:ext cx="16561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Symbol" panose="05050102010706020507" pitchFamily="18" charset="2"/>
                <a:buChar char="¨"/>
                <a:defRPr sz="2400">
                  <a:solidFill>
                    <a:srgbClr val="00436F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436F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800" smtClean="0">
                  <a:solidFill>
                    <a:schemeClr val="tx1"/>
                  </a:solidFill>
                </a:rPr>
                <a:t>Real economy</a:t>
              </a:r>
              <a:endParaRPr lang="fi-FI" altLang="fi-FI" sz="1800">
                <a:solidFill>
                  <a:schemeClr val="tx1"/>
                </a:solidFill>
              </a:endParaRPr>
            </a:p>
          </p:txBody>
        </p:sp>
        <p:sp>
          <p:nvSpPr>
            <p:cNvPr id="5137" name="TextBox 9"/>
            <p:cNvSpPr txBox="1">
              <a:spLocks noChangeArrowheads="1"/>
            </p:cNvSpPr>
            <p:nvPr/>
          </p:nvSpPr>
          <p:spPr bwMode="auto">
            <a:xfrm>
              <a:off x="-3831020" y="2605949"/>
              <a:ext cx="1439862" cy="646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Symbol" panose="05050102010706020507" pitchFamily="18" charset="2"/>
                <a:buChar char="¨"/>
                <a:defRPr sz="2400">
                  <a:solidFill>
                    <a:srgbClr val="00436F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436F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800" smtClean="0">
                  <a:solidFill>
                    <a:schemeClr val="tx1"/>
                  </a:solidFill>
                </a:rPr>
                <a:t>Banks’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800" smtClean="0">
                  <a:solidFill>
                    <a:schemeClr val="tx1"/>
                  </a:solidFill>
                </a:rPr>
                <a:t>viability</a:t>
              </a:r>
              <a:endParaRPr lang="fi-FI" altLang="fi-FI" sz="1800">
                <a:solidFill>
                  <a:schemeClr val="tx1"/>
                </a:solidFill>
              </a:endParaRPr>
            </a:p>
          </p:txBody>
        </p:sp>
        <p:sp>
          <p:nvSpPr>
            <p:cNvPr id="5138" name="TextBox 10"/>
            <p:cNvSpPr txBox="1">
              <a:spLocks noChangeArrowheads="1"/>
            </p:cNvSpPr>
            <p:nvPr/>
          </p:nvSpPr>
          <p:spPr bwMode="auto">
            <a:xfrm>
              <a:off x="-336277" y="5096268"/>
              <a:ext cx="20161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Symbol" panose="05050102010706020507" pitchFamily="18" charset="2"/>
                <a:buChar char="¨"/>
                <a:defRPr sz="2400">
                  <a:solidFill>
                    <a:srgbClr val="00436F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436F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800" smtClean="0">
                  <a:solidFill>
                    <a:schemeClr val="tx1"/>
                  </a:solidFill>
                </a:rPr>
                <a:t>Indebtedness</a:t>
              </a:r>
              <a:endParaRPr lang="fi-FI" altLang="fi-FI" sz="1800">
                <a:solidFill>
                  <a:schemeClr val="tx1"/>
                </a:solidFill>
              </a:endParaRPr>
            </a:p>
          </p:txBody>
        </p:sp>
        <p:sp>
          <p:nvSpPr>
            <p:cNvPr id="5139" name="TextBox 11"/>
            <p:cNvSpPr txBox="1">
              <a:spLocks noChangeArrowheads="1"/>
            </p:cNvSpPr>
            <p:nvPr/>
          </p:nvSpPr>
          <p:spPr bwMode="auto">
            <a:xfrm>
              <a:off x="-2504452" y="5098011"/>
              <a:ext cx="1577021" cy="369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Symbol" panose="05050102010706020507" pitchFamily="18" charset="2"/>
                <a:buChar char="¨"/>
                <a:defRPr sz="2400">
                  <a:solidFill>
                    <a:srgbClr val="00436F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436F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800" smtClean="0">
                  <a:solidFill>
                    <a:schemeClr val="tx1"/>
                  </a:solidFill>
                </a:rPr>
                <a:t>Risk premia</a:t>
              </a:r>
              <a:endParaRPr lang="fi-FI" altLang="fi-FI" sz="1800">
                <a:solidFill>
                  <a:schemeClr val="tx1"/>
                </a:solidFill>
              </a:endParaRPr>
            </a:p>
          </p:txBody>
        </p:sp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2897" y="260648"/>
            <a:ext cx="9003599" cy="810343"/>
          </a:xfrm>
        </p:spPr>
        <p:txBody>
          <a:bodyPr/>
          <a:lstStyle/>
          <a:p>
            <a:pPr eaLnBrk="1" hangingPunct="1"/>
            <a:r>
              <a:rPr lang="en-GB" altLang="fi-FI" sz="2800" dirty="0" smtClean="0"/>
              <a:t>Indebtedness and development of the real economy pose the main risks to the Finnish financial system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15.5.2014</a:t>
            </a:r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8378" y="1716067"/>
            <a:ext cx="3925790" cy="344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3206336"/>
      </p:ext>
    </p:extLst>
  </p:cSld>
  <p:clrMapOvr>
    <a:masterClrMapping/>
  </p:clrMapOvr>
</p:sld>
</file>

<file path=ppt/theme/theme1.xml><?xml version="1.0" encoding="utf-8"?>
<a:theme xmlns:a="http://schemas.openxmlformats.org/drawingml/2006/main" name="supa_vaaleansininen_vaak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 SP_vaaleansininen_eurologol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20000"/>
            <a:lumOff val="8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err="1" smtClean="0">
            <a:ln>
              <a:noFill/>
            </a:ln>
            <a:solidFill>
              <a:srgbClr val="00436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000" dirty="0" err="1" smtClean="0"/>
        </a:defPPr>
      </a:lstStyle>
    </a:txDef>
  </a:objectDefaults>
  <a:extraClrSchemeLst>
    <a:extraClrScheme>
      <a:clrScheme name="1 SP_vaaleansininen_eurologol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4C3337BB822647871C29FE6D0B478C" ma:contentTypeVersion="1" ma:contentTypeDescription="Create a new document." ma:contentTypeScope="" ma:versionID="88a30c61c9af6b15d5ed013f746751a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28573E9-63E9-4B3A-BAC1-B351FBC8B35B}"/>
</file>

<file path=customXml/itemProps2.xml><?xml version="1.0" encoding="utf-8"?>
<ds:datastoreItem xmlns:ds="http://schemas.openxmlformats.org/officeDocument/2006/customXml" ds:itemID="{62FAB805-81FD-43DD-A551-83332D39127A}"/>
</file>

<file path=customXml/itemProps3.xml><?xml version="1.0" encoding="utf-8"?>
<ds:datastoreItem xmlns:ds="http://schemas.openxmlformats.org/officeDocument/2006/customXml" ds:itemID="{B2786AFF-6722-4184-A849-DF53ADEBC52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947</Words>
  <Application>Microsoft Office PowerPoint</Application>
  <PresentationFormat>On-screen Show (4:3)</PresentationFormat>
  <Paragraphs>219</Paragraphs>
  <Slides>32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supa_vaaleansininen_vaaka</vt:lpstr>
      <vt:lpstr>Microsoft Office PowerPoint 97 - 2003 -esitys</vt:lpstr>
      <vt:lpstr>Bank of Finland Bulletin 2/2014: Financial stability</vt:lpstr>
      <vt:lpstr>Themes of the stability report</vt:lpstr>
      <vt:lpstr>Slide 3</vt:lpstr>
      <vt:lpstr>Slide 4</vt:lpstr>
      <vt:lpstr>Increased risk appetite may distort prices on securities markets</vt:lpstr>
      <vt:lpstr>Share prices on the increase</vt:lpstr>
      <vt:lpstr>Risks transmitted from abroad to Finland</vt:lpstr>
      <vt:lpstr>Domestic economy, non-financial corporations, households, public finances  </vt:lpstr>
      <vt:lpstr>Indebtedness and development of the real economy pose the main risks to the Finnish financial system</vt:lpstr>
      <vt:lpstr>Growth rate of MFI corporate loans has remained subdued</vt:lpstr>
      <vt:lpstr>Interest rates on corporate loan stock in euro area countries</vt:lpstr>
      <vt:lpstr>Access to finance has remained good in the corporate sector in Finland</vt:lpstr>
      <vt:lpstr>Slide 13</vt:lpstr>
      <vt:lpstr>Household indebtedness continued to grow but at a slower pace</vt:lpstr>
      <vt:lpstr>Half of household debts held by a tenth of households</vt:lpstr>
      <vt:lpstr>Growth rate of housing loans has decelerated</vt:lpstr>
      <vt:lpstr>Real housing prices have declined, regional differences in price developments</vt:lpstr>
      <vt:lpstr>Slide 18</vt:lpstr>
      <vt:lpstr>Finnish banking sector’s risk resilience has remained good</vt:lpstr>
      <vt:lpstr>Banking sector performance unchanged and loan losses small</vt:lpstr>
      <vt:lpstr>Low interest rates and slower growth of lending stock strain profitability</vt:lpstr>
      <vt:lpstr>Dependency on international wholesale funding increases vulnerability</vt:lpstr>
      <vt:lpstr>Banking sector sensitive to contagion</vt:lpstr>
      <vt:lpstr>Insurance sector has maintained its solvency  </vt:lpstr>
      <vt:lpstr>Infrastructure has operated reliably</vt:lpstr>
      <vt:lpstr>Slide 26</vt:lpstr>
      <vt:lpstr>The macroprudential tools to be introduced in Finland  </vt:lpstr>
      <vt:lpstr>…. should be supplemented</vt:lpstr>
      <vt:lpstr>National additional capital requirements for systemically important credit institutions in the Nordic countries, maximum requirement</vt:lpstr>
      <vt:lpstr>Banking union about to start</vt:lpstr>
      <vt:lpstr>Single Resolution Mechanism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2014-05-16T11:30:21Z</dcterms:created>
  <dcterms:modified xsi:type="dcterms:W3CDTF">2014-05-16T11:30:58Z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0x010100764C3337BB822647871C29FE6D0B478C</vt:lpwstr>
  </property>
</Properties>
</file>