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263" r:id="rId2"/>
    <p:sldId id="459" r:id="rId3"/>
    <p:sldId id="460" r:id="rId4"/>
    <p:sldId id="461" r:id="rId5"/>
    <p:sldId id="468" r:id="rId6"/>
    <p:sldId id="467" r:id="rId7"/>
    <p:sldId id="464" r:id="rId8"/>
    <p:sldId id="462" r:id="rId9"/>
    <p:sldId id="463" r:id="rId10"/>
    <p:sldId id="470" r:id="rId11"/>
    <p:sldId id="465" r:id="rId12"/>
    <p:sldId id="399" r:id="rId13"/>
    <p:sldId id="402" r:id="rId14"/>
    <p:sldId id="466" r:id="rId15"/>
    <p:sldId id="469" r:id="rId16"/>
    <p:sldId id="415" r:id="rId17"/>
    <p:sldId id="380" r:id="rId18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6" autoAdjust="0"/>
    <p:restoredTop sz="57071" autoAdjust="0"/>
  </p:normalViewPr>
  <p:slideViewPr>
    <p:cSldViewPr>
      <p:cViewPr>
        <p:scale>
          <a:sx n="59" d="100"/>
          <a:sy n="59" d="100"/>
        </p:scale>
        <p:origin x="-20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2616" y="354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140D49-FFC6-4E87-B412-67F5D0A70759}" type="datetimeFigureOut">
              <a:rPr lang="fi-FI"/>
              <a:pPr>
                <a:defRPr/>
              </a:pPr>
              <a:t>17.1.2013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96F9A2-43DA-4EC9-B784-EC9966267F9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3A4CFB-A924-4AF2-B3FD-BCEC1CB313FC}" type="datetimeFigureOut">
              <a:rPr lang="fi-FI"/>
              <a:pPr>
                <a:defRPr/>
              </a:pPr>
              <a:t>17.1.2013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6D2F23-0125-490A-9F80-F62EA215B1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B9A5C9-3B1F-4131-A099-A08D42111C42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i-F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7B01A-E8E9-4D8F-A588-126CA34670C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b="1" u="sn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098D33-8E68-493F-AC65-55A90CC1C1B7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1C2F7D-CC0F-4857-866E-B84588631137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Huomautusten paikkamerkki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44E5D0-0B22-45CD-A167-84FEF3681C0C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D2F23-0125-490A-9F80-F62EA215B1A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D2F23-0125-490A-9F80-F62EA215B1A0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463B53-B966-4A02-877F-7E0D176C106F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480FE-1A81-4DDD-ADDC-FF4A5C7EE623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33AACE-FD3C-46AA-B867-4CAC9C869D3C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None/>
              <a:defRPr/>
            </a:pPr>
            <a:endParaRPr lang="fi-FI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458457-D732-4A69-A574-8751BCF48233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8A2CA2-812B-4C00-BD79-8FD0639D1237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D2F23-0125-490A-9F80-F62EA215B1A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AE432-B02A-4ABC-AEEA-DBC0D32D6F5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601A28-F875-4E90-B701-9E722B26A193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fi-FI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C2816-70BE-4898-923C-3B7F837A9959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18050"/>
            <a:ext cx="5435600" cy="46402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ED1C49-2AC8-46C9-90E2-33AF4259B71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Office_PowerPoint_97_-_2003_-esitys1.ppt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1_SP_vaaleansininen_eurologol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33400" y="6546850"/>
            <a:ext cx="815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900">
                <a:solidFill>
                  <a:srgbClr val="00436F"/>
                </a:solidFill>
                <a:latin typeface="Arial Black" pitchFamily="34" charset="0"/>
                <a:cs typeface="+mn-cs"/>
              </a:rPr>
              <a:t>SUOMEN PANKKI | FINLANDS BANK | BANK OF FINLAND</a:t>
            </a:r>
          </a:p>
        </p:txBody>
      </p:sp>
      <p:graphicFrame>
        <p:nvGraphicFramePr>
          <p:cNvPr id="6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0418" r:id="rId4" imgW="0" imgH="0" progId="PowerPoint.Show.8">
              <p:embed/>
            </p:oleObj>
          </a:graphicData>
        </a:graphic>
      </p:graphicFrame>
      <p:pic>
        <p:nvPicPr>
          <p:cNvPr id="7" name="Picture 29" descr="BOF_eur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692150"/>
            <a:ext cx="1127125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_distribution_titl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9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708275"/>
            <a:ext cx="77724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005263"/>
            <a:ext cx="6111875" cy="1223962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2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B1AFD4E6-0EBC-4958-904E-87CFBE662E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7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468550D4-083C-4130-A817-B330DA1EDA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7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2FE6B573-EC9C-4EBB-8962-0E063AE337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ontent" type="txAndObj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7544" y="1556792"/>
            <a:ext cx="40392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656" y="1556792"/>
            <a:ext cx="4039200" cy="452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8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953D8793-B4C9-4D15-BBBD-6B3F55F137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7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410BE913-FB0A-4238-8C57-CB73B13A06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7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B0AEC325-92A1-4D49-B878-BF7DC550F2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8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90BBA188-1C96-46E7-9937-54D464A0B2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10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DED5A787-E838-4FCA-B6C8-D4112A2354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6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F17C4790-757E-4E73-B6FC-5ECD71A274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5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D9C2D05C-0A13-45FD-833E-2D39DA8148F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8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947C11EE-73CF-4FA4-B6A3-5793B6490F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_distribution_slide"/>
          <p:cNvSpPr txBox="1"/>
          <p:nvPr userDrawn="1"/>
        </p:nvSpPr>
        <p:spPr>
          <a:xfrm>
            <a:off x="6372225" y="6534150"/>
            <a:ext cx="21590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t">
              <a:spcBef>
                <a:spcPts val="0"/>
              </a:spcBef>
              <a:spcAft>
                <a:spcPts val="0"/>
              </a:spcAft>
              <a:defRPr/>
            </a:pPr>
            <a:endParaRPr lang="fi-FI" sz="900">
              <a:solidFill>
                <a:srgbClr val="00356C"/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8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>
                <a:solidFill>
                  <a:srgbClr val="00356C"/>
                </a:solidFill>
              </a:defRPr>
            </a:lvl1pPr>
          </a:lstStyle>
          <a:p>
            <a:pPr>
              <a:defRPr/>
            </a:pPr>
            <a:fld id="{E9963BC2-6A9D-4BF6-9390-F92CFCCC09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5" descr="1_SP_vaaleansininen_eurologoll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4638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533400" y="6546850"/>
            <a:ext cx="81534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900">
                <a:solidFill>
                  <a:srgbClr val="00356C"/>
                </a:solidFill>
                <a:latin typeface="Arial Black" pitchFamily="34" charset="0"/>
                <a:cs typeface="+mn-cs"/>
              </a:rPr>
              <a:t>SUOMEN PANKKI | FINLANDS BANK | BANK OF FINLAND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524625"/>
            <a:ext cx="11509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00436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524625"/>
            <a:ext cx="14398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356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Erkki Liikanen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8027988" y="6523038"/>
            <a:ext cx="976312" cy="2889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356C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C0BC79-1FBA-44E8-94EE-8CB71EA75A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¨"/>
        <a:defRPr sz="2400">
          <a:solidFill>
            <a:srgbClr val="00436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436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3068638"/>
            <a:ext cx="7772400" cy="1152525"/>
          </a:xfrm>
        </p:spPr>
        <p:txBody>
          <a:bodyPr/>
          <a:lstStyle/>
          <a:p>
            <a:pPr eaLnBrk="1" hangingPunct="1"/>
            <a:r>
              <a:rPr lang="fi-FI" dirty="0" smtClean="0"/>
              <a:t>Kansantaloutemme menestystekijät, uhat ja mahdollisuudet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smtClean="0"/>
              <a:t> Tammikuun kihlaus –seminaari</a:t>
            </a:r>
            <a:br>
              <a:rPr lang="fi-FI" sz="2000" dirty="0" smtClean="0"/>
            </a:br>
            <a:r>
              <a:rPr lang="fi-FI" sz="2000" dirty="0" smtClean="0"/>
              <a:t>17.1.2013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547813" y="4510088"/>
            <a:ext cx="6111875" cy="1222375"/>
          </a:xfrm>
        </p:spPr>
        <p:txBody>
          <a:bodyPr/>
          <a:lstStyle/>
          <a:p>
            <a:pPr eaLnBrk="1" hangingPunct="1"/>
            <a:endParaRPr lang="fi-FI" smtClean="0"/>
          </a:p>
          <a:p>
            <a:pPr eaLnBrk="1" hangingPunct="1"/>
            <a:r>
              <a:rPr lang="fi-FI" smtClean="0"/>
              <a:t>Pääjohtaja</a:t>
            </a:r>
          </a:p>
          <a:p>
            <a:pPr eaLnBrk="1" hangingPunct="1"/>
            <a:r>
              <a:rPr lang="fi-FI" smtClean="0"/>
              <a:t>Erkki Liikanen</a:t>
            </a:r>
          </a:p>
          <a:p>
            <a:pPr eaLnBrk="1" hangingPunct="1"/>
            <a:endParaRPr lang="fi-FI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17.1.2013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5A418-24CF-4B2D-AE41-7B30300D8CD5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Ansiot nousseet viime vuosina nopeasti teollisuuden ulkopuolella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A68CC-EF9D-4527-9923-C316C71DCB84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pic>
        <p:nvPicPr>
          <p:cNvPr id="245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087438"/>
            <a:ext cx="8537575" cy="5581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Avoimen sektorin tulee asettaa palkkaratkaisun puitteet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i="1" smtClean="0"/>
              <a:t>Viennin kehitys ollut heikkoa, näkymät vaisut.</a:t>
            </a:r>
          </a:p>
          <a:p>
            <a:pPr>
              <a:spcBef>
                <a:spcPts val="1800"/>
              </a:spcBef>
            </a:pPr>
            <a:r>
              <a:rPr lang="fi-FI" b="1" i="1" smtClean="0"/>
              <a:t>Taustalla:</a:t>
            </a:r>
          </a:p>
          <a:p>
            <a:pPr lvl="1">
              <a:spcBef>
                <a:spcPts val="600"/>
              </a:spcBef>
            </a:pPr>
            <a:r>
              <a:rPr lang="fi-FI" b="1" i="1" smtClean="0"/>
              <a:t>Kansainvälisen talouskasvun vaimeus.</a:t>
            </a:r>
          </a:p>
          <a:p>
            <a:pPr lvl="1">
              <a:spcBef>
                <a:spcPts val="600"/>
              </a:spcBef>
            </a:pPr>
            <a:r>
              <a:rPr lang="fi-FI" b="1" i="1" smtClean="0"/>
              <a:t>Elektroniikka- ja paperiteollisuuden erityisongelmat.</a:t>
            </a:r>
          </a:p>
          <a:p>
            <a:pPr lvl="1">
              <a:spcBef>
                <a:spcPts val="600"/>
              </a:spcBef>
            </a:pPr>
            <a:r>
              <a:rPr lang="fi-FI" b="1" i="1" smtClean="0"/>
              <a:t>Työkustannusten kasvu.</a:t>
            </a:r>
          </a:p>
          <a:p>
            <a:pPr>
              <a:spcBef>
                <a:spcPts val="1800"/>
              </a:spcBef>
            </a:pPr>
            <a:r>
              <a:rPr lang="fi-FI" b="1" i="1" smtClean="0"/>
              <a:t>Viennin vahvistaminen, avoimen sektorin työllisyys ja ulkomaankaupan tasapaino edellyttävät, että menetykset kurotaan umpeen ja avoimen sektorin kilpailuasemaa vahvistetaan.</a:t>
            </a:r>
          </a:p>
          <a:p>
            <a:pPr>
              <a:spcBef>
                <a:spcPts val="1800"/>
              </a:spcBef>
            </a:pPr>
            <a:r>
              <a:rPr lang="fi-FI" b="1" i="1" smtClean="0"/>
              <a:t>Palkkaratkaisut mitoitettava avoimen sektorin kilpailukyvyn mukaan</a:t>
            </a:r>
            <a:endParaRPr lang="fi-FI" smtClean="0"/>
          </a:p>
          <a:p>
            <a:endParaRPr lang="fi-FI" smtClean="0"/>
          </a:p>
          <a:p>
            <a:endParaRPr lang="fi-FI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18763-037A-47FE-8D29-FF64C828E026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3400" y="2646363"/>
            <a:ext cx="8077200" cy="1143000"/>
          </a:xfrm>
        </p:spPr>
        <p:txBody>
          <a:bodyPr/>
          <a:lstStyle/>
          <a:p>
            <a:r>
              <a:rPr lang="fi-FI" smtClean="0"/>
              <a:t>Julkisen talouden vakauttaminen välttämätöntä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2E513-8F77-4988-82D2-AFAE4B256211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Julkinen velkaantuminen ei taitu ilman uusia sopeutustoimia</a:t>
            </a:r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981075"/>
            <a:ext cx="8205787" cy="5360988"/>
          </a:xfrm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6A17E-BAFE-46C6-AFD0-287420A461E2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Nuorisotyöttömyys on noussut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28C3B-EF63-4AF0-970A-6A4AD97DC973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pic>
        <p:nvPicPr>
          <p:cNvPr id="286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6225" y="1125538"/>
            <a:ext cx="8486775" cy="5543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Nuorisotyöttömyys on noussut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BA22A-BE5B-43C9-8E40-AB14F61590C8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pic>
        <p:nvPicPr>
          <p:cNvPr id="297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1484313"/>
            <a:ext cx="6497637" cy="4852987"/>
          </a:xfrm>
        </p:spPr>
      </p:pic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5364163" y="3068638"/>
            <a:ext cx="792162" cy="29527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6156325" y="3068638"/>
            <a:ext cx="792163" cy="29527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1763713" y="1773238"/>
            <a:ext cx="792162" cy="42481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Yhteenveto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95425"/>
            <a:ext cx="8229600" cy="4525963"/>
          </a:xfrm>
        </p:spPr>
        <p:txBody>
          <a:bodyPr/>
          <a:lstStyle/>
          <a:p>
            <a:r>
              <a:rPr lang="fi-FI" b="1" i="1" dirty="0" smtClean="0"/>
              <a:t>Julkisen talouden sopeuttamistarve mittava jo tällä vuosikymmenellä. </a:t>
            </a:r>
          </a:p>
          <a:p>
            <a:endParaRPr lang="fi-FI" b="1" i="1" dirty="0" smtClean="0"/>
          </a:p>
          <a:p>
            <a:r>
              <a:rPr lang="fi-FI" b="1" i="1" dirty="0" smtClean="0"/>
              <a:t>Pitkällä aikavälillä vakaata julkista taloutta ei saavuteta ilman rakenteellisia toimia.</a:t>
            </a:r>
          </a:p>
          <a:p>
            <a:endParaRPr lang="fi-FI" b="1" i="1" dirty="0" smtClean="0"/>
          </a:p>
          <a:p>
            <a:r>
              <a:rPr lang="fi-FI" b="1" i="1" dirty="0" smtClean="0"/>
              <a:t>Kestävyyttä ei voida turvata ilman työvoiman tarjonnan lisäämistä, työpanosta olisi lisättävä työuran kaikissa vaiheissa.</a:t>
            </a:r>
          </a:p>
          <a:p>
            <a:endParaRPr lang="fi-FI" b="1" i="1" dirty="0" smtClean="0"/>
          </a:p>
          <a:p>
            <a:r>
              <a:rPr lang="fi-FI" b="1" i="1" dirty="0" smtClean="0"/>
              <a:t>Palkkaratkaisut mitoitettava avoimen sektorin kilpailukyvyn mukaan.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40F93-E9DD-4613-8F66-6913992D176A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>
          <a:xfrm>
            <a:off x="533400" y="2573338"/>
            <a:ext cx="8077200" cy="1143000"/>
          </a:xfrm>
        </p:spPr>
        <p:txBody>
          <a:bodyPr/>
          <a:lstStyle/>
          <a:p>
            <a:r>
              <a:rPr lang="fi-FI" smtClean="0"/>
              <a:t>Kiitos!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AC49B-F2D0-4064-BC44-2242EB603637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2349500"/>
            <a:ext cx="8077200" cy="1655763"/>
          </a:xfrm>
        </p:spPr>
        <p:txBody>
          <a:bodyPr/>
          <a:lstStyle/>
          <a:p>
            <a:pPr eaLnBrk="1" hangingPunct="1"/>
            <a:r>
              <a:rPr lang="fi-FI" smtClean="0"/>
              <a:t>  Kasvunäkymät heikentyneet myös Suomessa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E1DD8-8694-4EAA-B91C-AE1D90C8212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Suomen talouskasvu niukkaa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981075"/>
            <a:ext cx="8315325" cy="5432425"/>
          </a:xfrm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2FE49-D43D-4301-8D41-067411979AB2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188" y="1052513"/>
          <a:ext cx="7920881" cy="4895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6262"/>
                <a:gridCol w="1022114"/>
                <a:gridCol w="912501"/>
                <a:gridCol w="912501"/>
                <a:gridCol w="912501"/>
                <a:gridCol w="912501"/>
                <a:gridCol w="912501"/>
              </a:tblGrid>
              <a:tr h="82800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rgbClr val="5CC4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900" u="none" strike="noStrike" dirty="0" smtClean="0">
                          <a:solidFill>
                            <a:schemeClr val="tx1"/>
                          </a:solidFill>
                        </a:rPr>
                        <a:t>2011*</a:t>
                      </a:r>
                      <a:endParaRPr lang="fi-FI" sz="1400" b="1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36000" marT="0" marB="0" anchor="ctr">
                    <a:solidFill>
                      <a:srgbClr val="5CC4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900" u="none" strike="noStrike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fi-FI" sz="1900" b="1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36000" marT="0" marB="0" anchor="ctr">
                    <a:solidFill>
                      <a:srgbClr val="5CC4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900" u="none" strike="noStrike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fi-FI" sz="1900" b="1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36000" marT="0" marB="0" anchor="ctr">
                    <a:solidFill>
                      <a:srgbClr val="5CC4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900" u="none" strike="noStrike" dirty="0" smtClean="0">
                          <a:solidFill>
                            <a:schemeClr val="tx1"/>
                          </a:solidFill>
                        </a:rPr>
                        <a:t>2012e</a:t>
                      </a:r>
                      <a:endParaRPr lang="fi-FI" sz="1900" b="1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36000" marT="0" marB="0" anchor="ctr">
                    <a:solidFill>
                      <a:srgbClr val="5CC4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900" u="none" strike="noStrike" dirty="0" smtClean="0">
                          <a:solidFill>
                            <a:schemeClr val="tx1"/>
                          </a:solidFill>
                        </a:rPr>
                        <a:t>2013e</a:t>
                      </a:r>
                      <a:endParaRPr lang="fi-FI" sz="1900" b="1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36000" marT="0" marB="0" anchor="ctr">
                    <a:solidFill>
                      <a:srgbClr val="5CC4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u="none" strike="noStrike" kern="12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fi-FI" sz="1900" u="none" strike="noStrike" kern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i-FI" sz="1900" u="none" strike="noStrike" kern="1200" dirty="0" smtClean="0">
                          <a:solidFill>
                            <a:schemeClr val="tx1"/>
                          </a:solidFill>
                        </a:rPr>
                        <a:t>2014e</a:t>
                      </a:r>
                    </a:p>
                    <a:p>
                      <a:pPr marL="0" algn="r" defTabSz="914400" rtl="0" eaLnBrk="1" fontAlgn="ctr" latinLnBrk="0" hangingPunct="1"/>
                      <a:endParaRPr lang="fi-FI" sz="19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solidFill>
                      <a:srgbClr val="5CC4DC"/>
                    </a:solidFill>
                  </a:tcPr>
                </a:tc>
              </a:tr>
              <a:tr h="373968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500" b="0" i="0" u="none" strike="noStrike" dirty="0" smtClean="0">
                          <a:latin typeface="+mn-lt"/>
                        </a:rPr>
                        <a:t>Mrd. euroa</a:t>
                      </a:r>
                      <a:endParaRPr lang="fi-FI" sz="15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BDD9E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u="none" strike="noStrike" dirty="0" smtClean="0">
                          <a:latin typeface="+mn-lt"/>
                        </a:rPr>
                        <a:t>  Määrän prosenttimuutos edellisestä vuodesta</a:t>
                      </a:r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BDD9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2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BDD9E5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u="none" strike="noStrike" dirty="0">
                          <a:latin typeface="+mn-lt"/>
                        </a:rPr>
                        <a:t>Bruttokansantuote</a:t>
                      </a:r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latin typeface="+mn-lt"/>
                        </a:rPr>
                        <a:t>189,4</a:t>
                      </a:r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latin typeface="+mn-lt"/>
                        </a:rPr>
                        <a:t>3,3</a:t>
                      </a:r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latin typeface="+mn-lt"/>
                        </a:rPr>
                        <a:t>2,7</a:t>
                      </a:r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latin typeface="+mn-lt"/>
                        </a:rPr>
                        <a:t>0,3</a:t>
                      </a:r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latin typeface="+mn-lt"/>
                        </a:rPr>
                        <a:t>0,4</a:t>
                      </a:r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latin typeface="+mn-lt"/>
                        </a:rPr>
                        <a:t>1,5</a:t>
                      </a:r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latin typeface="+mn-lt"/>
                        </a:rPr>
                        <a:t>Kesäkuun</a:t>
                      </a:r>
                      <a:r>
                        <a:rPr lang="fi-FI" sz="1600" b="0" i="0" u="none" strike="noStrike" baseline="0" dirty="0" smtClean="0">
                          <a:latin typeface="+mn-lt"/>
                        </a:rPr>
                        <a:t> ennuste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1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1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2,9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1,5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1,2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1,6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latin typeface="+mn-lt"/>
                        </a:rPr>
                        <a:t>Muutos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1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600" b="1" i="1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-0,2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-1,2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-0,8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-0,1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algn="l" fontAlgn="b"/>
                      <a:endParaRPr lang="fi-FI" sz="2000" b="0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20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i-FI" sz="1600" u="none" strike="noStrike" kern="1200" dirty="0">
                          <a:latin typeface="+mn-lt"/>
                        </a:rPr>
                        <a:t>Tuonti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78,3</a:t>
                      </a:r>
                      <a:endParaRPr lang="fi-FI" sz="16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6,9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5,7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-1,2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1,0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4,2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latin typeface="+mn-lt"/>
                        </a:rPr>
                        <a:t>Vienti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77,1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7,5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2,6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-1,9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1,3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4,3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i-FI" sz="1600" u="none" strike="noStrike" kern="1200" dirty="0">
                          <a:latin typeface="+mn-lt"/>
                        </a:rPr>
                        <a:t>Yksityinen kulutus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105,2</a:t>
                      </a:r>
                      <a:endParaRPr lang="fi-FI" sz="16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3,3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2,5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0,7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-0,1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 smtClean="0">
                          <a:latin typeface="+mn-lt"/>
                        </a:rPr>
                        <a:t>1,2</a:t>
                      </a:r>
                      <a:endParaRPr lang="fi-FI" sz="1600" b="1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latin typeface="+mn-lt"/>
                        </a:rPr>
                        <a:t>Julkinen kulutus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46,0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-0,3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0,4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-0,3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1,0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0,6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latin typeface="+mn-lt"/>
                        </a:rPr>
                        <a:t>Yksityiset investoinnit</a:t>
                      </a:r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32,4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3,5</a:t>
                      </a:r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7,7</a:t>
                      </a:r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-0,9</a:t>
                      </a:r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0,4</a:t>
                      </a:r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3,5</a:t>
                      </a:r>
                      <a:endParaRPr lang="fi-FI" sz="1600" b="1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BDD9E5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latin typeface="+mn-lt"/>
                        </a:rPr>
                        <a:t>Julkiset investoinnit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72000" marR="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 smtClean="0">
                          <a:latin typeface="+mn-lt"/>
                        </a:rPr>
                        <a:t>4,6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-7,7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0,6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0,4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0,5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 smtClean="0">
                          <a:latin typeface="+mn-lt"/>
                        </a:rPr>
                        <a:t>1,3</a:t>
                      </a:r>
                      <a:endParaRPr lang="fi-FI" sz="1600" b="0" i="0" u="none" strike="noStrike" dirty="0">
                        <a:latin typeface="+mn-lt"/>
                      </a:endParaRPr>
                    </a:p>
                  </a:txBody>
                  <a:tcPr marL="0" marR="72000" marT="0" marB="0" anchor="b">
                    <a:solidFill>
                      <a:srgbClr val="ECF4F8"/>
                    </a:solidFill>
                  </a:tcPr>
                </a:tc>
              </a:tr>
            </a:tbl>
          </a:graphicData>
        </a:graphic>
      </p:graphicFrame>
      <p:sp>
        <p:nvSpPr>
          <p:cNvPr id="18540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777875"/>
          </a:xfrm>
        </p:spPr>
        <p:txBody>
          <a:bodyPr/>
          <a:lstStyle/>
          <a:p>
            <a:pPr eaLnBrk="1" hangingPunct="1"/>
            <a:r>
              <a:rPr lang="fi-FI" smtClean="0"/>
              <a:t>Kysyntä ja tarjonta</a:t>
            </a:r>
          </a:p>
        </p:txBody>
      </p:sp>
      <p:sp>
        <p:nvSpPr>
          <p:cNvPr id="18541" name="Rectangle 7"/>
          <p:cNvSpPr>
            <a:spLocks noChangeArrowheads="1"/>
          </p:cNvSpPr>
          <p:nvPr/>
        </p:nvSpPr>
        <p:spPr bwMode="auto">
          <a:xfrm>
            <a:off x="539750" y="6000750"/>
            <a:ext cx="2482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400"/>
              <a:t>* Käyvin hinnoin, mrd. euroa.</a:t>
            </a:r>
          </a:p>
        </p:txBody>
      </p:sp>
      <p:sp>
        <p:nvSpPr>
          <p:cNvPr id="18542" name="Rectangle 6"/>
          <p:cNvSpPr>
            <a:spLocks noChangeArrowheads="1"/>
          </p:cNvSpPr>
          <p:nvPr/>
        </p:nvSpPr>
        <p:spPr bwMode="auto">
          <a:xfrm>
            <a:off x="5795963" y="2349500"/>
            <a:ext cx="2736850" cy="431800"/>
          </a:xfrm>
          <a:prstGeom prst="rect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  <p:sp>
        <p:nvSpPr>
          <p:cNvPr id="18543" name="Rectangle 6"/>
          <p:cNvSpPr>
            <a:spLocks noChangeArrowheads="1"/>
          </p:cNvSpPr>
          <p:nvPr/>
        </p:nvSpPr>
        <p:spPr bwMode="auto">
          <a:xfrm>
            <a:off x="5795963" y="3141663"/>
            <a:ext cx="2736850" cy="358775"/>
          </a:xfrm>
          <a:prstGeom prst="rect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E2464-358B-4219-8879-0F56EAA1C372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Lomautukset lisääntyneet viime vuodesta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16612-5475-4498-9938-CF25C15DF3C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pic>
        <p:nvPicPr>
          <p:cNvPr id="194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263" y="1268413"/>
            <a:ext cx="8154987" cy="5329237"/>
          </a:xfrm>
        </p:spPr>
      </p:pic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7235825" y="4437063"/>
            <a:ext cx="288925" cy="1223962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940425" y="4652963"/>
            <a:ext cx="215900" cy="1008062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2646363"/>
            <a:ext cx="8077200" cy="1143000"/>
          </a:xfrm>
        </p:spPr>
        <p:txBody>
          <a:bodyPr/>
          <a:lstStyle/>
          <a:p>
            <a:r>
              <a:rPr lang="fi-FI" smtClean="0"/>
              <a:t>Ulkoinen tasapaino ja kilpailukyky heikentyneet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238CC-F006-4000-A855-42AFF09FE89A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Vaihtotase pysyy alijäämäisenä</a:t>
            </a:r>
          </a:p>
        </p:txBody>
      </p:sp>
      <p:pic>
        <p:nvPicPr>
          <p:cNvPr id="2150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46050" y="576263"/>
            <a:ext cx="8894763" cy="5805487"/>
          </a:xfrm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B7442-56FF-497E-BC6B-59915C086C6F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Työvoimakustannukset nousseet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620713"/>
            <a:ext cx="8169275" cy="5688012"/>
          </a:xfrm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159BB-C24A-478E-83A4-A1407A444627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 t="4877"/>
          <a:stretch>
            <a:fillRect/>
          </a:stretch>
        </p:blipFill>
        <p:spPr bwMode="auto">
          <a:xfrm>
            <a:off x="611188" y="1420813"/>
            <a:ext cx="8332787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Teollisuuden yksikkötyökustannukset antavat liian suotuisan kuvan kilpailukyvystä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17.1.2013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511B5-EA47-4EE4-87A6-3A3305AD9417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Erkki Liikanen</a:t>
            </a:r>
            <a:endParaRPr lang="fi-FI"/>
          </a:p>
        </p:txBody>
      </p:sp>
      <p:sp>
        <p:nvSpPr>
          <p:cNvPr id="23559" name="Oval 9"/>
          <p:cNvSpPr>
            <a:spLocks noChangeArrowheads="1"/>
          </p:cNvSpPr>
          <p:nvPr/>
        </p:nvSpPr>
        <p:spPr bwMode="auto">
          <a:xfrm>
            <a:off x="2268538" y="2852738"/>
            <a:ext cx="5472112" cy="1081087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  <p:sp>
        <p:nvSpPr>
          <p:cNvPr id="23560" name="Oval 10"/>
          <p:cNvSpPr>
            <a:spLocks noChangeArrowheads="1"/>
          </p:cNvSpPr>
          <p:nvPr/>
        </p:nvSpPr>
        <p:spPr bwMode="auto">
          <a:xfrm>
            <a:off x="250825" y="4581525"/>
            <a:ext cx="6624638" cy="10795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pa_vaaleansininen_vaaka">
  <a:themeElements>
    <a:clrScheme name="supa_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009999"/>
      </a:accent3>
      <a:accent4>
        <a:srgbClr val="99CC00"/>
      </a:accent4>
      <a:accent5>
        <a:srgbClr val="808080"/>
      </a:accent5>
      <a:accent6>
        <a:srgbClr val="000000"/>
      </a:accent6>
      <a:hlink>
        <a:srgbClr val="009999"/>
      </a:hlink>
      <a:folHlink>
        <a:srgbClr val="99CC00"/>
      </a:folHlink>
    </a:clrScheme>
    <a:fontScheme name="1 SP_vaaleansininen_eurologol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 SP_vaaleansininen_eurologol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99634CAD25FF4289720D8BB8E138A8" ma:contentTypeVersion="1" ma:contentTypeDescription="Create a new document." ma:contentTypeScope="" ma:versionID="36ccd6993b6857214a7829e8899fdc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7386954-751D-4E86-9D2D-4E172DFE6BBF}"/>
</file>

<file path=customXml/itemProps2.xml><?xml version="1.0" encoding="utf-8"?>
<ds:datastoreItem xmlns:ds="http://schemas.openxmlformats.org/officeDocument/2006/customXml" ds:itemID="{CB583675-2A5B-492E-9FAB-B108E23B195B}"/>
</file>

<file path=customXml/itemProps3.xml><?xml version="1.0" encoding="utf-8"?>
<ds:datastoreItem xmlns:ds="http://schemas.openxmlformats.org/officeDocument/2006/customXml" ds:itemID="{4FC5B71F-C078-4D16-AC70-674F146FAB5B}"/>
</file>

<file path=docProps/app.xml><?xml version="1.0" encoding="utf-8"?>
<Properties xmlns="http://schemas.openxmlformats.org/officeDocument/2006/extended-properties" xmlns:vt="http://schemas.openxmlformats.org/officeDocument/2006/docPropsVTypes">
  <Template>vaaka_vaaleansininen_eurologolla</Template>
  <TotalTime>0</TotalTime>
  <Words>347</Words>
  <Application>Microsoft Office PowerPoint</Application>
  <PresentationFormat>On-screen Show (4:3)</PresentationFormat>
  <Paragraphs>170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supa_vaaleansininen_vaaka</vt:lpstr>
      <vt:lpstr>Microsoft Office PowerPoint 97 - 2003 -esitys</vt:lpstr>
      <vt:lpstr>Kansantaloutemme menestystekijät, uhat ja mahdollisuudet   Tammikuun kihlaus –seminaari 17.1.2013</vt:lpstr>
      <vt:lpstr>  Kasvunäkymät heikentyneet myös Suomessa</vt:lpstr>
      <vt:lpstr>Suomen talouskasvu niukkaa</vt:lpstr>
      <vt:lpstr>Kysyntä ja tarjonta</vt:lpstr>
      <vt:lpstr>Lomautukset lisääntyneet viime vuodesta</vt:lpstr>
      <vt:lpstr>Ulkoinen tasapaino ja kilpailukyky heikentyneet</vt:lpstr>
      <vt:lpstr>Vaihtotase pysyy alijäämäisenä</vt:lpstr>
      <vt:lpstr>Työvoimakustannukset nousseet</vt:lpstr>
      <vt:lpstr>Teollisuuden yksikkötyökustannukset antavat liian suotuisan kuvan kilpailukyvystä</vt:lpstr>
      <vt:lpstr>Ansiot nousseet viime vuosina nopeasti teollisuuden ulkopuolella</vt:lpstr>
      <vt:lpstr>Avoimen sektorin tulee asettaa palkkaratkaisun puitteet</vt:lpstr>
      <vt:lpstr>Julkisen talouden vakauttaminen välttämätöntä</vt:lpstr>
      <vt:lpstr>Julkinen velkaantuminen ei taitu ilman uusia sopeutustoimia</vt:lpstr>
      <vt:lpstr>Nuorisotyöttömyys on noussut</vt:lpstr>
      <vt:lpstr>Nuorisotyöttömyys on noussut</vt:lpstr>
      <vt:lpstr>Yhteenveto </vt:lpstr>
      <vt:lpstr>Kiitos!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2013-01-17T12:24:59Z</dcterms:created>
  <dcterms:modified xsi:type="dcterms:W3CDTF">2013-01-17T12:25:40Z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0x010100D699634CAD25FF4289720D8BB8E138A8</vt:lpwstr>
  </property>
</Properties>
</file>