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63" r:id="rId2"/>
    <p:sldId id="274" r:id="rId3"/>
    <p:sldId id="297" r:id="rId4"/>
    <p:sldId id="298" r:id="rId5"/>
    <p:sldId id="276" r:id="rId6"/>
    <p:sldId id="323" r:id="rId7"/>
    <p:sldId id="299" r:id="rId8"/>
    <p:sldId id="317" r:id="rId9"/>
    <p:sldId id="314" r:id="rId10"/>
    <p:sldId id="318" r:id="rId11"/>
    <p:sldId id="325" r:id="rId12"/>
    <p:sldId id="319" r:id="rId13"/>
    <p:sldId id="281" r:id="rId14"/>
    <p:sldId id="282" r:id="rId15"/>
    <p:sldId id="332" r:id="rId16"/>
    <p:sldId id="337" r:id="rId17"/>
    <p:sldId id="320" r:id="rId18"/>
    <p:sldId id="326" r:id="rId19"/>
    <p:sldId id="288" r:id="rId20"/>
    <p:sldId id="315" r:id="rId21"/>
    <p:sldId id="303" r:id="rId22"/>
    <p:sldId id="309" r:id="rId23"/>
    <p:sldId id="310" r:id="rId24"/>
    <p:sldId id="311" r:id="rId25"/>
    <p:sldId id="287" r:id="rId26"/>
    <p:sldId id="308" r:id="rId27"/>
    <p:sldId id="312" r:id="rId28"/>
    <p:sldId id="345" r:id="rId29"/>
    <p:sldId id="355" r:id="rId30"/>
    <p:sldId id="356" r:id="rId31"/>
    <p:sldId id="357" r:id="rId32"/>
    <p:sldId id="358" r:id="rId33"/>
    <p:sldId id="359" r:id="rId34"/>
    <p:sldId id="360" r:id="rId35"/>
    <p:sldId id="354" r:id="rId36"/>
    <p:sldId id="328" r:id="rId37"/>
    <p:sldId id="341" r:id="rId38"/>
    <p:sldId id="342" r:id="rId39"/>
    <p:sldId id="343" r:id="rId40"/>
    <p:sldId id="344" r:id="rId41"/>
    <p:sldId id="353" r:id="rId42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60875" autoAdjust="0"/>
  </p:normalViewPr>
  <p:slideViewPr>
    <p:cSldViewPr>
      <p:cViewPr varScale="1">
        <p:scale>
          <a:sx n="79" d="100"/>
          <a:sy n="79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-2076" y="11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984164-3101-441C-8C76-020237203015}" type="datetimeFigureOut">
              <a:rPr lang="fi-FI"/>
              <a:pPr>
                <a:defRPr/>
              </a:pPr>
              <a:t>14.6.2012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550921-845E-4BED-A40D-803DC4820E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E038D0-9EC2-43A0-876E-FEA8E3277480}" type="datetimeFigureOut">
              <a:rPr lang="fi-FI"/>
              <a:pPr>
                <a:defRPr/>
              </a:pPr>
              <a:t>14.6.2012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C8A896-00D2-48F8-AAEC-4DEA5E2C7C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8C6D2-BBFB-44F5-9E5C-2C92FBA9483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7847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122A0-8280-4A03-A064-B588D5D6969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i-F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E98B1-6583-4A4D-8285-098779D26A1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i-F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787CF-6DEB-4112-A0A0-19891A81638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i-F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F97DD-727B-4DCD-82C0-66DC61A7BCF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GB" b="1" i="1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461B5-B3E7-4437-993C-E5DC04D538B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88D95-DD32-4A1D-9008-F19B90AC6C4E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i-F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F1DF2-4886-4B9A-B421-711B1A1A33F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i-F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b="1" i="1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E01A1-03AB-4E3B-8CEC-D9D666C7082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i-F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F95B5-2A57-4882-864E-767715D56B4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i-F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E4642-0243-40F4-BBA1-8204E44516F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6E10B-99C8-48BB-9E56-AF991EC4588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B0B5A-D266-4423-99D7-D371B13F44F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i-F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932B2-C490-49BB-BB3D-3A0A8E8AF7F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i-F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80045-EC01-4027-BEFA-815793BBE58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i-F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597AA-4B90-4C12-AAE4-07E3DCBB97D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i-F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BEAF1-9E88-44CA-993E-FD8C36058A2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i-F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08685-62C4-4AB5-B0F6-D1A1F170247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i-F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8050"/>
            <a:ext cx="5526088" cy="4711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678ED-51F6-4012-9431-31845B7A650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i-F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F8149-F140-4016-AC88-BB24934A76C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i-F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DB4F5-1E55-407F-B79D-0161457879D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i-F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20D3D-3E6E-46F4-A4A4-D49A2A91C2F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653F7-1309-4C4C-8101-DE0A2DE6D38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i-F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40CD7-A3AF-4705-BEE5-8D0BAB16E88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i-F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b="1" i="1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16B27-BE49-4E7A-8A3D-787E803EB29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i-F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8B68F-3934-431F-9E9F-50B1D74F914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i-F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537BA-53BB-4773-B542-1B8DCBED859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i-F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8050"/>
            <a:ext cx="5435600" cy="4927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FB19E-E7EB-4475-A7A4-285C30C2C84E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i-F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C6209-273C-4882-B1CC-5F60BAD3B45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i-F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50A08-FA90-47EF-A696-9ACEA67227F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i-F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0C6BD-D505-4648-AFD2-FB52EA801DB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i-F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29366-B060-41B8-AA7F-3B0AAB56F74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i-F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03602-1593-4C32-B152-9A526BB756B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70B5A-929C-4C1E-AE68-B009941BE38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i-F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329F3-B216-43E8-AE96-A732DCB96FD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fi-F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i-FI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EA275-BA32-4E43-9E68-CD152DA81C9E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B48C3-6456-40FD-8564-24D7B88BC71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F770C-5F2E-4BE6-966D-3313FA99F0E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1A63E-4BD2-4839-B341-E24AEB2D8A9F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CE6B0-0DB2-4B4C-A864-D42745CAF84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D10DD-DB66-414D-8A53-106C1F5B5D1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PowerPoint_97_-_2003_-esitys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_SP_vaaleansininen_eurologo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33400" y="6546850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>
                <a:solidFill>
                  <a:srgbClr val="00436F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4690" r:id="rId4" imgW="0" imgH="0" progId="PowerPoint.Show.8">
              <p:embed/>
            </p:oleObj>
          </a:graphicData>
        </a:graphic>
      </p:graphicFrame>
      <p:pic>
        <p:nvPicPr>
          <p:cNvPr id="7" name="Picture 29" descr="BOF_eu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692150"/>
            <a:ext cx="1127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_distribution_titl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05263"/>
            <a:ext cx="6111875" cy="12239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11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B6145558-891F-4164-B03E-325D7EBBAB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1EF1D0E2-94E0-4D29-A45D-1D0B52D2F5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E6D88491-38A0-487C-A962-2D24343B00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56792"/>
            <a:ext cx="4039200" cy="452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56792"/>
            <a:ext cx="4039200" cy="452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A9BD11E1-448B-4979-819E-D5A62DD973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44A7-CF1F-4C66-81A9-056D61B0468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  <a:endParaRPr lang="fi-FI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BB4C5F28-EAC8-4725-BC5C-110EB703F4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3F9FC485-FC5C-414E-8D61-5DD3103A25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5DF6F858-507D-4CE5-88CC-AE1A2BC88F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0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896ECE40-6815-4FD2-8406-21A8188425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6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7A4810FD-9E78-4D2F-9696-617CDCF27A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5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BA277D1E-3B82-4954-95AA-7B8EAC94AF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13639EAD-8DA3-4085-A18E-19F9CC70C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80675CE5-1E43-4826-B79D-8EC4D719695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1_SP_vaaleansininen_eurologoll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33400" y="6546850"/>
            <a:ext cx="815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>
                <a:solidFill>
                  <a:srgbClr val="00356C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436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14.6.2012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24625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356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7988" y="6523038"/>
            <a:ext cx="976312" cy="2889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356C"/>
                </a:solidFill>
                <a:latin typeface="+mn-lt"/>
              </a:defRPr>
            </a:lvl1pPr>
          </a:lstStyle>
          <a:p>
            <a:pPr>
              <a:defRPr/>
            </a:pPr>
            <a:fld id="{85DE9B71-8F97-4AE3-B565-918C401D17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¨"/>
        <a:defRPr sz="24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3068638"/>
            <a:ext cx="7772400" cy="1152525"/>
          </a:xfrm>
        </p:spPr>
        <p:txBody>
          <a:bodyPr/>
          <a:lstStyle/>
          <a:p>
            <a:pPr eaLnBrk="1" hangingPunct="1"/>
            <a:r>
              <a:rPr lang="fi-FI" smtClean="0"/>
              <a:t>Talouden näkymät vuosina 2012-2014</a:t>
            </a:r>
            <a:br>
              <a:rPr lang="fi-FI" smtClean="0"/>
            </a:br>
            <a:r>
              <a:rPr lang="fi-FI" smtClean="0"/>
              <a:t/>
            </a:r>
            <a:br>
              <a:rPr lang="fi-FI" smtClean="0"/>
            </a:br>
            <a:r>
              <a:rPr lang="fi-FI" sz="2000" smtClean="0"/>
              <a:t>Euro &amp; talous 3/2012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547813" y="4652963"/>
            <a:ext cx="6111875" cy="1223962"/>
          </a:xfrm>
        </p:spPr>
        <p:txBody>
          <a:bodyPr/>
          <a:lstStyle/>
          <a:p>
            <a:pPr eaLnBrk="1" hangingPunct="1"/>
            <a:r>
              <a:rPr lang="fi-FI" smtClean="0"/>
              <a:t>Pääjohtaja</a:t>
            </a:r>
          </a:p>
          <a:p>
            <a:pPr eaLnBrk="1" hangingPunct="1"/>
            <a:r>
              <a:rPr lang="fi-FI" smtClean="0"/>
              <a:t>Erkki Liikanen</a:t>
            </a:r>
          </a:p>
          <a:p>
            <a:pPr eaLnBrk="1" hangingPunct="1"/>
            <a:endParaRPr lang="fi-FI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6389" name="Date Placeholder 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63DF5-28A8-40D2-B52D-F3E9ECE6B88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Työvoimakustannukset nousevat tuntuvasti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55595-353B-421B-8072-24584EF220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i-FI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5605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256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125538"/>
            <a:ext cx="7056438" cy="5132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533400" y="2573338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Kotitalouksien kysyntä vaimenee, vienti vauhdittuu vähitellen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D6C6E-89E2-4192-BC98-B8100D4D3CF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i-FI" smtClean="0"/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662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   Kotitaloudet säästävät aiempaa vähemmän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19B99-9F80-4235-B25F-3458A35DB34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i-FI" smtClean="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288" y="915988"/>
            <a:ext cx="8010525" cy="5537200"/>
          </a:xfrm>
        </p:spPr>
      </p:pic>
      <p:sp>
        <p:nvSpPr>
          <p:cNvPr id="27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7654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2588" y="274638"/>
            <a:ext cx="8077200" cy="1143000"/>
          </a:xfrm>
        </p:spPr>
        <p:txBody>
          <a:bodyPr/>
          <a:lstStyle/>
          <a:p>
            <a:pPr eaLnBrk="1" hangingPunct="1"/>
            <a:r>
              <a:rPr lang="en-GB" smtClean="0"/>
              <a:t>     Investoinnit kasvavat hitaasti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09CC-0C58-46EE-AA22-AFE0A1B064E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i-FI" smtClean="0"/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438" y="906463"/>
            <a:ext cx="8151812" cy="5330825"/>
          </a:xfrm>
        </p:spPr>
      </p:pic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867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23850" y="274638"/>
            <a:ext cx="8077200" cy="1143000"/>
          </a:xfrm>
        </p:spPr>
        <p:txBody>
          <a:bodyPr/>
          <a:lstStyle/>
          <a:p>
            <a:pPr eaLnBrk="1" hangingPunct="1"/>
            <a:r>
              <a:rPr lang="en-GB" smtClean="0"/>
              <a:t>     Maailmankaupan kasvu tukee vientiä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8F886-A4F0-4437-B1CE-9C4A100940C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i-FI" smtClean="0"/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970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297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6513" y="981075"/>
            <a:ext cx="8704263" cy="56880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Suomen tavaraviennin osuus maailmankaupasta vähentynyt voimakkaasti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3DACF-A6EC-4987-BDD2-3C04F448915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i-FI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0725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07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6888" y="1412875"/>
            <a:ext cx="7747000" cy="50688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Palveluvienti on kapealla pohjalla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D76C2-DEDE-44D6-943B-FD777A1783A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i-FI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174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17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48" y="1268760"/>
            <a:ext cx="7859068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922337"/>
          </a:xfrm>
        </p:spPr>
        <p:txBody>
          <a:bodyPr/>
          <a:lstStyle/>
          <a:p>
            <a:pPr eaLnBrk="1" hangingPunct="1"/>
            <a:r>
              <a:rPr lang="fi-FI" smtClean="0"/>
              <a:t>     Vaihtotase pysyy alijäämäisenä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D0D6D-B549-4A48-9D57-853F0AFF0BA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i-FI" smtClean="0"/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2773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27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052513"/>
            <a:ext cx="7918450" cy="528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533400" y="2565400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Inflaatio hidastuu vähitellen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E0F77-D1EC-4C46-80F1-D8A63FF87D2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i-FI" smtClean="0"/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379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    Palveluiden ja ruoan hinnat kiihdyttäneet inflaatiota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53ECF-87C0-4794-883D-36F34455270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i-FI" smtClean="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482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48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216025"/>
            <a:ext cx="7705725" cy="530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349500"/>
            <a:ext cx="8077200" cy="1655763"/>
          </a:xfrm>
        </p:spPr>
        <p:txBody>
          <a:bodyPr/>
          <a:lstStyle/>
          <a:p>
            <a:pPr eaLnBrk="1" hangingPunct="1"/>
            <a:r>
              <a:rPr lang="fi-FI" smtClean="0"/>
              <a:t>  Kasvunäkymät vaimenevat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832DB-BD03-4A71-ADB9-84F6A993E37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Välillisten verojen korotukset nostavat hintatasoa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D18A49-9F77-4A10-AB9F-9C4E78FDC0D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i-FI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5845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58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4063" y="1412875"/>
            <a:ext cx="8066087" cy="51117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533400" y="2565400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   Finanssipolitiikan kiristäminen vahvistaa julkista taloutta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66357C-E504-45C6-8239-B95B5C148CE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i-FI" smtClean="0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686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Julkisen talouden tasapaino kohenee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2F7DE-DB0B-4A64-8423-933AA818C20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i-FI" smtClean="0"/>
          </a:p>
        </p:txBody>
      </p:sp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7893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78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117600"/>
            <a:ext cx="7081837" cy="540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Valtion velkaantuminen pysähtyy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24190-DEFD-45D7-A687-6B99602A706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i-FI" smtClean="0"/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891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89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125538"/>
            <a:ext cx="8085138" cy="518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Julkisten menojen osuus BKT:stä jää korkeaksi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74C6B-8524-4008-8F2A-723095734B3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i-FI" smtClean="0"/>
          </a:p>
        </p:txBody>
      </p:sp>
      <p:sp>
        <p:nvSpPr>
          <p:cNvPr id="399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994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399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236663"/>
            <a:ext cx="7874000" cy="5145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2276475"/>
            <a:ext cx="8077200" cy="1873250"/>
          </a:xfrm>
        </p:spPr>
        <p:txBody>
          <a:bodyPr/>
          <a:lstStyle/>
          <a:p>
            <a:pPr eaLnBrk="1" hangingPunct="1"/>
            <a:r>
              <a:rPr lang="fi-FI" smtClean="0"/>
              <a:t> Talouden rakennemuutos ja pitkän aikavälin kasvunäkymät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D3192-6C58-4FD3-A7CC-2D08797EE3FE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i-FI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    Työn tuottavuudella on keskeinen merkitys kasvun kannalta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D3957-825B-4A0E-8E4F-E0935DBC6B3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i-FI" smtClean="0"/>
          </a:p>
        </p:txBody>
      </p:sp>
      <p:sp>
        <p:nvSpPr>
          <p:cNvPr id="419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198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419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025" y="1196975"/>
            <a:ext cx="8472488" cy="547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Väestön ikääntyminen ja palvelualojen kasvu hidastavat pitkän aikavälin kasvua 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E0791-35B9-421D-9CE6-920D4E489D1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i-FI" smtClean="0"/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350" y="1639888"/>
            <a:ext cx="8686800" cy="5676900"/>
          </a:xfrm>
        </p:spPr>
      </p:pic>
      <p:sp>
        <p:nvSpPr>
          <p:cNvPr id="430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3014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55976" y="2204864"/>
            <a:ext cx="4032448" cy="1800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635896" y="4005064"/>
            <a:ext cx="4032448" cy="1800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2492375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Miten taloutta uhkaavat epätasapainot vältetään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E26B3-979E-4C8C-AD47-AA419651540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i-FI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403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8938" y="274638"/>
            <a:ext cx="8286750" cy="1209675"/>
          </a:xfrm>
        </p:spPr>
        <p:txBody>
          <a:bodyPr/>
          <a:lstStyle/>
          <a:p>
            <a:pPr eaLnBrk="1" hangingPunct="1"/>
            <a:r>
              <a:rPr lang="fi-FI" smtClean="0"/>
              <a:t>Vaihtotase on heikentynyt koko 2000-luvun ajan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C7FAD-B6FA-466F-9ACE-1214A50399D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i-FI" smtClean="0"/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484313"/>
            <a:ext cx="8250238" cy="5162550"/>
          </a:xfrm>
        </p:spPr>
      </p:pic>
      <p:sp>
        <p:nvSpPr>
          <p:cNvPr id="8" name="Oval 7"/>
          <p:cNvSpPr/>
          <p:nvPr/>
        </p:nvSpPr>
        <p:spPr>
          <a:xfrm>
            <a:off x="5795963" y="1773238"/>
            <a:ext cx="1655762" cy="295116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>
              <a:solidFill>
                <a:schemeClr val="tx1"/>
              </a:solidFill>
            </a:endParaRPr>
          </a:p>
        </p:txBody>
      </p:sp>
      <p:sp>
        <p:nvSpPr>
          <p:cNvPr id="45062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4506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     Suomen talous kasvaa lähivuosina hitaasti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CD468-72FA-449E-BA25-72F8225AEBBF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i-FI" smtClean="0"/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843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4100" y="1193800"/>
            <a:ext cx="7910513" cy="533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Tuontihinnat nousseet vientihintoihin nähden</a:t>
            </a:r>
          </a:p>
        </p:txBody>
      </p:sp>
      <p:sp>
        <p:nvSpPr>
          <p:cNvPr id="460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EF399-0938-4B1E-8334-A24426A39C2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i-FI" smtClean="0"/>
          </a:p>
        </p:txBody>
      </p:sp>
      <p:pic>
        <p:nvPicPr>
          <p:cNvPr id="460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57288"/>
            <a:ext cx="8280400" cy="5467350"/>
          </a:xfrm>
        </p:spPr>
      </p:pic>
      <p:sp>
        <p:nvSpPr>
          <p:cNvPr id="4608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Keskeisiä vientialoja taantunut</a:t>
            </a:r>
          </a:p>
        </p:txBody>
      </p:sp>
      <p:sp>
        <p:nvSpPr>
          <p:cNvPr id="4710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471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92D88-2E86-4372-A4F7-FDBAE1E8E49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i-FI" smtClean="0"/>
          </a:p>
        </p:txBody>
      </p:sp>
      <p:pic>
        <p:nvPicPr>
          <p:cNvPr id="471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6113" y="1196975"/>
            <a:ext cx="8102600" cy="547211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395288"/>
            <a:ext cx="92964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Yksikkötyökustannukset nousivat 2008-2009</a:t>
            </a:r>
          </a:p>
        </p:txBody>
      </p:sp>
      <p:sp>
        <p:nvSpPr>
          <p:cNvPr id="4813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6524625"/>
            <a:ext cx="976312" cy="2889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7653-DF07-4C18-8031-AB85FE3A038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i-FI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7" name="Oval 6"/>
          <p:cNvSpPr/>
          <p:nvPr/>
        </p:nvSpPr>
        <p:spPr>
          <a:xfrm>
            <a:off x="5148263" y="2349500"/>
            <a:ext cx="1152525" cy="2016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>
              <a:solidFill>
                <a:schemeClr val="tx1"/>
              </a:solidFill>
            </a:endParaRPr>
          </a:p>
        </p:txBody>
      </p:sp>
      <p:sp>
        <p:nvSpPr>
          <p:cNvPr id="48135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Suomalaiset kotitaloudet velkaantuvat</a:t>
            </a:r>
          </a:p>
        </p:txBody>
      </p:sp>
      <p:sp>
        <p:nvSpPr>
          <p:cNvPr id="4915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491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50817-9BAE-455D-9660-EE8FC5D5333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i-FI" smtClean="0"/>
          </a:p>
        </p:txBody>
      </p:sp>
      <p:pic>
        <p:nvPicPr>
          <p:cNvPr id="491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1825" y="1125538"/>
            <a:ext cx="7900988" cy="539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Miten epätasapainot vältetään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Julkisen talouden sopeuttamisen jatkaminen</a:t>
            </a:r>
          </a:p>
          <a:p>
            <a:pPr eaLnBrk="1" hangingPunct="1"/>
            <a:endParaRPr lang="fi-FI" dirty="0" smtClean="0"/>
          </a:p>
          <a:p>
            <a:pPr eaLnBrk="1" hangingPunct="1"/>
            <a:r>
              <a:rPr lang="fi-FI" dirty="0" smtClean="0"/>
              <a:t>Työurien pidentäminen ja muut talouden kasvuedellytyksiä vahvistavat rakenneuudistukset</a:t>
            </a:r>
          </a:p>
          <a:p>
            <a:pPr eaLnBrk="1" hangingPunct="1"/>
            <a:endParaRPr lang="fi-FI" dirty="0" smtClean="0"/>
          </a:p>
          <a:p>
            <a:pPr eaLnBrk="1" hangingPunct="1"/>
            <a:r>
              <a:rPr lang="fi-FI" dirty="0" smtClean="0"/>
              <a:t>Kotitalouksien velkaantumisen hallinta</a:t>
            </a:r>
          </a:p>
          <a:p>
            <a:pPr eaLnBrk="1" hangingPunct="1"/>
            <a:endParaRPr lang="fi-FI" dirty="0" smtClean="0"/>
          </a:p>
          <a:p>
            <a:pPr eaLnBrk="1" hangingPunct="1"/>
            <a:r>
              <a:rPr lang="fi-FI" dirty="0" smtClean="0"/>
              <a:t>Kustannuskilpailukyvyn parantaminen</a:t>
            </a:r>
          </a:p>
          <a:p>
            <a:pPr eaLnBrk="1" hangingPunct="1"/>
            <a:endParaRPr lang="fi-FI" dirty="0" smtClean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04C1C-CEF5-41FF-B127-B212371280A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i-FI" smtClean="0"/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5018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7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Euro &amp; talous Talouden näkymät 3/2012</a:t>
            </a:r>
            <a:br>
              <a:rPr lang="fi-FI" smtClean="0"/>
            </a:br>
            <a:r>
              <a:rPr lang="fi-FI" smtClean="0"/>
              <a:t>Liiteartikkelit:</a:t>
            </a:r>
          </a:p>
        </p:txBody>
      </p:sp>
      <p:sp>
        <p:nvSpPr>
          <p:cNvPr id="51203" name="Content Placeholder 8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 eaLnBrk="1" hangingPunct="1"/>
            <a:r>
              <a:rPr lang="fi-FI" i="1" smtClean="0"/>
              <a:t>Suomen asuntohintakehityksen arviointia eri mittareita käyttäen</a:t>
            </a:r>
          </a:p>
          <a:p>
            <a:pPr eaLnBrk="1" hangingPunct="1">
              <a:buFont typeface="Symbol" pitchFamily="18" charset="2"/>
              <a:buNone/>
            </a:pPr>
            <a:r>
              <a:rPr lang="fi-FI" i="1" smtClean="0"/>
              <a:t>			-Jarkko Kivistö</a:t>
            </a:r>
          </a:p>
          <a:p>
            <a:pPr eaLnBrk="1" hangingPunct="1">
              <a:buFont typeface="Symbol" pitchFamily="18" charset="2"/>
              <a:buNone/>
            </a:pPr>
            <a:endParaRPr lang="fi-FI" i="1" smtClean="0"/>
          </a:p>
          <a:p>
            <a:pPr eaLnBrk="1" hangingPunct="1"/>
            <a:r>
              <a:rPr lang="fi-FI" i="1" smtClean="0"/>
              <a:t>Suomen tavaraviennin markkinaosuus supistunut voimakkaasti 2000-luvulla</a:t>
            </a:r>
          </a:p>
          <a:p>
            <a:pPr eaLnBrk="1" hangingPunct="1">
              <a:buFont typeface="Symbol" pitchFamily="18" charset="2"/>
              <a:buNone/>
            </a:pPr>
            <a:r>
              <a:rPr lang="fi-FI" i="1" smtClean="0"/>
              <a:t>			-Seppo Orjasniemi ja Terhi Ravaska</a:t>
            </a:r>
          </a:p>
          <a:p>
            <a:pPr eaLnBrk="1" hangingPunct="1">
              <a:buFont typeface="Symbol" pitchFamily="18" charset="2"/>
              <a:buNone/>
            </a:pPr>
            <a:endParaRPr lang="fi-FI" i="1" smtClean="0"/>
          </a:p>
          <a:p>
            <a:pPr eaLnBrk="1" hangingPunct="1"/>
            <a:r>
              <a:rPr lang="fi-FI" i="1" smtClean="0"/>
              <a:t>Suomen talouden pitkän aikavälin kasvuennuste</a:t>
            </a:r>
          </a:p>
          <a:p>
            <a:pPr eaLnBrk="1" hangingPunct="1">
              <a:buFont typeface="Symbol" pitchFamily="18" charset="2"/>
              <a:buNone/>
            </a:pPr>
            <a:r>
              <a:rPr lang="fi-FI" i="1" smtClean="0"/>
              <a:t>			-Helvi Kinnunen, Petri Mäki-Fränti, Elisa 			Newby, Seppo Orjasniemi ja Jukka Railavo</a:t>
            </a:r>
          </a:p>
          <a:p>
            <a:pPr eaLnBrk="1" hangingPunct="1"/>
            <a:endParaRPr lang="fi-FI" smtClean="0"/>
          </a:p>
          <a:p>
            <a:pPr eaLnBrk="1" hangingPunct="1">
              <a:buFont typeface="Symbol" pitchFamily="18" charset="2"/>
              <a:buNone/>
            </a:pPr>
            <a:endParaRPr lang="fi-FI" smtClean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0A9D7-4EC7-45F9-B6A3-D4AA09C89C3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i-FI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>
          <a:xfrm>
            <a:off x="533400" y="2501900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Kiitos!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2E367-5AC2-481A-BC0B-F5B922B75A7F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i-FI" smtClean="0"/>
          </a:p>
        </p:txBody>
      </p:sp>
      <p:sp>
        <p:nvSpPr>
          <p:cNvPr id="522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222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>
          <a:xfrm>
            <a:off x="533400" y="2357438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Vaihtoehtoislaskelma: </a:t>
            </a:r>
            <a:br>
              <a:rPr lang="fi-FI" smtClean="0"/>
            </a:br>
            <a:r>
              <a:rPr lang="fi-FI" smtClean="0"/>
              <a:t>Kotitaloudet vahvistavat rahoitusasemaansa kysyntää sopeuttamalla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14BE0-2146-4B3B-8B10-8E10F9972B9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i-FI" smtClean="0"/>
          </a:p>
        </p:txBody>
      </p:sp>
      <p:sp>
        <p:nvSpPr>
          <p:cNvPr id="532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3253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358187" cy="1138237"/>
          </a:xfrm>
        </p:spPr>
        <p:txBody>
          <a:bodyPr/>
          <a:lstStyle/>
          <a:p>
            <a:pPr eaLnBrk="1" hangingPunct="1"/>
            <a:r>
              <a:rPr lang="fi-FI" smtClean="0"/>
              <a:t>Säästämisaste nousee keskimääräiselle tasolle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65FDC-1651-4239-8D66-4A10A326F48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i-FI" smtClean="0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427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542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2750" y="1292225"/>
            <a:ext cx="7904163" cy="5160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Myös asuinrakennusinvestoinnit vähenevät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8" y="1125538"/>
            <a:ext cx="8159750" cy="5327650"/>
          </a:xfrm>
        </p:spPr>
      </p:pic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D3610-E37A-4D8F-B1C9-833AFB859F5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i-FI" smtClean="0"/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5302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   Talouskasvu kotimaisen kysynnän varassa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29D5E-4E88-4D6F-81E1-A07CA42DD67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i-FI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946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7613" y="1196975"/>
            <a:ext cx="6810375" cy="514667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77200" cy="922338"/>
          </a:xfrm>
        </p:spPr>
        <p:txBody>
          <a:bodyPr/>
          <a:lstStyle/>
          <a:p>
            <a:pPr eaLnBrk="1" hangingPunct="1"/>
            <a:r>
              <a:rPr lang="fi-FI" smtClean="0"/>
              <a:t>Kotitalouksien rahoitusaseman koheneminen heikentäisi kasvua ja julkista taloutta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88270-0AB9-454F-961F-91F221BC5CB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fi-FI" smtClean="0"/>
          </a:p>
        </p:txBody>
      </p:sp>
      <p:sp>
        <p:nvSpPr>
          <p:cNvPr id="56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6325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pic>
        <p:nvPicPr>
          <p:cNvPr id="563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38263"/>
            <a:ext cx="7783512" cy="47879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Kotitalouksien velkaantuneisuus ja korkorasitus Suomessa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 t="8287"/>
          <a:stretch>
            <a:fillRect/>
          </a:stretch>
        </p:blipFill>
        <p:spPr bwMode="auto">
          <a:xfrm>
            <a:off x="611188" y="1484313"/>
            <a:ext cx="7975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A13FE1-5B36-4BEB-B9B9-CAFF42FF948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i-FI" smtClean="0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7350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188" y="981075"/>
          <a:ext cx="7920881" cy="4895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6262"/>
                <a:gridCol w="1022114"/>
                <a:gridCol w="912501"/>
                <a:gridCol w="912501"/>
                <a:gridCol w="912501"/>
                <a:gridCol w="912501"/>
                <a:gridCol w="912501"/>
              </a:tblGrid>
              <a:tr h="82800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5CC4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900" u="none" strike="noStrike" dirty="0" smtClean="0">
                          <a:solidFill>
                            <a:schemeClr val="tx1"/>
                          </a:solidFill>
                        </a:rPr>
                        <a:t>2011*</a:t>
                      </a:r>
                      <a:endParaRPr lang="fi-FI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36000" marT="0" marB="0" anchor="ctr">
                    <a:solidFill>
                      <a:srgbClr val="5CC4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900" u="none" strike="noStrike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9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36000" marT="0" marB="0" anchor="ctr">
                    <a:solidFill>
                      <a:srgbClr val="5CC4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900" u="none" strike="noStrike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9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36000" marT="0" marB="0" anchor="ctr">
                    <a:solidFill>
                      <a:srgbClr val="5CC4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900" u="none" strike="noStrike" dirty="0" smtClean="0">
                          <a:solidFill>
                            <a:schemeClr val="tx1"/>
                          </a:solidFill>
                        </a:rPr>
                        <a:t>2012e</a:t>
                      </a:r>
                      <a:endParaRPr lang="fi-FI" sz="19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36000" marT="0" marB="0" anchor="ctr">
                    <a:solidFill>
                      <a:srgbClr val="5CC4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900" u="none" strike="noStrike" dirty="0" smtClean="0">
                          <a:solidFill>
                            <a:schemeClr val="tx1"/>
                          </a:solidFill>
                        </a:rPr>
                        <a:t>2013e</a:t>
                      </a:r>
                      <a:endParaRPr lang="fi-FI" sz="19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36000" marT="0" marB="0" anchor="ctr">
                    <a:solidFill>
                      <a:srgbClr val="5CC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900" u="none" strike="noStrike" kern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fi-FI" sz="1900" u="none" strike="noStrike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i-FI" sz="1900" u="none" strike="noStrike" kern="1200" dirty="0" smtClean="0">
                          <a:solidFill>
                            <a:schemeClr val="tx1"/>
                          </a:solidFill>
                        </a:rPr>
                        <a:t>2014e</a:t>
                      </a:r>
                    </a:p>
                    <a:p>
                      <a:pPr marL="0" algn="r" defTabSz="914400" rtl="0" eaLnBrk="1" fontAlgn="ctr" latinLnBrk="0" hangingPunct="1"/>
                      <a:endParaRPr lang="fi-FI" sz="19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solidFill>
                      <a:srgbClr val="5CC4DC"/>
                    </a:solidFill>
                  </a:tcPr>
                </a:tc>
              </a:tr>
              <a:tr h="373968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 smtClean="0">
                          <a:latin typeface="+mn-lt"/>
                        </a:rPr>
                        <a:t>Mrd. euroa</a:t>
                      </a:r>
                      <a:endParaRPr lang="fi-FI" sz="15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DD9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u="none" strike="noStrike" dirty="0" smtClean="0">
                          <a:latin typeface="+mn-lt"/>
                        </a:rPr>
                        <a:t>  Määrän prosenttimuutos edellisestä vuodesta</a:t>
                      </a:r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DD9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2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BDD9E5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u="none" strike="noStrike" dirty="0">
                          <a:latin typeface="+mn-lt"/>
                        </a:rPr>
                        <a:t>Bruttokansantuote</a:t>
                      </a:r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1" i="0" u="none" strike="noStrike" dirty="0" smtClean="0">
                          <a:latin typeface="+mn-lt"/>
                        </a:rPr>
                        <a:t>191,6</a:t>
                      </a:r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1" i="0" u="none" strike="noStrike" dirty="0" smtClean="0">
                          <a:latin typeface="+mn-lt"/>
                        </a:rPr>
                        <a:t>3,7</a:t>
                      </a:r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1" i="0" u="none" strike="noStrike" dirty="0" smtClean="0">
                          <a:latin typeface="+mn-lt"/>
                        </a:rPr>
                        <a:t>2,9</a:t>
                      </a:r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1" i="0" u="none" strike="noStrike" dirty="0" smtClean="0">
                          <a:latin typeface="+mn-lt"/>
                        </a:rPr>
                        <a:t>1,5</a:t>
                      </a:r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1" i="0" u="none" strike="noStrike" dirty="0" smtClean="0">
                          <a:latin typeface="+mn-lt"/>
                        </a:rPr>
                        <a:t>1,2</a:t>
                      </a:r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1" i="0" u="none" strike="noStrike" dirty="0" smtClean="0">
                          <a:latin typeface="+mn-lt"/>
                        </a:rPr>
                        <a:t>1,6</a:t>
                      </a:r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smtClean="0">
                          <a:latin typeface="+mn-lt"/>
                        </a:rPr>
                        <a:t>Joulukuun</a:t>
                      </a:r>
                      <a:r>
                        <a:rPr lang="fi-FI" sz="1600" b="0" i="0" u="none" strike="noStrike" baseline="0" dirty="0" smtClean="0">
                          <a:latin typeface="+mn-lt"/>
                        </a:rPr>
                        <a:t> ennuste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1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1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2,8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0,4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1,8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smtClean="0">
                          <a:latin typeface="+mn-lt"/>
                        </a:rPr>
                        <a:t>Muutos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1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1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0,1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1,1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-0,6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20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600" u="none" strike="noStrike" kern="1200" dirty="0">
                          <a:latin typeface="+mn-lt"/>
                        </a:rPr>
                        <a:t>Tuonti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75,9</a:t>
                      </a:r>
                      <a:endParaRPr lang="fi-FI" sz="16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7,7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0,1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1,8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5,3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5,2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latin typeface="+mn-lt"/>
                        </a:rPr>
                        <a:t>Vienti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74,9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7,8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-0,8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2,2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5,1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5,2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600" u="none" strike="noStrike" kern="1200" dirty="0">
                          <a:latin typeface="+mn-lt"/>
                        </a:rPr>
                        <a:t>Yksityinen kulutus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105,3</a:t>
                      </a:r>
                      <a:endParaRPr lang="fi-FI" sz="16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3,0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3,3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1,4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1,3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 smtClean="0">
                          <a:latin typeface="+mn-lt"/>
                        </a:rPr>
                        <a:t>1,6</a:t>
                      </a:r>
                      <a:endParaRPr lang="fi-FI" sz="16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latin typeface="+mn-lt"/>
                        </a:rPr>
                        <a:t>Julkinen kulutus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45,7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0,2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0,8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1,1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0,2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0,4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latin typeface="+mn-lt"/>
                        </a:rPr>
                        <a:t>Yksityiset investoinnit</a:t>
                      </a:r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31,9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4,1</a:t>
                      </a:r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5,0</a:t>
                      </a:r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1,5</a:t>
                      </a:r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3,3</a:t>
                      </a:r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3,5</a:t>
                      </a:r>
                      <a:endParaRPr lang="fi-FI" sz="1600" b="1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BDD9E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latin typeface="+mn-lt"/>
                        </a:rPr>
                        <a:t>Julkiset investoinnit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72000" marR="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latin typeface="+mn-lt"/>
                        </a:rPr>
                        <a:t>4,8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-6,7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2,4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0,2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0,6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 smtClean="0">
                          <a:latin typeface="+mn-lt"/>
                        </a:rPr>
                        <a:t>0,6</a:t>
                      </a:r>
                      <a:endParaRPr lang="fi-FI" sz="1600" b="0" i="0" u="none" strike="noStrike" dirty="0">
                        <a:latin typeface="+mn-lt"/>
                      </a:endParaRPr>
                    </a:p>
                  </a:txBody>
                  <a:tcPr marL="0" marR="72000" marT="0" marB="0" anchor="b">
                    <a:solidFill>
                      <a:srgbClr val="ECF4F8"/>
                    </a:solidFill>
                  </a:tcPr>
                </a:tc>
              </a:tr>
            </a:tbl>
          </a:graphicData>
        </a:graphic>
      </p:graphicFrame>
      <p:sp>
        <p:nvSpPr>
          <p:cNvPr id="20588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777875"/>
          </a:xfrm>
        </p:spPr>
        <p:txBody>
          <a:bodyPr/>
          <a:lstStyle/>
          <a:p>
            <a:pPr eaLnBrk="1" hangingPunct="1"/>
            <a:r>
              <a:rPr lang="fi-FI" smtClean="0"/>
              <a:t>Kysyntä ja tarjonta</a:t>
            </a:r>
          </a:p>
        </p:txBody>
      </p:sp>
      <p:sp>
        <p:nvSpPr>
          <p:cNvPr id="20589" name="Rectangle 7"/>
          <p:cNvSpPr>
            <a:spLocks noChangeArrowheads="1"/>
          </p:cNvSpPr>
          <p:nvPr/>
        </p:nvSpPr>
        <p:spPr bwMode="auto">
          <a:xfrm>
            <a:off x="539750" y="5876925"/>
            <a:ext cx="2482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400"/>
              <a:t>* Käyvin hinnoin, mrd. euroa.</a:t>
            </a:r>
          </a:p>
        </p:txBody>
      </p:sp>
      <p:sp>
        <p:nvSpPr>
          <p:cNvPr id="20590" name="Rectangle 6"/>
          <p:cNvSpPr>
            <a:spLocks noChangeArrowheads="1"/>
          </p:cNvSpPr>
          <p:nvPr/>
        </p:nvSpPr>
        <p:spPr bwMode="auto">
          <a:xfrm>
            <a:off x="5795963" y="2205038"/>
            <a:ext cx="2736850" cy="503237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20591" name="TextBox 6"/>
          <p:cNvSpPr txBox="1">
            <a:spLocks noChangeArrowheads="1"/>
          </p:cNvSpPr>
          <p:nvPr/>
        </p:nvSpPr>
        <p:spPr bwMode="auto">
          <a:xfrm>
            <a:off x="468313" y="6092825"/>
            <a:ext cx="8351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200"/>
              <a:t>Vuoden 2011 tiedot ovat Tilastokeskuksen ennakkotietoja, tarkempi kansantalouden tilinpito julkaistaan 12.7.2012</a:t>
            </a:r>
          </a:p>
        </p:txBody>
      </p:sp>
      <p:sp>
        <p:nvSpPr>
          <p:cNvPr id="20592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3743DC-8BED-4877-9978-F4758081994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 smtClean="0"/>
          </a:p>
        </p:txBody>
      </p:sp>
      <p:sp>
        <p:nvSpPr>
          <p:cNvPr id="2059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0594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533400" y="2573338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Työllisyyden kasvu pysähtyy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3D697-D5D8-4A60-94E4-8ED9A6F5997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smtClean="0"/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150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Työllisyys ei lähivuosina kohene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D9519-67FD-4A5B-A5CA-FE9734A3C08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 smtClean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8697913" cy="5689600"/>
          </a:xfrm>
        </p:spPr>
      </p:pic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253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Uudet työpaikat palvelualoilla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A14CB-9880-485C-ACFB-7E54F7DC7AA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 smtClean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4388" y="1196752"/>
            <a:ext cx="8005762" cy="5232400"/>
          </a:xfrm>
        </p:spPr>
      </p:pic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355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9592" y="2132856"/>
            <a:ext cx="3168352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11760" y="4293096"/>
            <a:ext cx="2448272" cy="648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7200" cy="1143000"/>
          </a:xfrm>
        </p:spPr>
        <p:txBody>
          <a:bodyPr/>
          <a:lstStyle/>
          <a:p>
            <a:pPr eaLnBrk="1" hangingPunct="1"/>
            <a:r>
              <a:rPr lang="fi-FI" smtClean="0"/>
              <a:t> Tuottavuuden kasvu hidastuu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5A377-E8E0-41A0-815C-6990C731742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i-FI" smtClean="0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836712"/>
            <a:ext cx="8569325" cy="5603875"/>
          </a:xfrm>
        </p:spPr>
      </p:pic>
      <p:sp>
        <p:nvSpPr>
          <p:cNvPr id="2458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4582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14.6.2012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35696" y="3284984"/>
            <a:ext cx="36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372200" y="3501008"/>
            <a:ext cx="11521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a_vaaleansininen_vaaka">
  <a:themeElements>
    <a:clrScheme name="supa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9999"/>
      </a:accent3>
      <a:accent4>
        <a:srgbClr val="99CC00"/>
      </a:accent4>
      <a:accent5>
        <a:srgbClr val="808080"/>
      </a:accent5>
      <a:accent6>
        <a:srgbClr val="000000"/>
      </a:accent6>
      <a:hlink>
        <a:srgbClr val="009999"/>
      </a:hlink>
      <a:folHlink>
        <a:srgbClr val="99CC0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13CB41714494086F1C8157FDCE6BF" ma:contentTypeVersion="1" ma:contentTypeDescription="Create a new document." ma:contentTypeScope="" ma:versionID="eb80a765723ea30498fdc61e18493da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EA1127-7206-49BA-A6AB-BAC184725767}"/>
</file>

<file path=customXml/itemProps2.xml><?xml version="1.0" encoding="utf-8"?>
<ds:datastoreItem xmlns:ds="http://schemas.openxmlformats.org/officeDocument/2006/customXml" ds:itemID="{BDAF83B4-1129-44E6-A5F9-7DCFFD5B3C08}"/>
</file>

<file path=customXml/itemProps3.xml><?xml version="1.0" encoding="utf-8"?>
<ds:datastoreItem xmlns:ds="http://schemas.openxmlformats.org/officeDocument/2006/customXml" ds:itemID="{3BBE31F8-3599-4C2F-84A1-87DBABB7937D}"/>
</file>

<file path=docProps/app.xml><?xml version="1.0" encoding="utf-8"?>
<Properties xmlns="http://schemas.openxmlformats.org/officeDocument/2006/extended-properties" xmlns:vt="http://schemas.openxmlformats.org/officeDocument/2006/docPropsVTypes">
  <Template>vaaka_vaaleansininen_eurologolla</Template>
  <TotalTime>0</TotalTime>
  <Words>521</Words>
  <Application>Microsoft Office PowerPoint</Application>
  <PresentationFormat>On-screen Show (4:3)</PresentationFormat>
  <Paragraphs>289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supa_vaaleansininen_vaaka</vt:lpstr>
      <vt:lpstr>Microsoft Office PowerPoint 97 - 2003 -esitys</vt:lpstr>
      <vt:lpstr>Talouden näkymät vuosina 2012-2014  Euro &amp; talous 3/2012</vt:lpstr>
      <vt:lpstr>  Kasvunäkymät vaimenevat</vt:lpstr>
      <vt:lpstr>     Suomen talous kasvaa lähivuosina hitaasti</vt:lpstr>
      <vt:lpstr>     Talouskasvu kotimaisen kysynnän varassa</vt:lpstr>
      <vt:lpstr>Kysyntä ja tarjonta</vt:lpstr>
      <vt:lpstr>Työllisyyden kasvu pysähtyy </vt:lpstr>
      <vt:lpstr>  Työllisyys ei lähivuosina kohene</vt:lpstr>
      <vt:lpstr>  Uudet työpaikat palvelualoilla</vt:lpstr>
      <vt:lpstr> Tuottavuuden kasvu hidastuu</vt:lpstr>
      <vt:lpstr>  Työvoimakustannukset nousevat tuntuvasti</vt:lpstr>
      <vt:lpstr>Kotitalouksien kysyntä vaimenee, vienti vauhdittuu vähitellen</vt:lpstr>
      <vt:lpstr>     Kotitaloudet säästävät aiempaa vähemmän</vt:lpstr>
      <vt:lpstr>     Investoinnit kasvavat hitaasti </vt:lpstr>
      <vt:lpstr>     Maailmankaupan kasvu tukee vientiä</vt:lpstr>
      <vt:lpstr>Suomen tavaraviennin osuus maailmankaupasta vähentynyt voimakkaasti</vt:lpstr>
      <vt:lpstr>Palveluvienti on kapealla pohjalla</vt:lpstr>
      <vt:lpstr>     Vaihtotase pysyy alijäämäisenä</vt:lpstr>
      <vt:lpstr>Inflaatio hidastuu vähitellen</vt:lpstr>
      <vt:lpstr>      Palveluiden ja ruoan hinnat kiihdyttäneet inflaatiota</vt:lpstr>
      <vt:lpstr>Välillisten verojen korotukset nostavat hintatasoa</vt:lpstr>
      <vt:lpstr>   Finanssipolitiikan kiristäminen vahvistaa julkista taloutta</vt:lpstr>
      <vt:lpstr>Julkisen talouden tasapaino kohenee</vt:lpstr>
      <vt:lpstr>Valtion velkaantuminen pysähtyy</vt:lpstr>
      <vt:lpstr>Julkisten menojen osuus BKT:stä jää korkeaksi</vt:lpstr>
      <vt:lpstr> Talouden rakennemuutos ja pitkän aikavälin kasvunäkymät</vt:lpstr>
      <vt:lpstr>      Työn tuottavuudella on keskeinen merkitys kasvun kannalta</vt:lpstr>
      <vt:lpstr>Väestön ikääntyminen ja palvelualojen kasvu hidastavat pitkän aikavälin kasvua </vt:lpstr>
      <vt:lpstr>Miten taloutta uhkaavat epätasapainot vältetään</vt:lpstr>
      <vt:lpstr>Vaihtotase on heikentynyt koko 2000-luvun ajan</vt:lpstr>
      <vt:lpstr>Tuontihinnat nousseet vientihintoihin nähden</vt:lpstr>
      <vt:lpstr>Keskeisiä vientialoja taantunut</vt:lpstr>
      <vt:lpstr>Yksikkötyökustannukset nousivat 2008-2009</vt:lpstr>
      <vt:lpstr>Suomalaiset kotitaloudet velkaantuvat</vt:lpstr>
      <vt:lpstr>Miten epätasapainot vältetään</vt:lpstr>
      <vt:lpstr>Euro &amp; talous Talouden näkymät 3/2012 Liiteartikkelit:</vt:lpstr>
      <vt:lpstr>Kiitos!</vt:lpstr>
      <vt:lpstr>Vaihtoehtoislaskelma:  Kotitaloudet vahvistavat rahoitusasemaansa kysyntää sopeuttamalla</vt:lpstr>
      <vt:lpstr>Säästämisaste nousee keskimääräiselle tasolle</vt:lpstr>
      <vt:lpstr>Myös asuinrakennusinvestoinnit vähenevät</vt:lpstr>
      <vt:lpstr>Kotitalouksien rahoitusaseman koheneminen heikentäisi kasvua ja julkista taloutta</vt:lpstr>
      <vt:lpstr>Kotitalouksien velkaantuneisuus ja korkorasitus Suomessa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2012-06-14T05:49:02Z</dcterms:created>
  <dcterms:modified xsi:type="dcterms:W3CDTF">2012-06-14T05:49:40Z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0x0101003E713CB41714494086F1C8157FDCE6BF</vt:lpwstr>
  </property>
  <property fmtid="{D5CDD505-2E9C-101B-9397-08002B2CF9AE}" pid="3" name="HeaderStyleDefinitions">
    <vt:lpwstr/>
  </property>
</Properties>
</file>