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notesSlides/notesSlide2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685" r:id="rId2"/>
  </p:sldMasterIdLst>
  <p:notesMasterIdLst>
    <p:notesMasterId r:id="rId32"/>
  </p:notesMasterIdLst>
  <p:handoutMasterIdLst>
    <p:handoutMasterId r:id="rId33"/>
  </p:handoutMasterIdLst>
  <p:sldIdLst>
    <p:sldId id="256" r:id="rId3"/>
    <p:sldId id="271" r:id="rId4"/>
    <p:sldId id="291" r:id="rId5"/>
    <p:sldId id="284" r:id="rId6"/>
    <p:sldId id="328" r:id="rId7"/>
    <p:sldId id="333" r:id="rId8"/>
    <p:sldId id="317" r:id="rId9"/>
    <p:sldId id="319" r:id="rId10"/>
    <p:sldId id="318" r:id="rId11"/>
    <p:sldId id="332" r:id="rId12"/>
    <p:sldId id="330" r:id="rId13"/>
    <p:sldId id="334" r:id="rId14"/>
    <p:sldId id="335" r:id="rId15"/>
    <p:sldId id="285" r:id="rId16"/>
    <p:sldId id="329" r:id="rId17"/>
    <p:sldId id="306" r:id="rId18"/>
    <p:sldId id="302" r:id="rId19"/>
    <p:sldId id="299" r:id="rId20"/>
    <p:sldId id="300" r:id="rId21"/>
    <p:sldId id="307" r:id="rId22"/>
    <p:sldId id="326" r:id="rId23"/>
    <p:sldId id="311" r:id="rId24"/>
    <p:sldId id="314" r:id="rId25"/>
    <p:sldId id="308" r:id="rId26"/>
    <p:sldId id="313" r:id="rId27"/>
    <p:sldId id="267" r:id="rId28"/>
    <p:sldId id="331" r:id="rId29"/>
    <p:sldId id="296" r:id="rId30"/>
    <p:sldId id="297" r:id="rId31"/>
  </p:sldIdLst>
  <p:sldSz cx="9144000" cy="6858000" type="screen4x3"/>
  <p:notesSz cx="6883400" cy="9906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6F"/>
    <a:srgbClr val="3505BB"/>
    <a:srgbClr val="E4E5E5"/>
    <a:srgbClr val="D2D3D3"/>
    <a:srgbClr val="CECECE"/>
    <a:srgbClr val="C6C6C6"/>
    <a:srgbClr val="B4B4B4"/>
    <a:srgbClr val="C8C8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471" autoAdjust="0"/>
    <p:restoredTop sz="94648" autoAdjust="0"/>
  </p:normalViewPr>
  <p:slideViewPr>
    <p:cSldViewPr>
      <p:cViewPr varScale="1">
        <p:scale>
          <a:sx n="70" d="100"/>
          <a:sy n="70" d="100"/>
        </p:scale>
        <p:origin x="-7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850" y="2170"/>
      </p:cViewPr>
      <p:guideLst>
        <p:guide orient="horz" pos="3120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3012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t" anchorCtr="0" compatLnSpc="1">
            <a:prstTxWarp prst="textNoShape">
              <a:avLst/>
            </a:prstTxWarp>
          </a:bodyPr>
          <a:lstStyle>
            <a:lvl1pPr defTabSz="925571">
              <a:defRPr sz="1300"/>
            </a:lvl1pPr>
          </a:lstStyle>
          <a:p>
            <a:endParaRPr lang="fi-FI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850" y="1"/>
            <a:ext cx="2983012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t" anchorCtr="0" compatLnSpc="1">
            <a:prstTxWarp prst="textNoShape">
              <a:avLst/>
            </a:prstTxWarp>
          </a:bodyPr>
          <a:lstStyle>
            <a:lvl1pPr algn="r" defTabSz="925571">
              <a:defRPr sz="1300"/>
            </a:lvl1pPr>
          </a:lstStyle>
          <a:p>
            <a:endParaRPr lang="fi-FI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701"/>
            <a:ext cx="2983012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b" anchorCtr="0" compatLnSpc="1">
            <a:prstTxWarp prst="textNoShape">
              <a:avLst/>
            </a:prstTxWarp>
          </a:bodyPr>
          <a:lstStyle>
            <a:lvl1pPr defTabSz="925571">
              <a:defRPr sz="1300"/>
            </a:lvl1pPr>
          </a:lstStyle>
          <a:p>
            <a:endParaRPr lang="fi-FI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850" y="9409701"/>
            <a:ext cx="2983012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b" anchorCtr="0" compatLnSpc="1">
            <a:prstTxWarp prst="textNoShape">
              <a:avLst/>
            </a:prstTxWarp>
          </a:bodyPr>
          <a:lstStyle>
            <a:lvl1pPr algn="r" defTabSz="925571">
              <a:defRPr sz="1300"/>
            </a:lvl1pPr>
          </a:lstStyle>
          <a:p>
            <a:fld id="{C99CBF2A-80AD-45C4-AD83-45AD0743FE4F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3012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t" anchorCtr="0" compatLnSpc="1">
            <a:prstTxWarp prst="textNoShape">
              <a:avLst/>
            </a:prstTxWarp>
          </a:bodyPr>
          <a:lstStyle>
            <a:lvl1pPr defTabSz="925571">
              <a:defRPr sz="1300"/>
            </a:lvl1pPr>
          </a:lstStyle>
          <a:p>
            <a:endParaRPr lang="fi-FI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850" y="1"/>
            <a:ext cx="2983012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t" anchorCtr="0" compatLnSpc="1">
            <a:prstTxWarp prst="textNoShape">
              <a:avLst/>
            </a:prstTxWarp>
          </a:bodyPr>
          <a:lstStyle>
            <a:lvl1pPr algn="r" defTabSz="925571">
              <a:defRPr sz="1300"/>
            </a:lvl1pPr>
          </a:lstStyle>
          <a:p>
            <a:endParaRPr lang="fi-FI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3613" y="742950"/>
            <a:ext cx="4956175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033" y="4706387"/>
            <a:ext cx="5507336" cy="445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701"/>
            <a:ext cx="2983012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b" anchorCtr="0" compatLnSpc="1">
            <a:prstTxWarp prst="textNoShape">
              <a:avLst/>
            </a:prstTxWarp>
          </a:bodyPr>
          <a:lstStyle>
            <a:lvl1pPr defTabSz="925571">
              <a:defRPr sz="1300"/>
            </a:lvl1pPr>
          </a:lstStyle>
          <a:p>
            <a:endParaRPr lang="fi-FI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850" y="9409701"/>
            <a:ext cx="2983012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b" anchorCtr="0" compatLnSpc="1">
            <a:prstTxWarp prst="textNoShape">
              <a:avLst/>
            </a:prstTxWarp>
          </a:bodyPr>
          <a:lstStyle>
            <a:lvl1pPr algn="r" defTabSz="925571">
              <a:defRPr sz="1300"/>
            </a:lvl1pPr>
          </a:lstStyle>
          <a:p>
            <a:fld id="{9AD7CDBB-031B-43D4-B204-FBBAFBE967F8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>
          <a:xfrm>
            <a:off x="941370" y="4524372"/>
            <a:ext cx="5449278" cy="4810124"/>
          </a:xfrm>
        </p:spPr>
        <p:txBody>
          <a:bodyPr>
            <a:normAutofit/>
          </a:bodyPr>
          <a:lstStyle/>
          <a:p>
            <a:endParaRPr lang="fi-FI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17</a:t>
            </a:fld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C4C2C-5464-4F76-A910-42408C7C1143}" type="slidenum">
              <a:rPr lang="fi-FI" smtClean="0"/>
              <a:pPr/>
              <a:t>18</a:t>
            </a:fld>
            <a:endParaRPr lang="fi-FI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630" y="4705667"/>
            <a:ext cx="5504142" cy="4456750"/>
          </a:xfrm>
          <a:noFill/>
          <a:ln/>
        </p:spPr>
        <p:txBody>
          <a:bodyPr/>
          <a:lstStyle/>
          <a:p>
            <a:pPr eaLnBrk="1" hangingPunct="1"/>
            <a:endParaRPr lang="fi-FI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23CE0-59F2-413A-A18D-80BC22566AFB}" type="slidenum">
              <a:rPr lang="fi-FI" smtClean="0"/>
              <a:pPr/>
              <a:t>19</a:t>
            </a:fld>
            <a:endParaRPr lang="fi-FI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630" y="4705667"/>
            <a:ext cx="5504142" cy="4456750"/>
          </a:xfrm>
          <a:noFill/>
          <a:ln/>
        </p:spPr>
        <p:txBody>
          <a:bodyPr/>
          <a:lstStyle/>
          <a:p>
            <a:pPr eaLnBrk="1" hangingPunct="1"/>
            <a:endParaRPr lang="fi-FI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23</a:t>
            </a:fld>
            <a:endParaRPr lang="fi-F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24</a:t>
            </a:fld>
            <a:endParaRPr lang="fi-F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25</a:t>
            </a:fld>
            <a:endParaRPr lang="fi-F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27</a:t>
            </a:fld>
            <a:endParaRPr lang="fi-F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28</a:t>
            </a:fld>
            <a:endParaRPr lang="fi-F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29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5279" y="5762259"/>
            <a:ext cx="5507365" cy="4456750"/>
          </a:xfrm>
        </p:spPr>
        <p:txBody>
          <a:bodyPr>
            <a:normAutofit/>
          </a:bodyPr>
          <a:lstStyle/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584180" y="4881562"/>
            <a:ext cx="57738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smtClean="0"/>
              <a:t>Yritysten luottamusindikaattorit jatkoivat laskuaan lokakuussa </a:t>
            </a:r>
            <a:r>
              <a:rPr lang="fi-FI" sz="1400" dirty="0" err="1" smtClean="0"/>
              <a:t>EK:n</a:t>
            </a:r>
            <a:r>
              <a:rPr lang="fi-FI" sz="1400" dirty="0" smtClean="0"/>
              <a:t> kuukausittaisessa kyselyssä. </a:t>
            </a:r>
          </a:p>
          <a:p>
            <a:r>
              <a:rPr lang="fi-FI" sz="1400" dirty="0" smtClean="0"/>
              <a:t>Teollisuuden luottamusindikaattorin heikkeneminen johtui ennen kaikkea tilauskannan supistumisesta. Tuotannon ei odoteta kasvavan loppuvuonna, ja kapasiteettia on aiempaa enemmän vapaana. </a:t>
            </a:r>
            <a:br>
              <a:rPr lang="fi-FI" sz="1400" dirty="0" smtClean="0"/>
            </a:br>
            <a:endParaRPr lang="fi-FI" sz="1400" dirty="0" smtClean="0"/>
          </a:p>
          <a:p>
            <a:r>
              <a:rPr lang="fi-FI" sz="1400" b="1" dirty="0" smtClean="0"/>
              <a:t>Teollisuuden luottamusindikaattori on tällä hetkellä selvästi pitkäaikaisen keskiarvon alapuolella. </a:t>
            </a:r>
          </a:p>
          <a:p>
            <a:r>
              <a:rPr lang="fi-FI" sz="1400" dirty="0" smtClean="0"/>
              <a:t>Teollisuuden luottamusindikaattori on heikentynyt selvästi lähes koko EU-alueella. Uusimpien, syyskuussa julkaistujen vertailutietojen mukaan teollisuuden luottamusindikaattori oli enää muutamassa EU15-maassa keskimääräistä vahvempi. Syyskuussa tilanne oli suhteellisesti heikoin Suomessa, Espanjassa ja</a:t>
            </a:r>
            <a:br>
              <a:rPr lang="fi-FI" sz="1400" dirty="0" smtClean="0"/>
            </a:br>
            <a:r>
              <a:rPr lang="fi-FI" sz="1400" dirty="0" smtClean="0"/>
              <a:t>Luxemburgissa, vahvin puolestaan Saksassa ja Itävallassa.</a:t>
            </a:r>
            <a:br>
              <a:rPr lang="fi-FI" sz="1400" dirty="0" smtClean="0"/>
            </a:br>
            <a:endParaRPr lang="fi-FI" sz="14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Microsoft_Office_PowerPoint_97_-_2003_-esitys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Microsoft_Office_PowerPoint_97_-_2003_-esitys2.ppt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1_SP_vaaleansininen_eurologo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708275"/>
            <a:ext cx="77724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005263"/>
            <a:ext cx="6111875" cy="1223962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33400" y="6546850"/>
            <a:ext cx="815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i-FI" sz="900">
                <a:solidFill>
                  <a:srgbClr val="00436F"/>
                </a:solidFill>
                <a:latin typeface="Arial Black" pitchFamily="34" charset="0"/>
              </a:rPr>
              <a:t>SUOMEN PANKKI | FINLANDS BANK | BANK OF FINLAND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0DA253-A9E0-4F97-88BE-75B996B9173E}" type="slidenum">
              <a:rPr lang="fi-FI" smtClean="0"/>
              <a:pPr/>
              <a:t>‹#›</a:t>
            </a:fld>
            <a:endParaRPr lang="fi-FI"/>
          </a:p>
        </p:txBody>
      </p:sp>
      <p:graphicFrame>
        <p:nvGraphicFramePr>
          <p:cNvPr id="309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6" r:id="rId4" imgW="0" imgH="0" progId="PowerPoint.Show.8">
              <p:embed/>
            </p:oleObj>
          </a:graphicData>
        </a:graphic>
      </p:graphicFrame>
      <p:sp>
        <p:nvSpPr>
          <p:cNvPr id="309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 </a:t>
            </a:r>
            <a:endParaRPr lang="fi-FI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11.7.2008</a:t>
            </a:r>
            <a:endParaRPr lang="fi-FI"/>
          </a:p>
        </p:txBody>
      </p:sp>
      <p:pic>
        <p:nvPicPr>
          <p:cNvPr id="3101" name="Picture 29" descr="BOF_eu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692150"/>
            <a:ext cx="11271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DA253-A9E0-4F97-88BE-75B996B9173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 </a:t>
            </a:r>
            <a:endParaRPr lang="fi-FI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DA253-A9E0-4F97-88BE-75B996B9173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 </a:t>
            </a:r>
            <a:endParaRPr lang="fi-FI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1_SP_vaaleansininen_eurologo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708275"/>
            <a:ext cx="77724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005263"/>
            <a:ext cx="6111875" cy="1223962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33400" y="6546850"/>
            <a:ext cx="815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>
                <a:solidFill>
                  <a:srgbClr val="00436F"/>
                </a:solidFill>
                <a:latin typeface="Arial Black" pitchFamily="34" charset="0"/>
                <a:ea typeface="+mn-ea"/>
                <a:cs typeface="+mn-cs"/>
              </a:rPr>
              <a:t>SUOMEN PANKKI | FINLANDS BANK | BANK OF FINLAND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DC837F6-036B-4B13-BC5C-5E8D32D72E58}" type="slidenum"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09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098" r:id="rId4" imgW="0" imgH="0" progId="PowerPoint.Show.8">
              <p:embed/>
            </p:oleObj>
          </a:graphicData>
        </a:graphic>
      </p:graphicFrame>
      <p:sp>
        <p:nvSpPr>
          <p:cNvPr id="309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356C"/>
                </a:solidFill>
                <a:latin typeface="Arial" charset="0"/>
                <a:ea typeface="+mn-ea"/>
                <a:cs typeface="+mn-cs"/>
              </a:rPr>
              <a:t>Seija Parviainen</a:t>
            </a:r>
            <a:endParaRPr lang="fi-FI" sz="900" kern="1200">
              <a:solidFill>
                <a:srgbClr val="00356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t>29.10.2008</a:t>
            </a:r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101" name="Picture 29" descr="BOF_eu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692150"/>
            <a:ext cx="11271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DC837F6-036B-4B13-BC5C-5E8D32D72E58}" type="slidenum"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t>29.10.2008</a:t>
            </a:r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356C"/>
                </a:solidFill>
                <a:latin typeface="Arial" charset="0"/>
                <a:ea typeface="+mn-ea"/>
                <a:cs typeface="+mn-cs"/>
              </a:rPr>
              <a:t>Seija Parviainen</a:t>
            </a:r>
            <a:endParaRPr lang="fi-FI" sz="900" kern="1200">
              <a:solidFill>
                <a:srgbClr val="00356C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DC837F6-036B-4B13-BC5C-5E8D32D72E58}" type="slidenum"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t>29.10.2008</a:t>
            </a:r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356C"/>
                </a:solidFill>
                <a:latin typeface="Arial" charset="0"/>
                <a:ea typeface="+mn-ea"/>
                <a:cs typeface="+mn-cs"/>
              </a:rPr>
              <a:t>Seija Parviainen</a:t>
            </a:r>
            <a:endParaRPr lang="fi-FI" sz="900" kern="1200">
              <a:solidFill>
                <a:srgbClr val="00356C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DC837F6-036B-4B13-BC5C-5E8D32D72E58}" type="slidenum"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t>29.10.2008</a:t>
            </a:r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356C"/>
                </a:solidFill>
                <a:latin typeface="Arial" charset="0"/>
                <a:ea typeface="+mn-ea"/>
                <a:cs typeface="+mn-cs"/>
              </a:rPr>
              <a:t>Seija Parviainen</a:t>
            </a:r>
            <a:endParaRPr lang="fi-FI" sz="900" kern="1200">
              <a:solidFill>
                <a:srgbClr val="00356C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DC837F6-036B-4B13-BC5C-5E8D32D72E58}" type="slidenum"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t>29.10.2008</a:t>
            </a:r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356C"/>
                </a:solidFill>
                <a:latin typeface="Arial" charset="0"/>
                <a:ea typeface="+mn-ea"/>
                <a:cs typeface="+mn-cs"/>
              </a:rPr>
              <a:t>Seija Parviainen</a:t>
            </a:r>
            <a:endParaRPr lang="fi-FI" sz="900" kern="1200">
              <a:solidFill>
                <a:srgbClr val="00356C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DC837F6-036B-4B13-BC5C-5E8D32D72E58}" type="slidenum"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t>29.10.2008</a:t>
            </a:r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356C"/>
                </a:solidFill>
                <a:latin typeface="Arial" charset="0"/>
                <a:ea typeface="+mn-ea"/>
                <a:cs typeface="+mn-cs"/>
              </a:rPr>
              <a:t>Seija Parviainen</a:t>
            </a:r>
            <a:endParaRPr lang="fi-FI" sz="900" kern="1200">
              <a:solidFill>
                <a:srgbClr val="00356C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DC837F6-036B-4B13-BC5C-5E8D32D72E58}" type="slidenum"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t>29.10.2008</a:t>
            </a:r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356C"/>
                </a:solidFill>
                <a:latin typeface="Arial" charset="0"/>
                <a:ea typeface="+mn-ea"/>
                <a:cs typeface="+mn-cs"/>
              </a:rPr>
              <a:t>Seija Parviainen</a:t>
            </a:r>
            <a:endParaRPr lang="fi-FI" sz="900" kern="1200">
              <a:solidFill>
                <a:srgbClr val="00356C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DC837F6-036B-4B13-BC5C-5E8D32D72E58}" type="slidenum"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t>29.10.2008</a:t>
            </a:r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356C"/>
                </a:solidFill>
                <a:latin typeface="Arial" charset="0"/>
                <a:ea typeface="+mn-ea"/>
                <a:cs typeface="+mn-cs"/>
              </a:rPr>
              <a:t>Seija Parviainen</a:t>
            </a:r>
            <a:endParaRPr lang="fi-FI" sz="900" kern="1200">
              <a:solidFill>
                <a:srgbClr val="00356C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DA253-A9E0-4F97-88BE-75B996B9173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 </a:t>
            </a:r>
            <a:endParaRPr lang="fi-FI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DC837F6-036B-4B13-BC5C-5E8D32D72E58}" type="slidenum"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t>29.10.2008</a:t>
            </a:r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356C"/>
                </a:solidFill>
                <a:latin typeface="Arial" charset="0"/>
                <a:ea typeface="+mn-ea"/>
                <a:cs typeface="+mn-cs"/>
              </a:rPr>
              <a:t>Seija Parviainen</a:t>
            </a:r>
            <a:endParaRPr lang="fi-FI" sz="900" kern="1200">
              <a:solidFill>
                <a:srgbClr val="00356C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DC837F6-036B-4B13-BC5C-5E8D32D72E58}" type="slidenum"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t>29.10.2008</a:t>
            </a:r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356C"/>
                </a:solidFill>
                <a:latin typeface="Arial" charset="0"/>
                <a:ea typeface="+mn-ea"/>
                <a:cs typeface="+mn-cs"/>
              </a:rPr>
              <a:t>Seija Parviainen</a:t>
            </a:r>
            <a:endParaRPr lang="fi-FI" sz="900" kern="1200">
              <a:solidFill>
                <a:srgbClr val="00356C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DC837F6-036B-4B13-BC5C-5E8D32D72E58}" type="slidenum"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436F"/>
                </a:solidFill>
                <a:latin typeface="Arial" charset="0"/>
                <a:ea typeface="+mn-ea"/>
                <a:cs typeface="+mn-cs"/>
              </a:rPr>
              <a:t>29.10.2008</a:t>
            </a:r>
            <a:endParaRPr lang="fi-FI" sz="900" kern="1200">
              <a:solidFill>
                <a:srgbClr val="00436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 smtClean="0">
                <a:solidFill>
                  <a:srgbClr val="00356C"/>
                </a:solidFill>
                <a:latin typeface="Arial" charset="0"/>
                <a:ea typeface="+mn-ea"/>
                <a:cs typeface="+mn-cs"/>
              </a:rPr>
              <a:t>Seija Parviainen</a:t>
            </a:r>
            <a:endParaRPr lang="fi-FI" sz="900" kern="1200">
              <a:solidFill>
                <a:srgbClr val="00356C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DA253-A9E0-4F97-88BE-75B996B9173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 </a:t>
            </a:r>
            <a:endParaRPr lang="fi-FI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DA253-A9E0-4F97-88BE-75B996B9173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 </a:t>
            </a:r>
            <a:endParaRPr lang="fi-FI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DA253-A9E0-4F97-88BE-75B996B9173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 </a:t>
            </a:r>
            <a:endParaRPr lang="fi-FI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DA253-A9E0-4F97-88BE-75B996B9173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 </a:t>
            </a:r>
            <a:endParaRPr lang="fi-FI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DA253-A9E0-4F97-88BE-75B996B9173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 </a:t>
            </a:r>
            <a:endParaRPr lang="fi-FI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DA253-A9E0-4F97-88BE-75B996B9173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 </a:t>
            </a:r>
            <a:endParaRPr lang="fi-FI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DA253-A9E0-4F97-88BE-75B996B9173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 </a:t>
            </a:r>
            <a:endParaRPr lang="fi-FI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1_SP_vaaleansininen_eurologoll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9763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36F"/>
                </a:solidFill>
              </a:defRPr>
            </a:lvl1pPr>
          </a:lstStyle>
          <a:p>
            <a:fld id="{FC0DA253-A9E0-4F97-88BE-75B996B9173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533400" y="6546850"/>
            <a:ext cx="81534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i-FI" sz="900">
                <a:solidFill>
                  <a:srgbClr val="00356C"/>
                </a:solidFill>
                <a:latin typeface="Arial Black" pitchFamily="34" charset="0"/>
              </a:rPr>
              <a:t>SUOMEN PANKKI | FINLANDS BANK | BANK OF FINLAND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524625"/>
            <a:ext cx="11509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436F"/>
                </a:solidFill>
              </a:defRPr>
            </a:lvl1pPr>
          </a:lstStyle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3" y="6524625"/>
            <a:ext cx="14398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356C"/>
                </a:solidFill>
              </a:defRPr>
            </a:lvl1pPr>
          </a:lstStyle>
          <a:p>
            <a:r>
              <a:rPr lang="fi-FI" smtClean="0"/>
              <a:t> </a:t>
            </a: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¨"/>
        <a:defRPr sz="2400">
          <a:solidFill>
            <a:srgbClr val="00436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436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1_SP_vaaleansininen_eurologoll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9763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36F"/>
                </a:solidFill>
              </a:defRPr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DC837F6-036B-4B13-BC5C-5E8D32D72E58}" type="slidenum">
              <a:rPr lang="fi-FI" kern="1200" smtClean="0"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533400" y="6546850"/>
            <a:ext cx="81534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i-FI" sz="900" kern="1200">
                <a:solidFill>
                  <a:srgbClr val="00356C"/>
                </a:solidFill>
                <a:latin typeface="Arial Black" pitchFamily="34" charset="0"/>
                <a:ea typeface="+mn-ea"/>
                <a:cs typeface="+mn-cs"/>
              </a:rPr>
              <a:t>SUOMEN PANKKI | FINLANDS BANK | BANK OF FINLAND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524625"/>
            <a:ext cx="11509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436F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i-FI" kern="1200" smtClean="0">
                <a:latin typeface="Arial" charset="0"/>
                <a:ea typeface="+mn-ea"/>
                <a:cs typeface="+mn-cs"/>
              </a:rPr>
              <a:t>29.10.2008</a:t>
            </a:r>
            <a:endParaRPr lang="fi-FI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3" y="6524625"/>
            <a:ext cx="14398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356C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i-FI" kern="1200" smtClean="0">
                <a:latin typeface="Arial" charset="0"/>
                <a:ea typeface="+mn-ea"/>
                <a:cs typeface="+mn-cs"/>
              </a:rPr>
              <a:t>Seija Parviainen</a:t>
            </a:r>
            <a:endParaRPr lang="fi-FI" kern="1200"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¨"/>
        <a:defRPr sz="2400">
          <a:solidFill>
            <a:srgbClr val="00436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436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000372"/>
            <a:ext cx="7772400" cy="1152525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sz="2800" dirty="0" smtClean="0"/>
              <a:t>Uhkaako työvoimapula </a:t>
            </a:r>
            <a:br>
              <a:rPr lang="fi-FI" sz="2800" dirty="0" smtClean="0"/>
            </a:br>
            <a:r>
              <a:rPr lang="fi-FI" sz="2800" dirty="0" smtClean="0"/>
              <a:t>alueiden kehitystä?</a:t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>
                <a:solidFill>
                  <a:srgbClr val="FF0000"/>
                </a:solidFill>
              </a:rPr>
              <a:t> </a:t>
            </a:r>
            <a:r>
              <a:rPr lang="fi-FI" sz="1800" dirty="0" smtClean="0"/>
              <a:t>Pohjois-Pohjanmaan maakuntapäivät </a:t>
            </a:r>
            <a:br>
              <a:rPr lang="fi-FI" sz="1800" dirty="0" smtClean="0"/>
            </a:br>
            <a:r>
              <a:rPr lang="fi-FI" sz="1800" dirty="0" smtClean="0"/>
              <a:t>Oulu 3.11.2008 </a:t>
            </a:r>
            <a:br>
              <a:rPr lang="fi-FI" sz="1800" dirty="0" smtClean="0"/>
            </a:b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4500570"/>
            <a:ext cx="6111875" cy="1285883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Pankinjohtaja Seppo Honkapohja</a:t>
            </a:r>
          </a:p>
          <a:p>
            <a:r>
              <a:rPr lang="fi-FI" dirty="0" smtClean="0"/>
              <a:t>Suomen Pankki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Teollisuuden uudet tilaukset</a:t>
            </a:r>
            <a:br>
              <a:rPr lang="fi-FI" dirty="0" smtClean="0"/>
            </a:br>
            <a:r>
              <a:rPr lang="fi-FI" sz="1800" dirty="0" smtClean="0"/>
              <a:t>Muutos edellisen vuoden vastaavasta kuukaudesta (alkuperäinen sarja), %</a:t>
            </a:r>
            <a:br>
              <a:rPr lang="fi-FI" sz="1800" dirty="0" smtClean="0"/>
            </a:br>
            <a:endParaRPr lang="fi-FI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11.8.2008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Seija Parviainen</a:t>
            </a:r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463" y="1619252"/>
            <a:ext cx="7762065" cy="409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130135" cy="567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Riskilisät pankkien välisillä </a:t>
            </a:r>
            <a:br>
              <a:rPr lang="fi-FI" smtClean="0"/>
            </a:br>
            <a:r>
              <a:rPr lang="fi-FI" smtClean="0"/>
              <a:t>rahamarkkinoilla euroalueella</a:t>
            </a: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7694423" cy="507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Yritysten riskilisiä luottoluokittain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7955" y="1214422"/>
            <a:ext cx="8329659" cy="509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725470"/>
          </a:xfrm>
        </p:spPr>
        <p:txBody>
          <a:bodyPr/>
          <a:lstStyle/>
          <a:p>
            <a:r>
              <a:rPr lang="fi-FI" dirty="0" smtClean="0"/>
              <a:t>Työttömyys vai työvoimapula?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sz="2000" dirty="0" smtClean="0"/>
              <a:t>Viime vuosina yritykset ovat kärsineet työvoimapulasta</a:t>
            </a:r>
          </a:p>
          <a:p>
            <a:pPr>
              <a:spcBef>
                <a:spcPts val="0"/>
              </a:spcBef>
            </a:pPr>
            <a:endParaRPr lang="fi-FI" sz="2000" dirty="0" smtClean="0"/>
          </a:p>
          <a:p>
            <a:pPr>
              <a:spcBef>
                <a:spcPts val="0"/>
              </a:spcBef>
            </a:pPr>
            <a:r>
              <a:rPr lang="fi-FI" sz="2000" dirty="0" smtClean="0"/>
              <a:t>Nyt talouskasvun hidastuminen uhkaa pysäyttää työttömyyden laskun ja jopa kääntää sen nousuun</a:t>
            </a:r>
          </a:p>
          <a:p>
            <a:pPr>
              <a:spcBef>
                <a:spcPts val="0"/>
              </a:spcBef>
            </a:pPr>
            <a:endParaRPr lang="fi-FI" sz="2000" dirty="0" smtClean="0"/>
          </a:p>
          <a:p>
            <a:pPr>
              <a:spcBef>
                <a:spcPts val="0"/>
              </a:spcBef>
            </a:pPr>
            <a:r>
              <a:rPr lang="fi-FI" sz="2000" dirty="0" smtClean="0"/>
              <a:t>Työttömyysongelma korostuu lyhyellä aikavälillä</a:t>
            </a:r>
          </a:p>
          <a:p>
            <a:pPr>
              <a:spcBef>
                <a:spcPts val="0"/>
              </a:spcBef>
            </a:pPr>
            <a:endParaRPr lang="fi-FI" sz="2000" dirty="0" smtClean="0"/>
          </a:p>
          <a:p>
            <a:pPr>
              <a:spcBef>
                <a:spcPts val="0"/>
              </a:spcBef>
            </a:pPr>
            <a:r>
              <a:rPr lang="fi-FI" sz="2000" dirty="0" smtClean="0"/>
              <a:t>Väestön ikääntyminen ja suurten ikäluokkien siirtyminen eläkkeelle tulee korostamaan työvoimapulaa jo muutaman vuoden kuluttua</a:t>
            </a:r>
          </a:p>
          <a:p>
            <a:pPr>
              <a:spcBef>
                <a:spcPts val="0"/>
              </a:spcBef>
            </a:pPr>
            <a:endParaRPr lang="fi-FI" sz="2000" dirty="0" smtClean="0"/>
          </a:p>
          <a:p>
            <a:pPr>
              <a:spcBef>
                <a:spcPts val="0"/>
              </a:spcBef>
            </a:pPr>
            <a:r>
              <a:rPr lang="fi-FI" sz="2000" dirty="0" smtClean="0"/>
              <a:t>Sekä työvoimapula että työttömyys voivat esiintyä myös yhtä aikaa: </a:t>
            </a:r>
          </a:p>
          <a:p>
            <a:pPr>
              <a:spcBef>
                <a:spcPts val="0"/>
              </a:spcBef>
              <a:buNone/>
            </a:pPr>
            <a:r>
              <a:rPr lang="fi-FI" sz="2000" dirty="0" smtClean="0"/>
              <a:t>	etenkin jos työmarkkinat eivät toimi kunnolla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75" y="366713"/>
            <a:ext cx="9302750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11.8.2008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Seija Parviainen</a:t>
            </a:r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5744" cy="678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0599"/>
            <a:ext cx="8572560" cy="586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343B19-120D-4220-97D1-3971F63C479E}" type="slidenum">
              <a:rPr lang="fi-FI" smtClean="0"/>
              <a:pPr/>
              <a:t>18</a:t>
            </a:fld>
            <a:endParaRPr lang="fi-FI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077200" cy="796925"/>
          </a:xfrm>
        </p:spPr>
        <p:txBody>
          <a:bodyPr/>
          <a:lstStyle/>
          <a:p>
            <a:pPr eaLnBrk="1" hangingPunct="1"/>
            <a:r>
              <a:rPr lang="fi-FI" smtClean="0"/>
              <a:t>Eläkeiän saavuttaneiden määrä kasvaa</a:t>
            </a:r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1392" t="8594" r="7442" b="2315"/>
          <a:stretch>
            <a:fillRect/>
          </a:stretch>
        </p:blipFill>
        <p:spPr>
          <a:xfrm>
            <a:off x="500063" y="1071563"/>
            <a:ext cx="8034337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3BA68F1-21C2-4390-8043-BA443A35DACC}" type="slidenum">
              <a:rPr lang="fi-FI" smtClean="0"/>
              <a:pPr/>
              <a:t>19</a:t>
            </a:fld>
            <a:endParaRPr lang="fi-FI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Työikäisen väestön määrä supistuu</a:t>
            </a:r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410" t="21326" r="10411" b="2315"/>
          <a:stretch>
            <a:fillRect/>
          </a:stretch>
        </p:blipFill>
        <p:spPr>
          <a:xfrm>
            <a:off x="250825" y="1142984"/>
            <a:ext cx="8893175" cy="5337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77200" cy="500066"/>
          </a:xfrm>
        </p:spPr>
        <p:txBody>
          <a:bodyPr/>
          <a:lstStyle/>
          <a:p>
            <a:r>
              <a:rPr lang="fi-FI" dirty="0" smtClean="0"/>
              <a:t>Alueiden kehityksen haasteita Suomessa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071546"/>
            <a:ext cx="7286676" cy="47863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sz="2200" dirty="0" smtClean="0"/>
              <a:t>Talouskasvun hidastuminen </a:t>
            </a:r>
          </a:p>
          <a:p>
            <a:pPr lvl="1">
              <a:spcBef>
                <a:spcPts val="0"/>
              </a:spcBef>
            </a:pPr>
            <a:r>
              <a:rPr lang="fi-FI" dirty="0" smtClean="0"/>
              <a:t>Finanssikriisin leviäminen ja syveneminen</a:t>
            </a:r>
          </a:p>
          <a:p>
            <a:pPr lvl="1">
              <a:spcBef>
                <a:spcPts val="0"/>
              </a:spcBef>
            </a:pPr>
            <a:r>
              <a:rPr lang="fi-FI" dirty="0" smtClean="0"/>
              <a:t>Kansainvälinen suhdannetaantuma</a:t>
            </a:r>
          </a:p>
          <a:p>
            <a:pPr lvl="2">
              <a:spcBef>
                <a:spcPts val="0"/>
              </a:spcBef>
              <a:buNone/>
            </a:pPr>
            <a:r>
              <a:rPr lang="fi-FI" dirty="0" smtClean="0"/>
              <a:t>	Uhkaako Suomea työttömyyden kasvu?</a:t>
            </a:r>
          </a:p>
          <a:p>
            <a:pPr>
              <a:spcBef>
                <a:spcPts val="0"/>
              </a:spcBef>
            </a:pPr>
            <a:endParaRPr lang="fi-FI" sz="2200" dirty="0" smtClean="0"/>
          </a:p>
          <a:p>
            <a:pPr>
              <a:spcBef>
                <a:spcPts val="0"/>
              </a:spcBef>
            </a:pPr>
            <a:r>
              <a:rPr lang="fi-FI" sz="2200" dirty="0" smtClean="0"/>
              <a:t>Väestön ikääntyminen </a:t>
            </a:r>
          </a:p>
          <a:p>
            <a:pPr lvl="1">
              <a:spcBef>
                <a:spcPts val="0"/>
              </a:spcBef>
            </a:pPr>
            <a:r>
              <a:rPr lang="fi-FI" dirty="0" smtClean="0"/>
              <a:t>Hoivapalvelujen kysynnän kasvu</a:t>
            </a:r>
          </a:p>
          <a:p>
            <a:pPr lvl="1">
              <a:spcBef>
                <a:spcPts val="0"/>
              </a:spcBef>
            </a:pPr>
            <a:r>
              <a:rPr lang="fi-FI" dirty="0" smtClean="0"/>
              <a:t>Työikäisen väestön määrän supistuminen</a:t>
            </a:r>
          </a:p>
          <a:p>
            <a:pPr lvl="2">
              <a:spcBef>
                <a:spcPts val="0"/>
              </a:spcBef>
              <a:buNone/>
            </a:pPr>
            <a:r>
              <a:rPr lang="fi-FI" dirty="0" smtClean="0"/>
              <a:t>	Uhkaako Suomea työvoimapula?</a:t>
            </a:r>
          </a:p>
          <a:p>
            <a:pPr>
              <a:spcBef>
                <a:spcPts val="0"/>
              </a:spcBef>
            </a:pPr>
            <a:endParaRPr lang="fi-FI" sz="2200" dirty="0" smtClean="0"/>
          </a:p>
          <a:p>
            <a:pPr>
              <a:spcBef>
                <a:spcPts val="0"/>
              </a:spcBef>
            </a:pPr>
            <a:r>
              <a:rPr lang="fi-FI" sz="2200" dirty="0" smtClean="0"/>
              <a:t>Globalisaatio</a:t>
            </a:r>
          </a:p>
          <a:p>
            <a:pPr lvl="1">
              <a:spcBef>
                <a:spcPts val="0"/>
              </a:spcBef>
            </a:pPr>
            <a:r>
              <a:rPr lang="fi-FI" dirty="0" smtClean="0"/>
              <a:t>Yritysten sijoittuminen</a:t>
            </a:r>
            <a:endParaRPr lang="fi-FI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fi-FI" dirty="0" smtClean="0"/>
              <a:t>Työvoiman liikkuvuus </a:t>
            </a:r>
          </a:p>
          <a:p>
            <a:pPr lvl="2">
              <a:spcBef>
                <a:spcPts val="0"/>
              </a:spcBef>
              <a:buNone/>
            </a:pPr>
            <a:r>
              <a:rPr lang="fi-FI" dirty="0" smtClean="0">
                <a:solidFill>
                  <a:srgbClr val="FF0000"/>
                </a:solidFill>
              </a:rPr>
              <a:t>	</a:t>
            </a:r>
            <a:r>
              <a:rPr lang="fi-FI" dirty="0" smtClean="0"/>
              <a:t>Karkaavatko työpaikat ja osaavat työntekijät ulkomaille?</a:t>
            </a:r>
          </a:p>
          <a:p>
            <a:pPr>
              <a:spcBef>
                <a:spcPts val="0"/>
              </a:spcBef>
            </a:pPr>
            <a:endParaRPr lang="fi-FI" sz="2200" dirty="0" smtClean="0"/>
          </a:p>
          <a:p>
            <a:pPr>
              <a:spcBef>
                <a:spcPts val="0"/>
              </a:spcBef>
            </a:pPr>
            <a:endParaRPr lang="fi-FI" sz="2200" dirty="0" smtClean="0"/>
          </a:p>
          <a:p>
            <a:endParaRPr lang="fi-FI" sz="2200" dirty="0" smtClean="0"/>
          </a:p>
          <a:p>
            <a:endParaRPr lang="fi-FI" dirty="0" smtClean="0"/>
          </a:p>
          <a:p>
            <a:endParaRPr lang="fi-FI" dirty="0" smtClean="0"/>
          </a:p>
          <a:p>
            <a:pPr marL="342900" lvl="1" indent="-342900">
              <a:buNone/>
            </a:pPr>
            <a:r>
              <a:rPr lang="fi-FI" dirty="0" smtClean="0"/>
              <a:t>	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 lvl="1"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467756" cy="868346"/>
          </a:xfrm>
        </p:spPr>
        <p:txBody>
          <a:bodyPr/>
          <a:lstStyle/>
          <a:p>
            <a:r>
              <a:rPr lang="fi-FI" sz="2200" dirty="0" smtClean="0"/>
              <a:t>Pohjois-Pohjanmaan työmarkkinoiden </a:t>
            </a:r>
            <a:br>
              <a:rPr lang="fi-FI" sz="2200" dirty="0" smtClean="0"/>
            </a:br>
            <a:r>
              <a:rPr lang="fi-FI" sz="2200" dirty="0" smtClean="0"/>
              <a:t>erityispiirteitä</a:t>
            </a:r>
            <a:endParaRPr lang="fi-FI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9117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sz="2200" dirty="0" smtClean="0"/>
              <a:t>Muuta maata nopeampi väestönkasvu ja edullisempi ikärakenne </a:t>
            </a:r>
          </a:p>
          <a:p>
            <a:pPr>
              <a:spcBef>
                <a:spcPts val="0"/>
              </a:spcBef>
            </a:pPr>
            <a:endParaRPr lang="fi-FI" sz="2200" dirty="0" smtClean="0"/>
          </a:p>
          <a:p>
            <a:pPr>
              <a:spcBef>
                <a:spcPts val="0"/>
              </a:spcBef>
            </a:pPr>
            <a:r>
              <a:rPr lang="fi-FI" sz="2200" dirty="0" smtClean="0"/>
              <a:t>Työhön osallistumisaste keskimääräistä alhaisempi </a:t>
            </a:r>
          </a:p>
          <a:p>
            <a:pPr>
              <a:spcBef>
                <a:spcPts val="0"/>
              </a:spcBef>
            </a:pPr>
            <a:endParaRPr lang="fi-FI" sz="2200" dirty="0" smtClean="0"/>
          </a:p>
          <a:p>
            <a:pPr>
              <a:spcBef>
                <a:spcPts val="0"/>
              </a:spcBef>
            </a:pPr>
            <a:r>
              <a:rPr lang="fi-FI" sz="2200" dirty="0" smtClean="0"/>
              <a:t>Laaja ja heterogeeninen alue:</a:t>
            </a:r>
          </a:p>
          <a:p>
            <a:pPr lvl="1">
              <a:spcBef>
                <a:spcPts val="200"/>
              </a:spcBef>
            </a:pPr>
            <a:r>
              <a:rPr lang="fi-FI" dirty="0" smtClean="0"/>
              <a:t>Laman jälkeen työllisyys kasvanut keskimääräistä nopeammin etenkin Oulun seudun teknologiateollisuuden ansiosta</a:t>
            </a:r>
          </a:p>
          <a:p>
            <a:pPr lvl="1">
              <a:spcBef>
                <a:spcPts val="200"/>
              </a:spcBef>
            </a:pPr>
            <a:r>
              <a:rPr lang="fi-FI" dirty="0" smtClean="0"/>
              <a:t>Silti työllisyysaste yhä keskimääräistä alhaisempi ja työttömyysaste keskimääräistä korkeampi</a:t>
            </a:r>
          </a:p>
          <a:p>
            <a:pPr>
              <a:spcBef>
                <a:spcPts val="0"/>
              </a:spcBef>
            </a:pPr>
            <a:endParaRPr lang="fi-FI" sz="2200" dirty="0" smtClean="0"/>
          </a:p>
          <a:p>
            <a:pPr>
              <a:spcBef>
                <a:spcPts val="0"/>
              </a:spcBef>
            </a:pPr>
            <a:r>
              <a:rPr lang="fi-FI" sz="2200" dirty="0" smtClean="0"/>
              <a:t>Kokonaisuutena muuttotappioaluetta</a:t>
            </a:r>
          </a:p>
          <a:p>
            <a:pPr>
              <a:spcBef>
                <a:spcPts val="0"/>
              </a:spcBef>
            </a:pPr>
            <a:endParaRPr lang="fi-FI" sz="22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077200" cy="725470"/>
          </a:xfrm>
        </p:spPr>
        <p:txBody>
          <a:bodyPr/>
          <a:lstStyle/>
          <a:p>
            <a:r>
              <a:rPr lang="fi-FI" dirty="0" smtClean="0"/>
              <a:t>Väestön koulutustaso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7222381" cy="55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Työikäisen väestön määrän kehitys</a:t>
            </a:r>
            <a:br>
              <a:rPr lang="fi-FI" dirty="0" smtClean="0"/>
            </a:br>
            <a:r>
              <a:rPr lang="fi-FI" dirty="0" smtClean="0"/>
              <a:t>koko maassa ja Pohjois-Pohjanmaalla</a:t>
            </a:r>
            <a:br>
              <a:rPr lang="fi-FI" dirty="0" smtClean="0"/>
            </a:br>
            <a:r>
              <a:rPr lang="fi-FI" dirty="0" smtClean="0"/>
              <a:t>v. 1990=100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1036" y="1500174"/>
            <a:ext cx="714409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Työvoimaosuudet </a:t>
            </a:r>
            <a:br>
              <a:rPr lang="fi-FI" dirty="0" smtClean="0"/>
            </a:br>
            <a:r>
              <a:rPr lang="fi-FI" dirty="0" smtClean="0"/>
              <a:t>Pohjois-Pohjanmaalla ja koko maassa </a:t>
            </a:r>
            <a:br>
              <a:rPr lang="fi-FI" dirty="0" smtClean="0"/>
            </a:br>
            <a:r>
              <a:rPr lang="fi-FI" sz="1800" dirty="0" smtClean="0"/>
              <a:t>(työvoiman osuus työikäisestä väestöstä, %)</a:t>
            </a:r>
            <a:endParaRPr lang="fi-FI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6344" y="1428736"/>
            <a:ext cx="700261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654032"/>
          </a:xfrm>
        </p:spPr>
        <p:txBody>
          <a:bodyPr/>
          <a:lstStyle/>
          <a:p>
            <a:r>
              <a:rPr lang="fi-FI" dirty="0" smtClean="0"/>
              <a:t>Työttömyysasteet maakunnittain </a:t>
            </a:r>
            <a:br>
              <a:rPr lang="fi-FI" dirty="0" smtClean="0"/>
            </a:br>
            <a:r>
              <a:rPr lang="fi-FI" dirty="0" smtClean="0"/>
              <a:t>vuosina 1994 ja 2007, %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41010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60882" y="1285860"/>
            <a:ext cx="45831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Työttömyysaste </a:t>
            </a:r>
            <a:br>
              <a:rPr lang="fi-FI" dirty="0" smtClean="0"/>
            </a:br>
            <a:r>
              <a:rPr lang="fi-FI" dirty="0" smtClean="0"/>
              <a:t>koko maassa ja Pohjois-Pohjanmaalla, %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6581157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Työllisyysaste (15-64 v.)</a:t>
            </a:r>
            <a:br>
              <a:rPr lang="fi-FI" dirty="0" smtClean="0"/>
            </a:br>
            <a:r>
              <a:rPr lang="fi-FI" dirty="0" smtClean="0"/>
              <a:t>koko maassa ja Pohjois-Pohjanmaalla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0284" y="1500174"/>
            <a:ext cx="6844380" cy="43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46"/>
          </a:xfrm>
        </p:spPr>
        <p:txBody>
          <a:bodyPr/>
          <a:lstStyle/>
          <a:p>
            <a:r>
              <a:rPr lang="fi-FI" dirty="0" smtClean="0"/>
              <a:t>Muuttoliike: nettomuutto muualta Suomesta Pohjois-Pohjanmaalle v. 1987-2007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6950669" cy="50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896252" cy="511156"/>
          </a:xfrm>
        </p:spPr>
        <p:txBody>
          <a:bodyPr/>
          <a:lstStyle/>
          <a:p>
            <a:r>
              <a:rPr lang="fi-FI" dirty="0" smtClean="0"/>
              <a:t>Alueiden kehitysmahdollisuuksia Suomessa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42928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fi-FI" sz="2000" dirty="0" smtClean="0"/>
              <a:t>Suomi on teknologiaosaamisen mallimaa, </a:t>
            </a:r>
          </a:p>
          <a:p>
            <a:pPr>
              <a:spcBef>
                <a:spcPts val="0"/>
              </a:spcBef>
              <a:buNone/>
            </a:pPr>
            <a:r>
              <a:rPr lang="fi-FI" sz="2000" dirty="0" smtClean="0"/>
              <a:t>	mutta jälkijunassa tietoteknologian hyödyntämisessä 	</a:t>
            </a:r>
          </a:p>
          <a:p>
            <a:pPr>
              <a:spcBef>
                <a:spcPts val="0"/>
              </a:spcBef>
              <a:buNone/>
            </a:pPr>
            <a:endParaRPr lang="fi-FI" sz="2000" dirty="0" smtClean="0"/>
          </a:p>
          <a:p>
            <a:pPr>
              <a:spcBef>
                <a:spcPts val="0"/>
              </a:spcBef>
              <a:buNone/>
            </a:pPr>
            <a:r>
              <a:rPr lang="fi-FI" sz="2000" dirty="0" smtClean="0"/>
              <a:t>Väestön muuta maailmaa aikaisempi ikääntyminen tarjoaa mahdollisuuden innovaatioiden kehittämiseen hyvinvointipalveluissa</a:t>
            </a:r>
          </a:p>
          <a:p>
            <a:pPr>
              <a:spcBef>
                <a:spcPts val="0"/>
              </a:spcBef>
              <a:buNone/>
            </a:pPr>
            <a:endParaRPr lang="fi-FI" sz="2000" dirty="0" smtClean="0"/>
          </a:p>
          <a:p>
            <a:pPr>
              <a:spcBef>
                <a:spcPts val="0"/>
              </a:spcBef>
              <a:buNone/>
            </a:pPr>
            <a:r>
              <a:rPr lang="fi-FI" sz="2000" dirty="0" smtClean="0"/>
              <a:t>Maakunnista maailmalle</a:t>
            </a:r>
          </a:p>
          <a:p>
            <a:pPr lvl="1">
              <a:spcBef>
                <a:spcPts val="0"/>
              </a:spcBef>
              <a:buNone/>
            </a:pPr>
            <a:r>
              <a:rPr lang="fi-FI" sz="1800" dirty="0" smtClean="0"/>
              <a:t>Globalisaatio ja uusi teknologia mahdollistaneet maakunnille suoran kansainvälistymisen </a:t>
            </a:r>
          </a:p>
          <a:p>
            <a:pPr lvl="1">
              <a:spcBef>
                <a:spcPts val="0"/>
              </a:spcBef>
              <a:buNone/>
            </a:pPr>
            <a:r>
              <a:rPr lang="fi-FI" sz="1800" dirty="0" smtClean="0"/>
              <a:t>Esimerkkinä ilmiöstä suorien lentoyhteyksien lisääntyminen maakuntakeskuksista ulkomaille</a:t>
            </a:r>
          </a:p>
          <a:p>
            <a:pPr lvl="1">
              <a:spcBef>
                <a:spcPts val="0"/>
              </a:spcBef>
              <a:buNone/>
            </a:pPr>
            <a:r>
              <a:rPr lang="fi-FI" sz="1800" dirty="0" smtClean="0"/>
              <a:t>Joillakin aloilla yritysten sijaintiriippuvuus kasvanut </a:t>
            </a:r>
          </a:p>
          <a:p>
            <a:pPr lvl="1">
              <a:spcBef>
                <a:spcPts val="0"/>
              </a:spcBef>
              <a:buNone/>
            </a:pPr>
            <a:r>
              <a:rPr lang="fi-FI" sz="1800" dirty="0" smtClean="0"/>
              <a:t>(markkinoiden läheisyys, raaka-aineiden ja työvoiman saatavuus, kustannustaso yms.)</a:t>
            </a:r>
          </a:p>
          <a:p>
            <a:pPr lvl="1">
              <a:spcBef>
                <a:spcPts val="0"/>
              </a:spcBef>
              <a:buNone/>
            </a:pPr>
            <a:r>
              <a:rPr lang="fi-FI" sz="1800" dirty="0" smtClean="0"/>
              <a:t>Toisilla aloilla sijaintiriippuvuus vähentynyt  Internetin ansiosta</a:t>
            </a:r>
          </a:p>
          <a:p>
            <a:pPr lvl="1">
              <a:spcBef>
                <a:spcPts val="0"/>
              </a:spcBef>
              <a:buNone/>
            </a:pPr>
            <a:endParaRPr lang="fi-FI" sz="1800" dirty="0" smtClean="0"/>
          </a:p>
          <a:p>
            <a:pPr>
              <a:spcBef>
                <a:spcPts val="0"/>
              </a:spcBef>
              <a:buNone/>
            </a:pPr>
            <a:r>
              <a:rPr lang="fi-FI" sz="2000" dirty="0" smtClean="0">
                <a:solidFill>
                  <a:srgbClr val="00436F"/>
                </a:solidFill>
              </a:rPr>
              <a:t>Mahdollisuuksien hyödyntäminen edellyttää osaajia</a:t>
            </a:r>
          </a:p>
          <a:p>
            <a:pPr lvl="1">
              <a:spcBef>
                <a:spcPts val="0"/>
              </a:spcBef>
              <a:buNone/>
            </a:pPr>
            <a:endParaRPr lang="fi-FI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5F18AE-859A-4FC3-AE1F-44B925C3949E}" type="slidenum">
              <a:rPr lang="fi-FI" smtClean="0"/>
              <a:pPr/>
              <a:t>29</a:t>
            </a:fld>
            <a:endParaRPr lang="fi-FI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077200" cy="850900"/>
          </a:xfrm>
        </p:spPr>
        <p:txBody>
          <a:bodyPr/>
          <a:lstStyle/>
          <a:p>
            <a:pPr eaLnBrk="1" hangingPunct="1"/>
            <a:r>
              <a:rPr lang="fi-FI" dirty="0" smtClean="0"/>
              <a:t>Koulutuspoliittiset haasteet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71546"/>
            <a:ext cx="8115328" cy="4857766"/>
          </a:xfrm>
        </p:spPr>
        <p:txBody>
          <a:bodyPr/>
          <a:lstStyle/>
          <a:p>
            <a:pPr eaLnBrk="1" hangingPunct="1"/>
            <a:r>
              <a:rPr lang="fi-FI" sz="2000" dirty="0" smtClean="0"/>
              <a:t>Kun työvoiman määrän kasvu hidastuu, korostuu työn tuottavuuden merkitys talouskasvussa</a:t>
            </a:r>
          </a:p>
          <a:p>
            <a:pPr eaLnBrk="1" hangingPunct="1"/>
            <a:endParaRPr lang="fi-FI" sz="2000" dirty="0" smtClean="0"/>
          </a:p>
          <a:p>
            <a:pPr eaLnBrk="1" hangingPunct="1"/>
            <a:r>
              <a:rPr lang="fi-FI" sz="2000" dirty="0" smtClean="0"/>
              <a:t>Tuottavuuden nostamisessa koulutus avainasemassa</a:t>
            </a:r>
          </a:p>
          <a:p>
            <a:pPr eaLnBrk="1" hangingPunct="1"/>
            <a:endParaRPr lang="fi-FI" sz="2000" dirty="0" smtClean="0"/>
          </a:p>
          <a:p>
            <a:pPr eaLnBrk="1" hangingPunct="1"/>
            <a:r>
              <a:rPr lang="fi-FI" sz="2000" dirty="0" smtClean="0"/>
              <a:t>Osaaminen kilpailukyvyn keskeinen menestystekijä</a:t>
            </a:r>
          </a:p>
          <a:p>
            <a:pPr eaLnBrk="1" hangingPunct="1"/>
            <a:endParaRPr lang="fi-FI" sz="2000" dirty="0" smtClean="0"/>
          </a:p>
          <a:p>
            <a:pPr eaLnBrk="1" hangingPunct="1"/>
            <a:r>
              <a:rPr lang="fi-FI" sz="2000" dirty="0" smtClean="0"/>
              <a:t>Lyhyen aikavälin suhdannevaihtelut eivät saa hämärtää pidemmän aikavälin koulutustarpeista </a:t>
            </a:r>
          </a:p>
          <a:p>
            <a:pPr eaLnBrk="1" hangingPunct="1">
              <a:buNone/>
            </a:pPr>
            <a:r>
              <a:rPr lang="fi-FI" sz="2000" dirty="0" smtClean="0"/>
              <a:t>	</a:t>
            </a:r>
          </a:p>
          <a:p>
            <a:pPr eaLnBrk="1" hangingPunct="1"/>
            <a:r>
              <a:rPr lang="fi-FI" sz="2000" dirty="0" smtClean="0"/>
              <a:t>Laadukas koulutus helpottaa ammatillista liikkuvuutta </a:t>
            </a:r>
          </a:p>
          <a:p>
            <a:pPr eaLnBrk="1" hangingPunct="1">
              <a:buNone/>
            </a:pPr>
            <a:r>
              <a:rPr lang="fi-FI" sz="2000" dirty="0" smtClean="0"/>
              <a:t>	ja lisää työmarkkinoiden sopeutumiskykyä niin suhdannevaihteluissa (ja kriiseissä) kuin rakennemuutoksissakin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Talouskehityksen alueellinen eriytyminen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57224" y="1500174"/>
            <a:ext cx="7829576" cy="462598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dirty="0" smtClean="0"/>
              <a:t>Globalisaatio koetellut eri alueita eri tavoin: </a:t>
            </a:r>
          </a:p>
          <a:p>
            <a:pPr lvl="1">
              <a:spcBef>
                <a:spcPts val="0"/>
              </a:spcBef>
            </a:pPr>
            <a:r>
              <a:rPr lang="fi-FI" dirty="0" smtClean="0"/>
              <a:t>Metsäteollisuuspaikkakunnilla menetetty työpaikkoja</a:t>
            </a:r>
          </a:p>
          <a:p>
            <a:pPr lvl="1">
              <a:spcBef>
                <a:spcPts val="0"/>
              </a:spcBef>
            </a:pPr>
            <a:r>
              <a:rPr lang="fi-FI" dirty="0" smtClean="0"/>
              <a:t>Oulun seutu hyötynyt teknologiateollisuuden kasvusta</a:t>
            </a:r>
          </a:p>
          <a:p>
            <a:pPr lvl="1">
              <a:spcBef>
                <a:spcPts val="0"/>
              </a:spcBef>
              <a:buNone/>
            </a:pPr>
            <a:endParaRPr lang="fi-FI" dirty="0" smtClean="0"/>
          </a:p>
          <a:p>
            <a:pPr>
              <a:spcBef>
                <a:spcPts val="0"/>
              </a:spcBef>
            </a:pPr>
            <a:r>
              <a:rPr lang="fi-FI" dirty="0" smtClean="0"/>
              <a:t>Myös demografisessa kehityksessä alueellisia eroja</a:t>
            </a:r>
          </a:p>
          <a:p>
            <a:pPr lvl="1">
              <a:spcBef>
                <a:spcPts val="0"/>
              </a:spcBef>
            </a:pPr>
            <a:r>
              <a:rPr lang="fi-FI" dirty="0" smtClean="0"/>
              <a:t>Eroja syntyvyydessä, maan sisäisessä muuttoliikkeessä ja ulkomaisen työvoiman saatavuudessa</a:t>
            </a:r>
          </a:p>
          <a:p>
            <a:pPr lvl="1">
              <a:spcBef>
                <a:spcPts val="0"/>
              </a:spcBef>
            </a:pPr>
            <a:endParaRPr lang="fi-FI" dirty="0" smtClean="0"/>
          </a:p>
          <a:p>
            <a:pPr>
              <a:spcBef>
                <a:spcPts val="0"/>
              </a:spcBef>
            </a:pPr>
            <a:r>
              <a:rPr lang="fi-FI" sz="2000" dirty="0" smtClean="0"/>
              <a:t>Eräiden tutkimusten ja 1990-luvun kokemusten mukaan </a:t>
            </a:r>
          </a:p>
          <a:p>
            <a:pPr>
              <a:spcBef>
                <a:spcPts val="0"/>
              </a:spcBef>
              <a:buNone/>
            </a:pPr>
            <a:r>
              <a:rPr lang="fi-FI" sz="2000" dirty="0" smtClean="0"/>
              <a:t>	</a:t>
            </a:r>
            <a:r>
              <a:rPr lang="fi-FI" dirty="0" smtClean="0"/>
              <a:t>alueelliset erot kasvavat korkeasuhdanteessa ja tasaantuvat matalasuhdanteessa</a:t>
            </a:r>
          </a:p>
          <a:p>
            <a:pPr lvl="1"/>
            <a:endParaRPr lang="fi-FI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77200" cy="642942"/>
          </a:xfrm>
        </p:spPr>
        <p:txBody>
          <a:bodyPr/>
          <a:lstStyle/>
          <a:p>
            <a:r>
              <a:rPr lang="fi-FI" dirty="0" smtClean="0"/>
              <a:t>Suomen talouden yleisnäkymiä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4625989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fi-FI" sz="2000" dirty="0" smtClean="0"/>
              <a:t>Finanssikriisi aikaistanut ja syventänyt laskusuhdannetta:  </a:t>
            </a:r>
          </a:p>
          <a:p>
            <a:pPr lvl="1">
              <a:spcBef>
                <a:spcPts val="200"/>
              </a:spcBef>
            </a:pPr>
            <a:r>
              <a:rPr lang="fi-FI" sz="1800" dirty="0" smtClean="0"/>
              <a:t>Talouskasvu hidastunut Suomessa syksyn aikana ja </a:t>
            </a:r>
          </a:p>
          <a:p>
            <a:pPr lvl="1">
              <a:spcBef>
                <a:spcPts val="200"/>
              </a:spcBef>
              <a:buNone/>
            </a:pPr>
            <a:r>
              <a:rPr lang="fi-FI" sz="1800" dirty="0" smtClean="0"/>
              <a:t>     sen arvioidaan hidastuvan edelleen ensi vuonna</a:t>
            </a:r>
          </a:p>
          <a:p>
            <a:pPr lvl="1">
              <a:spcBef>
                <a:spcPts val="200"/>
              </a:spcBef>
            </a:pPr>
            <a:r>
              <a:rPr lang="fi-FI" sz="1800" dirty="0" smtClean="0"/>
              <a:t>Vaikutus näkyy työmarkkinoilla viiveellä</a:t>
            </a:r>
          </a:p>
          <a:p>
            <a:pPr lvl="1">
              <a:spcBef>
                <a:spcPts val="0"/>
              </a:spcBef>
              <a:buNone/>
            </a:pPr>
            <a:endParaRPr lang="fi-FI" sz="1800" dirty="0" smtClean="0"/>
          </a:p>
          <a:p>
            <a:pPr>
              <a:spcBef>
                <a:spcPts val="0"/>
              </a:spcBef>
            </a:pPr>
            <a:r>
              <a:rPr lang="fi-FI" sz="2000" dirty="0" smtClean="0"/>
              <a:t>Suomalainen pankkisektori näyttää vakaalta, mutta kriisi heijastuu </a:t>
            </a:r>
          </a:p>
          <a:p>
            <a:pPr>
              <a:spcBef>
                <a:spcPts val="0"/>
              </a:spcBef>
              <a:buNone/>
            </a:pPr>
            <a:r>
              <a:rPr lang="fi-FI" sz="2000" dirty="0" smtClean="0"/>
              <a:t>	Suomen reaalitalouteen useaa kautta</a:t>
            </a:r>
          </a:p>
          <a:p>
            <a:pPr lvl="1">
              <a:spcBef>
                <a:spcPts val="200"/>
              </a:spcBef>
            </a:pPr>
            <a:r>
              <a:rPr lang="fi-FI" sz="1800" dirty="0" smtClean="0"/>
              <a:t>Vientiriippuvaisena taloutena Suomi herkkä maailmantalouden heilahteluille</a:t>
            </a:r>
          </a:p>
          <a:p>
            <a:pPr lvl="1">
              <a:spcBef>
                <a:spcPts val="200"/>
              </a:spcBef>
            </a:pPr>
            <a:r>
              <a:rPr lang="fi-FI" sz="1800" dirty="0" smtClean="0"/>
              <a:t>Yleisen epävarmuuden kasvu heikentää yritysten ja kuluttajien luottamusta</a:t>
            </a:r>
          </a:p>
          <a:p>
            <a:pPr lvl="1">
              <a:spcBef>
                <a:spcPts val="200"/>
              </a:spcBef>
            </a:pPr>
            <a:r>
              <a:rPr lang="fi-FI" sz="1800" dirty="0" smtClean="0"/>
              <a:t>Rahoituksen saatavuuden ja rahoitusehtojen tiukkeneminen hillitsevät investointeja, kulutusta ja asuntokauppaa</a:t>
            </a:r>
          </a:p>
          <a:p>
            <a:pPr lvl="1">
              <a:spcBef>
                <a:spcPts val="0"/>
              </a:spcBef>
            </a:pPr>
            <a:endParaRPr lang="fi-FI" sz="2200" dirty="0" smtClean="0"/>
          </a:p>
          <a:p>
            <a:pPr>
              <a:spcBef>
                <a:spcPts val="0"/>
              </a:spcBef>
            </a:pPr>
            <a:r>
              <a:rPr lang="fi-FI" sz="2000" dirty="0" smtClean="0"/>
              <a:t>Suomen vastustuskykyä ovat heikentäneet</a:t>
            </a:r>
          </a:p>
          <a:p>
            <a:pPr lvl="1">
              <a:spcBef>
                <a:spcPts val="200"/>
              </a:spcBef>
            </a:pPr>
            <a:r>
              <a:rPr lang="fi-FI" sz="1800" dirty="0" smtClean="0"/>
              <a:t>Kotitalouksien velkaantuneisuuden kasvu</a:t>
            </a:r>
          </a:p>
          <a:p>
            <a:pPr lvl="1">
              <a:spcBef>
                <a:spcPts val="200"/>
              </a:spcBef>
            </a:pPr>
            <a:r>
              <a:rPr lang="fi-FI" sz="1800" dirty="0" smtClean="0"/>
              <a:t>Asuntomarkkinoiden toimimattomuus</a:t>
            </a:r>
          </a:p>
          <a:p>
            <a:pPr lvl="1">
              <a:spcBef>
                <a:spcPts val="200"/>
              </a:spcBef>
            </a:pPr>
            <a:r>
              <a:rPr lang="fi-FI" sz="1800" dirty="0" smtClean="0"/>
              <a:t>Yritysten palkkakustannusten nousu</a:t>
            </a:r>
          </a:p>
          <a:p>
            <a:pPr lvl="1"/>
            <a:endParaRPr lang="fi-FI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dirty="0" smtClean="0"/>
              <a:t>11.7.2008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582594"/>
          </a:xfrm>
        </p:spPr>
        <p:txBody>
          <a:bodyPr/>
          <a:lstStyle/>
          <a:p>
            <a:r>
              <a:rPr lang="fi-FI" dirty="0" smtClean="0"/>
              <a:t>Suomen kokonaistuotanto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27.10.2008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8284281" cy="576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939784"/>
          </a:xfrm>
        </p:spPr>
        <p:txBody>
          <a:bodyPr/>
          <a:lstStyle/>
          <a:p>
            <a:r>
              <a:rPr lang="fi-FI" b="1" dirty="0" smtClean="0"/>
              <a:t>Teollisuustuotanto</a:t>
            </a:r>
            <a:br>
              <a:rPr lang="fi-FI" b="1" dirty="0" smtClean="0"/>
            </a:br>
            <a:r>
              <a:rPr lang="fi-FI" sz="1400" b="1" dirty="0" smtClean="0"/>
              <a:t>muutos edellisen vuoden vastaavasta kuukaudesta, % (työpäiväkorjattu)</a:t>
            </a:r>
            <a:br>
              <a:rPr lang="fi-FI" sz="1400" b="1" dirty="0" smtClean="0"/>
            </a:br>
            <a:endParaRPr lang="fi-FI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5470" y="1285860"/>
            <a:ext cx="8111243" cy="47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11.8.2008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Seija Parviainen</a:t>
            </a:r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7551762" cy="566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77200" cy="785818"/>
          </a:xfrm>
        </p:spPr>
        <p:txBody>
          <a:bodyPr/>
          <a:lstStyle/>
          <a:p>
            <a:r>
              <a:rPr lang="fi-FI" dirty="0" smtClean="0"/>
              <a:t>Kuluttajien luottamus talouteen </a:t>
            </a:r>
            <a:br>
              <a:rPr lang="fi-FI" dirty="0" smtClean="0"/>
            </a:br>
            <a:r>
              <a:rPr lang="fi-FI" dirty="0" smtClean="0"/>
              <a:t>(viimeisin tieto lokakuulta) 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dirty="0" smtClean="0"/>
              <a:t>27.10.2008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/>
              <a:t>Seija Parviainen</a:t>
            </a:r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6"/>
            <a:ext cx="7500990" cy="503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Rakennusalan ja palvelualan yritysten luottamus talouteen </a:t>
            </a:r>
            <a:br>
              <a:rPr lang="fi-FI" dirty="0" smtClean="0"/>
            </a:br>
            <a:r>
              <a:rPr lang="fi-FI" sz="1200" dirty="0" smtClean="0"/>
              <a:t>(viimeisin tieto lokakuulta) </a:t>
            </a:r>
            <a:endParaRPr lang="fi-FI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11.7.2008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42200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1" y="1785926"/>
            <a:ext cx="418174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upa_vaaleansininen_vaaka">
  <a:themeElements>
    <a:clrScheme name="supa_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9999"/>
      </a:accent3>
      <a:accent4>
        <a:srgbClr val="99CC00"/>
      </a:accent4>
      <a:accent5>
        <a:srgbClr val="808080"/>
      </a:accent5>
      <a:accent6>
        <a:srgbClr val="000000"/>
      </a:accent6>
      <a:hlink>
        <a:srgbClr val="009999"/>
      </a:hlink>
      <a:folHlink>
        <a:srgbClr val="99CC00"/>
      </a:folHlink>
    </a:clrScheme>
    <a:fontScheme name="1 SP_vaaleansininen_eurologol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 SP_vaaleansininen_eurologo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upa_vaaleansininen_vaaka">
  <a:themeElements>
    <a:clrScheme name="supa_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9999"/>
      </a:accent3>
      <a:accent4>
        <a:srgbClr val="99CC00"/>
      </a:accent4>
      <a:accent5>
        <a:srgbClr val="808080"/>
      </a:accent5>
      <a:accent6>
        <a:srgbClr val="000000"/>
      </a:accent6>
      <a:hlink>
        <a:srgbClr val="009999"/>
      </a:hlink>
      <a:folHlink>
        <a:srgbClr val="99CC00"/>
      </a:folHlink>
    </a:clrScheme>
    <a:fontScheme name="1 SP_vaaleansininen_eurologol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 SP_vaaleansininen_eurologo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9D19BF370A34888CF01DBEAC512C2" ma:contentTypeVersion="1" ma:contentTypeDescription="Create a new document." ma:contentTypeScope="" ma:versionID="aca3c29178d572db96ebedce64ab086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A4D14F1-5770-47EE-8BF8-BBBC06F4A26E}"/>
</file>

<file path=customXml/itemProps2.xml><?xml version="1.0" encoding="utf-8"?>
<ds:datastoreItem xmlns:ds="http://schemas.openxmlformats.org/officeDocument/2006/customXml" ds:itemID="{B3E321A3-4DFE-4C85-A83F-9731C0F0D49F}"/>
</file>

<file path=customXml/itemProps3.xml><?xml version="1.0" encoding="utf-8"?>
<ds:datastoreItem xmlns:ds="http://schemas.openxmlformats.org/officeDocument/2006/customXml" ds:itemID="{CEF74D96-12A0-4993-8F92-1A4A9A69DB76}"/>
</file>

<file path=docProps/app.xml><?xml version="1.0" encoding="utf-8"?>
<Properties xmlns="http://schemas.openxmlformats.org/officeDocument/2006/extended-properties" xmlns:vt="http://schemas.openxmlformats.org/officeDocument/2006/docPropsVTypes">
  <Template>supa_vaaleansininen_vaaka</Template>
  <TotalTime>0</TotalTime>
  <Words>410</Words>
  <Application>Microsoft PowerPoint</Application>
  <PresentationFormat>On-screen Show (4:3)</PresentationFormat>
  <Paragraphs>223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supa_vaaleansininen_vaaka</vt:lpstr>
      <vt:lpstr>1_supa_vaaleansininen_vaaka</vt:lpstr>
      <vt:lpstr>Microsoft PowerPoint Presentation</vt:lpstr>
      <vt:lpstr> Uhkaako työvoimapula  alueiden kehitystä?   Pohjois-Pohjanmaan maakuntapäivät  Oulu 3.11.2008  </vt:lpstr>
      <vt:lpstr>Alueiden kehityksen haasteita Suomessa</vt:lpstr>
      <vt:lpstr>Talouskehityksen alueellinen eriytyminen</vt:lpstr>
      <vt:lpstr>Suomen talouden yleisnäkymiä </vt:lpstr>
      <vt:lpstr>Suomen kokonaistuotanto</vt:lpstr>
      <vt:lpstr>Teollisuustuotanto muutos edellisen vuoden vastaavasta kuukaudesta, % (työpäiväkorjattu) </vt:lpstr>
      <vt:lpstr>Slide 7</vt:lpstr>
      <vt:lpstr>Kuluttajien luottamus talouteen  (viimeisin tieto lokakuulta) </vt:lpstr>
      <vt:lpstr>Rakennusalan ja palvelualan yritysten luottamus talouteen  (viimeisin tieto lokakuulta) </vt:lpstr>
      <vt:lpstr>Teollisuuden uudet tilaukset Muutos edellisen vuoden vastaavasta kuukaudesta (alkuperäinen sarja), % </vt:lpstr>
      <vt:lpstr>Slide 11</vt:lpstr>
      <vt:lpstr>Riskilisät pankkien välisillä  rahamarkkinoilla euroalueella</vt:lpstr>
      <vt:lpstr>Yritysten riskilisiä luottoluokittain</vt:lpstr>
      <vt:lpstr>Työttömyys vai työvoimapula?</vt:lpstr>
      <vt:lpstr>Slide 15</vt:lpstr>
      <vt:lpstr>Slide 16</vt:lpstr>
      <vt:lpstr>Slide 17</vt:lpstr>
      <vt:lpstr>Eläkeiän saavuttaneiden määrä kasvaa</vt:lpstr>
      <vt:lpstr>Työikäisen väestön määrä supistuu</vt:lpstr>
      <vt:lpstr>Pohjois-Pohjanmaan työmarkkinoiden  erityispiirteitä</vt:lpstr>
      <vt:lpstr>Väestön koulutustaso</vt:lpstr>
      <vt:lpstr>Työikäisen väestön määrän kehitys koko maassa ja Pohjois-Pohjanmaalla v. 1990=100</vt:lpstr>
      <vt:lpstr>Työvoimaosuudet  Pohjois-Pohjanmaalla ja koko maassa  (työvoiman osuus työikäisestä väestöstä, %)</vt:lpstr>
      <vt:lpstr>Työttömyysasteet maakunnittain  vuosina 1994 ja 2007, %</vt:lpstr>
      <vt:lpstr>Työttömyysaste  koko maassa ja Pohjois-Pohjanmaalla, %</vt:lpstr>
      <vt:lpstr>Työllisyysaste (15-64 v.) koko maassa ja Pohjois-Pohjanmaalla</vt:lpstr>
      <vt:lpstr>Muuttoliike: nettomuutto muualta Suomesta Pohjois-Pohjanmaalle v. 1987-2007</vt:lpstr>
      <vt:lpstr>Alueiden kehitysmahdollisuuksia Suomessa</vt:lpstr>
      <vt:lpstr>Koulutuspoliittiset haasteet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2008-11-03T14:03:31Z</dcterms:created>
  <dcterms:modified xsi:type="dcterms:W3CDTF">2008-11-03T14:04:09Z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0x0101006509D19BF370A34888CF01DBEAC512C2</vt:lpwstr>
  </property>
</Properties>
</file>